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CO470785\AppData\Roaming\Microsoft\Windows\Temporary%20Internet%20Files\Temporary%20Internet%20Files\Content.Outlook\CD9NS7WP\&#65288;&#31572;&#24321;&#21442;&#32771;&#36039;&#26009;&#65289;&#12452;&#12531;&#12479;&#12540;&#12493;&#12483;&#12488;&#35519;&#26619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CO470785\AppData\Roaming\Microsoft\Windows\Temporary%20Internet%20Files\Temporary%20Internet%20Files\Content.Outlook\CD9NS7WP\&#65288;&#31572;&#24321;&#21442;&#32771;&#36039;&#26009;&#65289;&#12452;&#12531;&#12479;&#12540;&#12493;&#12483;&#12488;&#35519;&#26619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C8fsva001\odaa\&#26087;&#12501;&#12449;&#12452;&#12523;&#12469;&#12540;&#12496;\04&#30007;&#22899;&#38291;&#26292;&#21147;&#23550;&#31574;&#35506;\&#9733;&#23554;&#38272;&#35519;&#26619;&#20250;&#9733;\&#9733;&#9733;110&#22238;&#65374;\&#31532;118&#22238;&#65288;0419&#65289;&#29305;&#20013;\07%20&#37197;&#24067;&#36039;&#26009;\&#38651;&#23376;&#12487;&#12540;&#12479;\&#65288;&#12487;&#12540;&#12479;&#65289;&#12452;&#12531;&#12479;&#12540;&#12493;&#12483;&#12488;&#35519;&#2661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⑵聞いていない・同意していない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性的な行為等の撮影</a:t>
            </a:r>
            <a:r>
              <a:rPr lang="ja-JP" altLang="en-US" sz="1100" dirty="0"/>
              <a:t>（</a:t>
            </a:r>
            <a:r>
              <a:rPr lang="en-US" altLang="ja-JP" sz="1100" dirty="0"/>
              <a:t>※</a:t>
            </a:r>
            <a:r>
              <a:rPr lang="ja-JP" altLang="en-US" sz="1100" dirty="0"/>
              <a:t>）</a:t>
            </a:r>
            <a:r>
              <a:rPr lang="ja-JP" altLang="en-US" dirty="0"/>
              <a:t>要求</a:t>
            </a:r>
            <a:endParaRPr lang="en-US" altLang="ja-JP" dirty="0"/>
          </a:p>
          <a:p>
            <a:pPr>
              <a:defRPr/>
            </a:pPr>
            <a:r>
              <a:rPr lang="ja-JP" altLang="en-US" sz="1050" dirty="0"/>
              <a:t>（</a:t>
            </a:r>
            <a:r>
              <a:rPr lang="en-US" altLang="ja-JP" sz="1050" dirty="0"/>
              <a:t>※</a:t>
            </a:r>
            <a:r>
              <a:rPr lang="ja-JP" altLang="en-US" sz="1050" dirty="0"/>
              <a:t>水着・下着</a:t>
            </a:r>
            <a:r>
              <a:rPr lang="ja-JP" altLang="en-US" sz="1050" dirty="0" smtClean="0"/>
              <a:t>姿、裸体等の</a:t>
            </a:r>
            <a:r>
              <a:rPr lang="ja-JP" altLang="en-US" sz="1050" dirty="0"/>
              <a:t>撮影や性交の撮影等）</a:t>
            </a:r>
            <a:endParaRPr lang="en-US" altLang="ja-JP" sz="1050" dirty="0"/>
          </a:p>
        </c:rich>
      </c:tx>
      <c:layout>
        <c:manualLayout>
          <c:xMode val="edge"/>
          <c:yMode val="edge"/>
          <c:x val="0.14223448346328971"/>
          <c:y val="2.77776384917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7800559875481157"/>
          <c:y val="0.37866463914737197"/>
          <c:w val="0.46640365550161156"/>
          <c:h val="0.59613182458153002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1F-4A28-AA97-EDF430393E79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1F-4A28-AA97-EDF430393E79}"/>
              </c:ext>
            </c:extLst>
          </c:dPt>
          <c:dLbls>
            <c:dLbl>
              <c:idx val="0"/>
              <c:layout>
                <c:manualLayout>
                  <c:x val="0.11841038118410381"/>
                  <c:y val="0.13603911827426191"/>
                </c:manualLayout>
              </c:layout>
              <c:numFmt formatCode="0.0%" sourceLinked="0"/>
              <c:spPr>
                <a:xfrm>
                  <a:off x="2646338" y="738727"/>
                  <a:ext cx="599877" cy="486838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0" tIns="19050" rIns="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00103"/>
                        <a:gd name="adj2" fmla="val -740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323409391344331"/>
                      <c:h val="0.16261468131374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1F-4A28-AA97-EDF430393E79}"/>
                </c:ext>
              </c:extLst>
            </c:dLbl>
            <c:dLbl>
              <c:idx val="1"/>
              <c:layout>
                <c:manualLayout>
                  <c:x val="-2.9197080291970819E-2"/>
                  <c:y val="-0.101852034120735"/>
                </c:manualLayout>
              </c:layout>
              <c:numFmt formatCode="0.0%" sourceLinked="0"/>
              <c:spPr>
                <a:xfrm>
                  <a:off x="694518" y="1978975"/>
                  <a:ext cx="574973" cy="446724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42627"/>
                        <a:gd name="adj2" fmla="val 1708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499907402085688"/>
                      <c:h val="0.162848133566637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21F-4A28-AA97-EDF430393E79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グラフ!$B$21:$B$22</c:f>
              <c:strCache>
                <c:ptCount val="2"/>
                <c:pt idx="0">
                  <c:v>あった</c:v>
                </c:pt>
                <c:pt idx="1">
                  <c:v>なかった</c:v>
                </c:pt>
              </c:strCache>
            </c:strRef>
          </c:cat>
          <c:val>
            <c:numRef>
              <c:f>グラフ!$F$21:$F$22</c:f>
              <c:numCache>
                <c:formatCode>0.0%</c:formatCode>
                <c:ptCount val="2"/>
                <c:pt idx="0">
                  <c:v>0.13400000000000001</c:v>
                </c:pt>
                <c:pt idx="1">
                  <c:v>0.86599999999999999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1F-4A28-AA97-EDF430393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⑴モデル・アイドル等の勧誘を受けた経験</a:t>
            </a:r>
            <a:endParaRPr lang="en-US" altLang="ja-JP" dirty="0"/>
          </a:p>
        </c:rich>
      </c:tx>
      <c:layout>
        <c:manualLayout>
          <c:xMode val="edge"/>
          <c:yMode val="edge"/>
          <c:x val="0.1136777116186804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9365897975826322"/>
          <c:y val="0.23087379702537184"/>
          <c:w val="0.44484191300904907"/>
          <c:h val="0.63482648002333042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51-46E7-890E-41FA6A348EF0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51-46E7-890E-41FA6A348EF0}"/>
              </c:ext>
            </c:extLst>
          </c:dPt>
          <c:dLbls>
            <c:dLbl>
              <c:idx val="0"/>
              <c:layout>
                <c:manualLayout>
                  <c:x val="4.8661800486618006E-3"/>
                  <c:y val="0.12500036453776611"/>
                </c:manualLayout>
              </c:layout>
              <c:numFmt formatCode="0.0%" sourceLinked="0"/>
              <c:spPr>
                <a:xfrm>
                  <a:off x="2463877" y="611136"/>
                  <a:ext cx="637977" cy="512237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0" tIns="19050" rIns="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41353"/>
                        <a:gd name="adj2" fmla="val 4151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323409391344331"/>
                      <c:h val="0.177470836978710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851-46E7-890E-41FA6A348EF0}"/>
                </c:ext>
              </c:extLst>
            </c:dLbl>
            <c:dLbl>
              <c:idx val="1"/>
              <c:layout>
                <c:manualLayout>
                  <c:x val="4.8661800486617711E-3"/>
                  <c:y val="-0.1157409230096238"/>
                </c:manualLayout>
              </c:layout>
              <c:numFmt formatCode="0.0%" sourceLinked="0"/>
              <c:spPr>
                <a:xfrm>
                  <a:off x="694518" y="1978975"/>
                  <a:ext cx="574973" cy="446724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42627"/>
                        <a:gd name="adj2" fmla="val 1708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687255333959168"/>
                      <c:h val="0.162848133566637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851-46E7-890E-41FA6A348EF0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グラフ!$B$5:$B$6</c:f>
              <c:strCache>
                <c:ptCount val="2"/>
                <c:pt idx="0">
                  <c:v>ある</c:v>
                </c:pt>
                <c:pt idx="1">
                  <c:v>ない</c:v>
                </c:pt>
              </c:strCache>
            </c:strRef>
          </c:cat>
          <c:val>
            <c:numRef>
              <c:f>グラフ!$F$5:$F$6</c:f>
              <c:numCache>
                <c:formatCode>0.0%</c:formatCode>
                <c:ptCount val="2"/>
                <c:pt idx="0">
                  <c:v>0.24600000000000002</c:v>
                </c:pt>
                <c:pt idx="1">
                  <c:v>0.754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51-46E7-890E-41FA6A348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91319563315456"/>
          <c:y val="0.12944980812013476"/>
          <c:w val="0.64683403704971665"/>
          <c:h val="0.78993927946451103"/>
        </c:manualLayout>
      </c:layout>
      <c:pieChart>
        <c:varyColors val="1"/>
        <c:ser>
          <c:idx val="1"/>
          <c:order val="1"/>
          <c:spPr>
            <a:solidFill>
              <a:schemeClr val="accent1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9F-4C16-A7C8-164C35918885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49F-4C16-A7C8-164C35918885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49F-4C16-A7C8-164C35918885}"/>
              </c:ext>
            </c:extLst>
          </c:dPt>
          <c:dLbls>
            <c:dLbl>
              <c:idx val="0"/>
              <c:layout>
                <c:manualLayout>
                  <c:x val="8.3429731926828773E-2"/>
                  <c:y val="2.1759145665334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1000"/>
                      <a:t>※</a:t>
                    </a:r>
                    <a:fld id="{A31C0211-1E7A-439D-9007-20B2868B1F76}" type="VALUE">
                      <a:rPr lang="en-US" altLang="ja-JP" sz="1000"/>
                      <a:pPr>
                        <a:defRPr sz="1000"/>
                      </a:pPr>
                      <a:t>[値]</a:t>
                    </a:fld>
                    <a:endParaRPr lang="en-US" altLang="ja-JP" sz="1000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11312009739706"/>
                      <c:h val="0.104756972788313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9F-4C16-A7C8-164C35918885}"/>
                </c:ext>
              </c:extLst>
            </c:dLbl>
            <c:spPr>
              <a:noFill/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グラフ!$B$32:$B$34</c:f>
              <c:strCache>
                <c:ptCount val="3"/>
                <c:pt idx="0">
                  <c:v>応じた</c:v>
                </c:pt>
                <c:pt idx="2">
                  <c:v>応じなかった</c:v>
                </c:pt>
              </c:strCache>
            </c:strRef>
          </c:cat>
          <c:val>
            <c:numRef>
              <c:f>グラフ!$G$32:$G$34</c:f>
              <c:numCache>
                <c:formatCode>0.0%</c:formatCode>
                <c:ptCount val="3"/>
                <c:pt idx="0">
                  <c:v>5.8000000000000003E-2</c:v>
                </c:pt>
                <c:pt idx="1">
                  <c:v>0.32200000000000001</c:v>
                </c:pt>
                <c:pt idx="2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9F-4C16-A7C8-164C35918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pieChart>
        <c:varyColors val="1"/>
        <c:ser>
          <c:idx val="0"/>
          <c:order val="0"/>
          <c:spPr>
            <a:noFill/>
          </c:spPr>
          <c:explosion val="2"/>
          <c:dPt>
            <c:idx val="0"/>
            <c:bubble3D val="0"/>
            <c:spPr>
              <a:noFill/>
              <a:ln w="19050"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049F-4C16-A7C8-164C35918885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049F-4C16-A7C8-164C35918885}"/>
              </c:ext>
            </c:extLst>
          </c:dPt>
          <c:dPt>
            <c:idx val="2"/>
            <c:bubble3D val="0"/>
            <c:spPr>
              <a:noFill/>
              <a:ln w="19050">
                <a:solidFill>
                  <a:schemeClr val="accent3">
                    <a:lumMod val="40000"/>
                    <a:lumOff val="6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49F-4C16-A7C8-164C35918885}"/>
              </c:ext>
            </c:extLst>
          </c:dPt>
          <c:dLbls>
            <c:dLbl>
              <c:idx val="0"/>
              <c:layout>
                <c:manualLayout>
                  <c:x val="-4.7570418329763137E-2"/>
                  <c:y val="7.5437288551462506E-2"/>
                </c:manualLayout>
              </c:layout>
              <c:tx>
                <c:rich>
                  <a:bodyPr rot="0" spcFirstLastPara="1" vertOverflow="clip" horzOverflow="clip" vert="horz" wrap="square" lIns="0" tIns="19050" rIns="0" bIns="19050" anchor="ctr" anchorCtr="1">
                    <a:no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2172D37-154C-4EDD-8210-4638DD445432}" type="CATEGORYNAME">
                      <a:rPr lang="ja-JP" altLang="en-US"/>
                      <a:pPr>
                        <a:defRPr sz="800" b="1"/>
                      </a:pPr>
                      <a:t>[分類名]</a:t>
                    </a:fld>
                    <a:r>
                      <a:rPr lang="ja-JP" altLang="en-US" baseline="0"/>
                      <a:t> </a:t>
                    </a:r>
                    <a:fld id="{635C6312-7A58-42DC-A448-C558DB969D5C}" type="VALUE">
                      <a:rPr lang="en-US" altLang="ja-JP" baseline="0"/>
                      <a:pPr>
                        <a:defRPr sz="800" b="1"/>
                      </a:pPr>
                      <a:t>[値]</a:t>
                    </a:fld>
                    <a:endParaRPr lang="ja-JP" altLang="en-US" baseline="0"/>
                  </a:p>
                </c:rich>
              </c:tx>
              <c:numFmt formatCode="0%" sourceLinked="0"/>
              <c:spPr>
                <a:xfrm>
                  <a:off x="2096767" y="969671"/>
                  <a:ext cx="483112" cy="491002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0" tIns="19050" rIns="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5183"/>
                        <a:gd name="adj2" fmla="val -740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71349633927337"/>
                      <c:h val="0.226942026983469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49F-4C16-A7C8-164C35918885}"/>
                </c:ext>
              </c:extLst>
            </c:dLbl>
            <c:dLbl>
              <c:idx val="1"/>
              <c:layout>
                <c:manualLayout>
                  <c:x val="7.3896116246338767E-2"/>
                  <c:y val="0.12214648091723257"/>
                </c:manualLayout>
              </c:layout>
              <c:numFmt formatCode="0%" sourceLinked="0"/>
              <c:spPr>
                <a:xfrm>
                  <a:off x="694518" y="1978975"/>
                  <a:ext cx="574973" cy="446724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42627"/>
                        <a:gd name="adj2" fmla="val 1708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4377418612147165"/>
                      <c:h val="0.203783671777869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049F-4C16-A7C8-164C35918885}"/>
                </c:ext>
              </c:extLst>
            </c:dLbl>
            <c:dLbl>
              <c:idx val="2"/>
              <c:layout>
                <c:manualLayout>
                  <c:x val="8.562675299357364E-2"/>
                  <c:y val="-2.24722315281860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1D79180-5EAF-4D53-A726-A8DE4CD08EC4}" type="CATEGORYNAME">
                      <a:rPr lang="ja-JP" altLang="en-US" b="1"/>
                      <a:pPr>
                        <a:defRPr sz="800" b="1"/>
                      </a:pPr>
                      <a:t>[分類名]</a:t>
                    </a:fld>
                    <a:r>
                      <a:rPr lang="ja-JP" altLang="en-US" b="1" baseline="0"/>
                      <a:t> </a:t>
                    </a:r>
                    <a:fld id="{5D8911E8-DB84-43EB-8D89-C77EEBACD596}" type="VALUE">
                      <a:rPr lang="en-US" altLang="ja-JP" b="1" baseline="0"/>
                      <a:pPr>
                        <a:defRPr sz="800" b="1"/>
                      </a:pPr>
                      <a:t>[値]</a:t>
                    </a:fld>
                    <a:endParaRPr lang="ja-JP" altLang="en-US" b="1" baseline="0"/>
                  </a:p>
                </c:rich>
              </c:tx>
              <c:numFmt formatCode="0.0%" sourceLinked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90541154895276"/>
                      <c:h val="0.299110913457681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049F-4C16-A7C8-164C35918885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グラフ!$B$32:$B$34</c:f>
              <c:strCache>
                <c:ptCount val="3"/>
                <c:pt idx="0">
                  <c:v>応じた</c:v>
                </c:pt>
                <c:pt idx="2">
                  <c:v>応じなかった</c:v>
                </c:pt>
              </c:strCache>
            </c:strRef>
          </c:cat>
          <c:val>
            <c:numRef>
              <c:f>グラフ!$F$32:$F$34</c:f>
              <c:numCache>
                <c:formatCode>General</c:formatCode>
                <c:ptCount val="3"/>
                <c:pt idx="0" formatCode="0.0%">
                  <c:v>0.38</c:v>
                </c:pt>
                <c:pt idx="2" formatCode="0.0%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49F-4C16-A7C8-164C35918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2700" cap="flat" cmpd="sng" algn="ctr">
      <a:solidFill>
        <a:srgbClr val="F471F7"/>
      </a:solidFill>
      <a:prstDash val="dash"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B9B67-4E20-4FEB-ACCF-203D004B8E04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60957-A098-4C04-ADC3-A18A45D602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65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04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63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9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7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59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34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12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75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27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3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39736-491A-4ED4-8B74-86272FC45E6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0EFB-1EC3-47C9-872C-3A38C3E6B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2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グラフ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941333"/>
              </p:ext>
            </p:extLst>
          </p:nvPr>
        </p:nvGraphicFramePr>
        <p:xfrm>
          <a:off x="3718828" y="2235230"/>
          <a:ext cx="3938273" cy="2990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5" name="グラフ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200453"/>
              </p:ext>
            </p:extLst>
          </p:nvPr>
        </p:nvGraphicFramePr>
        <p:xfrm>
          <a:off x="0" y="2235230"/>
          <a:ext cx="4343402" cy="306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03849"/>
          </a:xfrm>
          <a:prstGeom prst="rect">
            <a:avLst/>
          </a:prstGeom>
          <a:solidFill>
            <a:srgbClr val="F471F7"/>
          </a:solidFill>
          <a:ln>
            <a:noFill/>
          </a:ln>
          <a:effectLst/>
          <a:extLst/>
        </p:spPr>
        <p:txBody>
          <a:bodyPr wrap="square" anchor="ctr" anchorCtr="0">
            <a:no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34">
              <a:spcBef>
                <a:spcPts val="1662"/>
              </a:spcBef>
              <a:spcAft>
                <a:spcPts val="1662"/>
              </a:spcAft>
              <a:buClrTx/>
              <a:buSz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AV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出演被害は身近な問題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（モデル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・アイドル等の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勧誘を受けた経験等）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81001"/>
            <a:ext cx="8505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（出典）内閣府男女共同参画局</a:t>
            </a:r>
            <a:r>
              <a:rPr lang="ja-JP" altLang="en-US" sz="1200" dirty="0" smtClean="0"/>
              <a:t>「令和元年度若年層</a:t>
            </a:r>
            <a:r>
              <a:rPr lang="ja-JP" altLang="en-US" sz="1200" dirty="0"/>
              <a:t>を対象と</a:t>
            </a:r>
            <a:r>
              <a:rPr lang="ja-JP" altLang="en-US" sz="1200" dirty="0" smtClean="0"/>
              <a:t>した性暴力被害等の</a:t>
            </a:r>
            <a:r>
              <a:rPr lang="ja-JP" altLang="en-US" sz="1200" dirty="0"/>
              <a:t>実態把握のための</a:t>
            </a:r>
            <a:r>
              <a:rPr lang="ja-JP" altLang="en-US" sz="1200" dirty="0" smtClean="0"/>
              <a:t>インターネット</a:t>
            </a:r>
            <a:r>
              <a:rPr lang="ja-JP" altLang="en-US" sz="1200" dirty="0"/>
              <a:t>調査</a:t>
            </a:r>
            <a:r>
              <a:rPr lang="ja-JP" altLang="en-US" sz="1200" dirty="0" smtClean="0"/>
              <a:t>」</a:t>
            </a:r>
            <a:endParaRPr lang="en-US" altLang="ja-JP" sz="12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5275" y="672862"/>
            <a:ext cx="8833449" cy="1376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2000" bIns="72000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dirty="0" smtClean="0"/>
              <a:t>若年を中心とする女性（</a:t>
            </a:r>
            <a:r>
              <a:rPr kumimoji="1" lang="en-US" altLang="ja-JP" sz="1400" dirty="0" smtClean="0"/>
              <a:t>15</a:t>
            </a:r>
            <a:r>
              <a:rPr kumimoji="1" lang="ja-JP" altLang="en-US" sz="1400" dirty="0" smtClean="0"/>
              <a:t>歳</a:t>
            </a:r>
            <a:r>
              <a:rPr kumimoji="1" lang="ja-JP" altLang="en-US" sz="1050" dirty="0" smtClean="0"/>
              <a:t>（中学生を除く）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39</a:t>
            </a:r>
            <a:r>
              <a:rPr kumimoji="1" lang="ja-JP" altLang="en-US" sz="1400" dirty="0" smtClean="0"/>
              <a:t>歳）に対するインターネット調査</a:t>
            </a:r>
            <a:r>
              <a:rPr kumimoji="1" lang="ja-JP" altLang="en-US" sz="1200" dirty="0" smtClean="0"/>
              <a:t>（令和２年</a:t>
            </a:r>
            <a:r>
              <a:rPr kumimoji="1" lang="ja-JP" altLang="en-US" sz="1200" dirty="0"/>
              <a:t>３</a:t>
            </a:r>
            <a:r>
              <a:rPr kumimoji="1" lang="ja-JP" altLang="en-US" sz="1200" dirty="0" smtClean="0"/>
              <a:t>月）</a:t>
            </a:r>
            <a:r>
              <a:rPr kumimoji="1" lang="ja-JP" altLang="en-US" sz="1400" dirty="0" smtClean="0"/>
              <a:t>によると、</a:t>
            </a:r>
            <a:endParaRPr kumimoji="1" lang="en-US" altLang="ja-JP" sz="1400" dirty="0" smtClean="0"/>
          </a:p>
          <a:p>
            <a:pPr>
              <a:spcBef>
                <a:spcPts val="600"/>
              </a:spcBef>
            </a:pPr>
            <a:r>
              <a:rPr kumimoji="1" lang="ja-JP" altLang="en-US" sz="1400" dirty="0" smtClean="0"/>
              <a:t>○　</a:t>
            </a:r>
            <a:r>
              <a:rPr kumimoji="1" lang="ja-JP" altLang="en-US" sz="1400" u="sng" dirty="0" smtClean="0"/>
              <a:t>約</a:t>
            </a:r>
            <a:r>
              <a:rPr kumimoji="1" lang="ja-JP" altLang="en-US" sz="1400" u="sng" dirty="0"/>
              <a:t>４人に</a:t>
            </a:r>
            <a:r>
              <a:rPr kumimoji="1" lang="ja-JP" altLang="en-US" sz="1400" u="sng" dirty="0" smtClean="0"/>
              <a:t>１人（</a:t>
            </a:r>
            <a:r>
              <a:rPr kumimoji="1" lang="en-US" altLang="ja-JP" sz="1400" u="sng" dirty="0" smtClean="0"/>
              <a:t>24.6</a:t>
            </a:r>
            <a:r>
              <a:rPr kumimoji="1" lang="ja-JP" altLang="en-US" sz="1400" u="sng" dirty="0" smtClean="0"/>
              <a:t>％）がモデル・アイドル等の勧誘を受けた</a:t>
            </a:r>
            <a:r>
              <a:rPr kumimoji="1" lang="ja-JP" altLang="en-US" sz="1400" dirty="0" smtClean="0"/>
              <a:t>経験がある</a:t>
            </a:r>
            <a:endParaRPr kumimoji="1" lang="en-US" altLang="ja-JP" sz="1400" dirty="0" smtClean="0"/>
          </a:p>
          <a:p>
            <a:pPr>
              <a:spcBef>
                <a:spcPts val="600"/>
              </a:spcBef>
            </a:pPr>
            <a:r>
              <a:rPr kumimoji="1" lang="ja-JP" altLang="en-US" sz="1400" dirty="0" smtClean="0"/>
              <a:t>○　モデル・アイドル等の勧誘を受けたり、応募した経験のある女性</a:t>
            </a:r>
            <a:r>
              <a:rPr kumimoji="1" lang="ja-JP" altLang="en-US" sz="1400" dirty="0"/>
              <a:t>のうち</a:t>
            </a:r>
            <a:r>
              <a:rPr kumimoji="1" lang="ja-JP" altLang="en-US" sz="1400" dirty="0" smtClean="0"/>
              <a:t>、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u="sng" dirty="0" smtClean="0"/>
              <a:t>約７人</a:t>
            </a:r>
            <a:r>
              <a:rPr kumimoji="1" lang="ja-JP" altLang="en-US" sz="1400" u="sng" dirty="0"/>
              <a:t>に</a:t>
            </a:r>
            <a:r>
              <a:rPr kumimoji="1" lang="ja-JP" altLang="en-US" sz="1400" u="sng" dirty="0" smtClean="0"/>
              <a:t>１人（</a:t>
            </a:r>
            <a:r>
              <a:rPr kumimoji="1" lang="en-US" altLang="ja-JP" sz="1400" u="sng" dirty="0" smtClean="0"/>
              <a:t>13.4</a:t>
            </a:r>
            <a:r>
              <a:rPr kumimoji="1" lang="ja-JP" altLang="en-US" sz="1400" u="sng" dirty="0" smtClean="0"/>
              <a:t>％）が聞いていない・同意</a:t>
            </a:r>
            <a:r>
              <a:rPr kumimoji="1" lang="ja-JP" altLang="en-US" sz="1400" u="sng" dirty="0"/>
              <a:t>していない性的な行為等の撮影要求を受けた</a:t>
            </a:r>
            <a:r>
              <a:rPr kumimoji="1" lang="ja-JP" altLang="en-US" sz="1400" dirty="0"/>
              <a:t>こと</a:t>
            </a:r>
            <a:r>
              <a:rPr kumimoji="1" lang="ja-JP" altLang="en-US" sz="1400" dirty="0" smtClean="0"/>
              <a:t>がある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（当該撮影要求を受けた者のうち、約</a:t>
            </a:r>
            <a:r>
              <a:rPr kumimoji="1" lang="en-US" altLang="ja-JP" sz="1400" dirty="0" smtClean="0">
                <a:latin typeface="+mn-ea"/>
              </a:rPr>
              <a:t>17</a:t>
            </a:r>
            <a:r>
              <a:rPr kumimoji="1" lang="ja-JP" altLang="en-US" sz="1400" dirty="0" smtClean="0">
                <a:latin typeface="+mn-ea"/>
              </a:rPr>
              <a:t>人</a:t>
            </a:r>
            <a:r>
              <a:rPr kumimoji="1" lang="ja-JP" altLang="en-US" sz="1400" dirty="0" smtClean="0"/>
              <a:t>に１人（</a:t>
            </a:r>
            <a:r>
              <a:rPr kumimoji="1" lang="en-US" altLang="ja-JP" sz="1400" dirty="0"/>
              <a:t>5.8</a:t>
            </a:r>
            <a:r>
              <a:rPr kumimoji="1" lang="ja-JP" altLang="en-US" sz="1400" dirty="0" smtClean="0"/>
              <a:t>％）が性交の撮影等に応じたことがある）</a:t>
            </a:r>
            <a:endParaRPr kumimoji="1" lang="en-US" altLang="ja-JP" sz="1400" dirty="0" smtClean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725550" y="3911809"/>
            <a:ext cx="186726" cy="350807"/>
          </a:xfrm>
          <a:prstGeom prst="line">
            <a:avLst/>
          </a:prstGeom>
          <a:ln w="12700">
            <a:solidFill>
              <a:srgbClr val="F471F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7440916" y="3700833"/>
            <a:ext cx="1547808" cy="561783"/>
          </a:xfrm>
          <a:prstGeom prst="line">
            <a:avLst/>
          </a:prstGeom>
          <a:ln w="12700">
            <a:solidFill>
              <a:srgbClr val="F471F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638354" y="3201957"/>
            <a:ext cx="40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22394" y="2601212"/>
            <a:ext cx="1268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（</a:t>
            </a:r>
            <a:r>
              <a:rPr kumimoji="1" lang="en-US" altLang="ja-JP" sz="1200" dirty="0" smtClean="0">
                <a:latin typeface="+mn-ea"/>
              </a:rPr>
              <a:t>n=20,000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032526" y="2671595"/>
            <a:ext cx="1268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（</a:t>
            </a:r>
            <a:r>
              <a:rPr kumimoji="1" lang="en-US" altLang="ja-JP" sz="1200" dirty="0" smtClean="0">
                <a:latin typeface="+mn-ea"/>
              </a:rPr>
              <a:t>n=2,575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912276" y="5959754"/>
            <a:ext cx="23075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+mn-ea"/>
              </a:rPr>
              <a:t>※</a:t>
            </a:r>
            <a:r>
              <a:rPr kumimoji="1" lang="ja-JP" altLang="en-US" sz="900" dirty="0" smtClean="0">
                <a:latin typeface="+mn-ea"/>
              </a:rPr>
              <a:t>「性交の撮影・アダルトライブチャット（配信）等への出演」に応じた者の割合（</a:t>
            </a:r>
            <a:r>
              <a:rPr kumimoji="1" lang="en-US" altLang="ja-JP" sz="900" dirty="0" smtClean="0">
                <a:latin typeface="+mn-ea"/>
              </a:rPr>
              <a:t>38</a:t>
            </a:r>
            <a:r>
              <a:rPr kumimoji="1" lang="ja-JP" altLang="en-US" sz="900" dirty="0" smtClean="0">
                <a:latin typeface="+mn-ea"/>
              </a:rPr>
              <a:t>％の内数）</a:t>
            </a:r>
            <a:endParaRPr kumimoji="1" lang="ja-JP" altLang="en-US" sz="900" dirty="0">
              <a:latin typeface="+mn-ea"/>
            </a:endParaRPr>
          </a:p>
        </p:txBody>
      </p:sp>
      <p:graphicFrame>
        <p:nvGraphicFramePr>
          <p:cNvPr id="63" name="グラフ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057410"/>
              </p:ext>
            </p:extLst>
          </p:nvPr>
        </p:nvGraphicFramePr>
        <p:xfrm>
          <a:off x="6912276" y="4264306"/>
          <a:ext cx="2076448" cy="1695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9934576" y="603849"/>
            <a:ext cx="1193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</a:rPr>
              <a:t>令和４年４月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609" y="33181"/>
            <a:ext cx="769125" cy="540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8239801" y="5160562"/>
            <a:ext cx="85151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うち、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約</a:t>
            </a:r>
            <a:r>
              <a:rPr kumimoji="1" lang="en-US" altLang="ja-JP" sz="800" dirty="0" smtClean="0"/>
              <a:t>1</a:t>
            </a:r>
            <a:r>
              <a:rPr kumimoji="1" lang="ja-JP" altLang="en-US" sz="800" dirty="0" smtClean="0"/>
              <a:t>／４が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代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90745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2022-11-22T06:01:33Z</dcterms:created>
  <dcterms:modified xsi:type="dcterms:W3CDTF">2022-11-22T06:01:38Z</dcterms:modified>
</cp:coreProperties>
</file>