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821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8021"/>
    <a:srgbClr val="F3ADEE"/>
    <a:srgbClr val="5B9BD5"/>
    <a:srgbClr val="70AD47"/>
    <a:srgbClr val="002060"/>
    <a:srgbClr val="5DCEAF"/>
    <a:srgbClr val="FFB37A"/>
    <a:srgbClr val="BFBFB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2072" autoAdjust="0"/>
  </p:normalViewPr>
  <p:slideViewPr>
    <p:cSldViewPr snapToGrid="0">
      <p:cViewPr varScale="1">
        <p:scale>
          <a:sx n="91" d="100"/>
          <a:sy n="91" d="100"/>
        </p:scale>
        <p:origin x="1128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C8fsva001\odaa\&#26087;&#12501;&#12449;&#12452;&#12523;&#12469;&#12540;&#12496;\03&#25512;&#36914;&#35506;\05%20&#36942;&#21435;&#12501;&#12457;&#12523;&#12480;&#65288;&#20196;&#21644;&#65298;&#24180;&#24230;&#20197;&#21069;&#65289;\&#9734;&#9734;&#25512;&#36914;&#35506;&#31379;&#21475;&#65288;&#20491;&#21029;&#26696;&#20214;&#65289;\&#9733;%20&#30740;&#31350;&#20250;\02%20&#22522;&#30990;&#12464;&#12521;&#12501;&#38598;\&#12456;&#12463;&#12475;&#12523;&#12383;&#12385;\&#31038;&#20250;&#29983;&#27963;&#22522;&#26412;&#35519;&#26619;\&#12304;&#26356;&#26032;&#20013;&#12305;2006&#65374;2016_&#65302;&#27507;&#26410;&#28288;&#12398;&#23376;&#20379;&#12434;&#25345;&#12388;&#22827;&#23142;&#12398;&#38283;&#31034;&#12539;&#32946;&#20816;&#38306;&#36899;&#26178;&#38291;&#65288;&#26041;&#20685;&#12365;&#12539;&#20849;&#20685;&#12365;&#12539;&#20849;&#20685;&#12365;&#12398;&#12358;&#12385;&#38599;&#29992;&#24418;&#24907;&#21029;&#65289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C8fsva001\odaa\&#26087;&#12501;&#12449;&#12452;&#12523;&#12469;&#12540;&#12496;\03&#25512;&#36914;&#35506;\05%20&#36942;&#21435;&#12501;&#12457;&#12523;&#12480;&#65288;&#20196;&#21644;&#65298;&#24180;&#24230;&#20197;&#21069;&#65289;\&#9734;&#9734;&#25512;&#36914;&#35506;&#31379;&#21475;&#65288;&#20491;&#21029;&#26696;&#20214;&#65289;\&#9733;%20&#30740;&#31350;&#20250;\02%20&#22522;&#30990;&#12464;&#12521;&#12501;&#38598;\&#12456;&#12463;&#12475;&#12523;&#12383;&#12385;\&#31038;&#20250;&#29983;&#27963;&#22522;&#26412;&#35519;&#26619;\&#12304;&#26356;&#26032;&#20013;&#12305;2006&#65374;2016_&#65302;&#27507;&#26410;&#28288;&#12398;&#23376;&#20379;&#12434;&#25345;&#12388;&#22827;&#23142;&#12398;&#38283;&#31034;&#12539;&#32946;&#20816;&#38306;&#36899;&#26178;&#38291;&#65288;&#26041;&#20685;&#12365;&#12539;&#20849;&#20685;&#12365;&#12539;&#20849;&#20685;&#12365;&#12398;&#12358;&#12385;&#38599;&#29992;&#24418;&#24907;&#21029;&#65289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C8fsva001\odaa\&#26087;&#12501;&#12449;&#12452;&#12523;&#12469;&#12540;&#12496;\03&#25512;&#36914;&#35506;\05%20&#36942;&#21435;&#12501;&#12457;&#12523;&#12480;&#65288;&#20196;&#21644;&#65298;&#24180;&#24230;&#20197;&#21069;&#65289;\&#9734;&#9734;&#25512;&#36914;&#35506;&#31379;&#21475;&#65288;&#20491;&#21029;&#26696;&#20214;&#65289;\&#9733;%20&#30740;&#31350;&#20250;\02%20&#22522;&#30990;&#12464;&#12521;&#12501;&#38598;\&#12456;&#12463;&#12475;&#12523;&#12383;&#12385;\&#31038;&#20250;&#29983;&#27963;&#22522;&#26412;&#35519;&#26619;\&#12304;&#26356;&#26032;&#20013;&#12305;2006&#65374;2016_&#65302;&#27507;&#26410;&#28288;&#12398;&#23376;&#20379;&#12434;&#25345;&#12388;&#22827;&#23142;&#12398;&#38283;&#31034;&#12539;&#32946;&#20816;&#38306;&#36899;&#26178;&#38291;&#65288;&#26041;&#20685;&#12365;&#12539;&#20849;&#20685;&#12365;&#12539;&#20849;&#20685;&#12365;&#12398;&#12358;&#12385;&#38599;&#29992;&#24418;&#24907;&#21029;&#65289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C8fsva001\odaa\&#26087;&#12501;&#12449;&#12452;&#12523;&#12469;&#12540;&#12496;\03&#25512;&#36914;&#35506;\05%20&#36942;&#21435;&#12501;&#12457;&#12523;&#12480;&#65288;&#20196;&#21644;&#65298;&#24180;&#24230;&#20197;&#21069;&#65289;\&#9734;&#9734;&#25512;&#36914;&#35506;&#31379;&#21475;&#65288;&#20491;&#21029;&#26696;&#20214;&#65289;\&#9733;%20&#30740;&#31350;&#20250;\02%20&#22522;&#30990;&#12464;&#12521;&#12501;&#38598;\&#12456;&#12463;&#12475;&#12523;&#12383;&#12385;\&#31038;&#20250;&#29983;&#27963;&#22522;&#26412;&#35519;&#26619;\&#12304;&#26356;&#26032;&#20013;&#12305;2006&#65374;2016_&#65302;&#27507;&#26410;&#28288;&#12398;&#23376;&#20379;&#12434;&#25345;&#12388;&#22827;&#23142;&#12398;&#38283;&#31034;&#12539;&#32946;&#20816;&#38306;&#36899;&#26178;&#38291;&#65288;&#26041;&#20685;&#12365;&#12539;&#20849;&#20685;&#12365;&#12539;&#20849;&#20685;&#12365;&#12398;&#12358;&#12385;&#38599;&#29992;&#24418;&#24907;&#21029;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r>
              <a:rPr lang="ja-JP" sz="1100" dirty="0" smtClean="0">
                <a:solidFill>
                  <a:schemeClr val="tx1"/>
                </a:solidFill>
              </a:rPr>
              <a:t>夫</a:t>
            </a:r>
            <a:endParaRPr lang="ja-JP" sz="11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7199665981384764"/>
          <c:y val="7.8503771683833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'経年比較 (2021)'!$B$54</c:f>
              <c:strCache>
                <c:ptCount val="1"/>
                <c:pt idx="0">
                  <c:v>仕事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(2021)'!$A$55:$A$58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(2021)'!$B$55:$B$58</c:f>
              <c:numCache>
                <c:formatCode>General</c:formatCode>
                <c:ptCount val="4"/>
                <c:pt idx="0">
                  <c:v>470</c:v>
                </c:pt>
                <c:pt idx="1">
                  <c:v>479</c:v>
                </c:pt>
                <c:pt idx="2">
                  <c:v>468</c:v>
                </c:pt>
                <c:pt idx="3">
                  <c:v>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E-4ED4-BFFA-A1263C24D5F3}"/>
            </c:ext>
          </c:extLst>
        </c:ser>
        <c:ser>
          <c:idx val="1"/>
          <c:order val="1"/>
          <c:tx>
            <c:strRef>
              <c:f>'経年比較 (2021)'!$C$54</c:f>
              <c:strCache>
                <c:ptCount val="1"/>
                <c:pt idx="0">
                  <c:v>家事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(2021)'!$A$55:$A$58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(2021)'!$C$55:$C$58</c:f>
              <c:numCache>
                <c:formatCode>General</c:formatCode>
                <c:ptCount val="4"/>
                <c:pt idx="0">
                  <c:v>12</c:v>
                </c:pt>
                <c:pt idx="1">
                  <c:v>14</c:v>
                </c:pt>
                <c:pt idx="2">
                  <c:v>20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4E-4ED4-BFFA-A1263C24D5F3}"/>
            </c:ext>
          </c:extLst>
        </c:ser>
        <c:ser>
          <c:idx val="4"/>
          <c:order val="2"/>
          <c:tx>
            <c:strRef>
              <c:f>'経年比較 (2021)'!$F$54</c:f>
              <c:strCache>
                <c:ptCount val="1"/>
                <c:pt idx="0">
                  <c:v>買い物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'経年比較 (2021)'!$A$55:$A$58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(2021)'!$F$55:$F$58</c:f>
              <c:numCache>
                <c:formatCode>General</c:formatCode>
                <c:ptCount val="4"/>
                <c:pt idx="0">
                  <c:v>14</c:v>
                </c:pt>
                <c:pt idx="1">
                  <c:v>15</c:v>
                </c:pt>
                <c:pt idx="2">
                  <c:v>14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4E-4ED4-BFFA-A1263C24D5F3}"/>
            </c:ext>
          </c:extLst>
        </c:ser>
        <c:ser>
          <c:idx val="2"/>
          <c:order val="3"/>
          <c:tx>
            <c:strRef>
              <c:f>'経年比較 (2021)'!$D$54</c:f>
              <c:strCache>
                <c:ptCount val="1"/>
                <c:pt idx="0">
                  <c:v>介護・看護</c:v>
                </c:pt>
              </c:strCache>
            </c:strRef>
          </c:tx>
          <c:spPr>
            <a:solidFill>
              <a:srgbClr val="FF3399"/>
            </a:solidFill>
            <a:ln>
              <a:noFill/>
            </a:ln>
            <a:effectLst/>
          </c:spPr>
          <c:invertIfNegative val="0"/>
          <c:cat>
            <c:numRef>
              <c:f>'経年比較 (2021)'!$A$55:$A$58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(2021)'!$D$55:$D$58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4E-4ED4-BFFA-A1263C24D5F3}"/>
            </c:ext>
          </c:extLst>
        </c:ser>
        <c:ser>
          <c:idx val="3"/>
          <c:order val="4"/>
          <c:tx>
            <c:strRef>
              <c:f>'経年比較 (2021)'!$E$54</c:f>
              <c:strCache>
                <c:ptCount val="1"/>
                <c:pt idx="0">
                  <c:v>育児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(2021)'!$A$55:$A$58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(2021)'!$E$55:$E$58</c:f>
              <c:numCache>
                <c:formatCode>General</c:formatCode>
                <c:ptCount val="4"/>
                <c:pt idx="0">
                  <c:v>28</c:v>
                </c:pt>
                <c:pt idx="1">
                  <c:v>38</c:v>
                </c:pt>
                <c:pt idx="2">
                  <c:v>44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4E-4ED4-BFFA-A1263C24D5F3}"/>
            </c:ext>
          </c:extLst>
        </c:ser>
        <c:ser>
          <c:idx val="5"/>
          <c:order val="5"/>
          <c:tx>
            <c:strRef>
              <c:f>'経年比較 (2021)'!$G$54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(2021)'!$A$55:$A$58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(2021)'!$G$55:$G$58</c:f>
              <c:numCache>
                <c:formatCode>General</c:formatCode>
                <c:ptCount val="4"/>
                <c:pt idx="0">
                  <c:v>525</c:v>
                </c:pt>
                <c:pt idx="1">
                  <c:v>547</c:v>
                </c:pt>
                <c:pt idx="2">
                  <c:v>547</c:v>
                </c:pt>
                <c:pt idx="3">
                  <c:v>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4E-4ED4-BFFA-A1263C24D5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3837168"/>
        <c:axId val="663832248"/>
      </c:barChart>
      <c:catAx>
        <c:axId val="66383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663832248"/>
        <c:crosses val="autoZero"/>
        <c:auto val="1"/>
        <c:lblAlgn val="ctr"/>
        <c:lblOffset val="100"/>
        <c:noMultiLvlLbl val="0"/>
      </c:catAx>
      <c:valAx>
        <c:axId val="663832248"/>
        <c:scaling>
          <c:orientation val="minMax"/>
          <c:max val="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66383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r>
              <a:rPr lang="ja-JP" sz="1100" dirty="0" smtClean="0">
                <a:solidFill>
                  <a:schemeClr val="tx1"/>
                </a:solidFill>
              </a:rPr>
              <a:t>妻</a:t>
            </a:r>
            <a:endParaRPr lang="ja-JP" sz="11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51452023857075513"/>
          <c:y val="0.100599325388707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3078740157480314E-2"/>
          <c:y val="0.17305555555555555"/>
          <c:w val="0.88469903762029745"/>
          <c:h val="0.621334572761738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'経年比較 (2021)'!$B$66</c:f>
              <c:strCache>
                <c:ptCount val="1"/>
                <c:pt idx="0">
                  <c:v>仕事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(2021)'!$A$67:$A$70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(2021)'!$B$67:$B$70</c:f>
              <c:numCache>
                <c:formatCode>General</c:formatCode>
                <c:ptCount val="4"/>
                <c:pt idx="0">
                  <c:v>232</c:v>
                </c:pt>
                <c:pt idx="1">
                  <c:v>215</c:v>
                </c:pt>
                <c:pt idx="2">
                  <c:v>221</c:v>
                </c:pt>
                <c:pt idx="3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7-4B8E-83FD-F76F8DA03B91}"/>
            </c:ext>
          </c:extLst>
        </c:ser>
        <c:ser>
          <c:idx val="1"/>
          <c:order val="1"/>
          <c:tx>
            <c:strRef>
              <c:f>'経年比較 (2021)'!$C$66</c:f>
              <c:strCache>
                <c:ptCount val="1"/>
                <c:pt idx="0">
                  <c:v>家事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(2021)'!$A$67:$A$70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(2021)'!$C$67:$C$70</c:f>
              <c:numCache>
                <c:formatCode>General</c:formatCode>
                <c:ptCount val="4"/>
                <c:pt idx="0">
                  <c:v>174</c:v>
                </c:pt>
                <c:pt idx="1">
                  <c:v>177</c:v>
                </c:pt>
                <c:pt idx="2">
                  <c:v>161</c:v>
                </c:pt>
                <c:pt idx="3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7-4B8E-83FD-F76F8DA03B91}"/>
            </c:ext>
          </c:extLst>
        </c:ser>
        <c:ser>
          <c:idx val="4"/>
          <c:order val="2"/>
          <c:tx>
            <c:strRef>
              <c:f>'経年比較 (2021)'!$F$66</c:f>
              <c:strCache>
                <c:ptCount val="1"/>
                <c:pt idx="0">
                  <c:v>買い物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'経年比較 (2021)'!$A$67:$A$70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(2021)'!$F$67:$F$70</c:f>
              <c:numCache>
                <c:formatCode>General</c:formatCode>
                <c:ptCount val="4"/>
                <c:pt idx="0">
                  <c:v>32</c:v>
                </c:pt>
                <c:pt idx="1">
                  <c:v>35</c:v>
                </c:pt>
                <c:pt idx="2">
                  <c:v>31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27-4B8E-83FD-F76F8DA03B91}"/>
            </c:ext>
          </c:extLst>
        </c:ser>
        <c:ser>
          <c:idx val="2"/>
          <c:order val="3"/>
          <c:tx>
            <c:strRef>
              <c:f>'経年比較 (2021)'!$D$66</c:f>
              <c:strCache>
                <c:ptCount val="1"/>
                <c:pt idx="0">
                  <c:v>介護・看護</c:v>
                </c:pt>
              </c:strCache>
            </c:strRef>
          </c:tx>
          <c:spPr>
            <a:solidFill>
              <a:srgbClr val="FF3399"/>
            </a:solidFill>
            <a:ln>
              <a:noFill/>
            </a:ln>
            <a:effectLst/>
          </c:spPr>
          <c:invertIfNegative val="0"/>
          <c:cat>
            <c:numRef>
              <c:f>'経年比較 (2021)'!$A$67:$A$70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(2021)'!$D$67:$D$70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27-4B8E-83FD-F76F8DA03B91}"/>
            </c:ext>
          </c:extLst>
        </c:ser>
        <c:ser>
          <c:idx val="3"/>
          <c:order val="4"/>
          <c:tx>
            <c:strRef>
              <c:f>'経年比較 (2021)'!$E$66</c:f>
              <c:strCache>
                <c:ptCount val="1"/>
                <c:pt idx="0">
                  <c:v>育児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(2021)'!$A$67:$A$70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(2021)'!$E$67:$E$70</c:f>
              <c:numCache>
                <c:formatCode>General</c:formatCode>
                <c:ptCount val="4"/>
                <c:pt idx="0">
                  <c:v>121</c:v>
                </c:pt>
                <c:pt idx="1">
                  <c:v>145</c:v>
                </c:pt>
                <c:pt idx="2">
                  <c:v>159</c:v>
                </c:pt>
                <c:pt idx="3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27-4B8E-83FD-F76F8DA03B91}"/>
            </c:ext>
          </c:extLst>
        </c:ser>
        <c:ser>
          <c:idx val="5"/>
          <c:order val="5"/>
          <c:tx>
            <c:strRef>
              <c:f>'経年比較 (2021)'!$G$66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(2021)'!$A$67:$A$70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(2021)'!$G$67:$G$70</c:f>
              <c:numCache>
                <c:formatCode>General</c:formatCode>
                <c:ptCount val="4"/>
                <c:pt idx="0">
                  <c:v>563</c:v>
                </c:pt>
                <c:pt idx="1">
                  <c:v>575</c:v>
                </c:pt>
                <c:pt idx="2">
                  <c:v>579</c:v>
                </c:pt>
                <c:pt idx="3">
                  <c:v>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27-4B8E-83FD-F76F8DA03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3843072"/>
        <c:axId val="663843400"/>
      </c:barChart>
      <c:catAx>
        <c:axId val="66384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663843400"/>
        <c:crosses val="autoZero"/>
        <c:auto val="1"/>
        <c:lblAlgn val="ctr"/>
        <c:lblOffset val="100"/>
        <c:noMultiLvlLbl val="0"/>
      </c:catAx>
      <c:valAx>
        <c:axId val="663843400"/>
        <c:scaling>
          <c:orientation val="minMax"/>
          <c:max val="6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66384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r>
              <a:rPr lang="ja-JP" sz="1100" dirty="0" smtClean="0">
                <a:solidFill>
                  <a:schemeClr val="tx1"/>
                </a:solidFill>
              </a:rPr>
              <a:t>妻</a:t>
            </a:r>
            <a:endParaRPr lang="ja-JP" sz="11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666650561763041"/>
          <c:y val="6.3606620597777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'経年比較 (2021)'!$B$72</c:f>
              <c:strCache>
                <c:ptCount val="1"/>
                <c:pt idx="0">
                  <c:v>仕事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'経年比較 (2021)'!$A$73:$A$76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(2021)'!$B$73:$B$76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0-45E4-835E-5A92FC65C2FB}"/>
            </c:ext>
          </c:extLst>
        </c:ser>
        <c:ser>
          <c:idx val="1"/>
          <c:order val="1"/>
          <c:tx>
            <c:strRef>
              <c:f>'経年比較 (2021)'!$C$72</c:f>
              <c:strCache>
                <c:ptCount val="1"/>
                <c:pt idx="0">
                  <c:v>家事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(2021)'!$A$73:$A$76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(2021)'!$C$73:$C$76</c:f>
              <c:numCache>
                <c:formatCode>General</c:formatCode>
                <c:ptCount val="4"/>
                <c:pt idx="0">
                  <c:v>245</c:v>
                </c:pt>
                <c:pt idx="1">
                  <c:v>243</c:v>
                </c:pt>
                <c:pt idx="2">
                  <c:v>224</c:v>
                </c:pt>
                <c:pt idx="3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F0-45E4-835E-5A92FC65C2FB}"/>
            </c:ext>
          </c:extLst>
        </c:ser>
        <c:ser>
          <c:idx val="4"/>
          <c:order val="2"/>
          <c:tx>
            <c:strRef>
              <c:f>'経年比較 (2021)'!$F$72</c:f>
              <c:strCache>
                <c:ptCount val="1"/>
                <c:pt idx="0">
                  <c:v>買い物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'経年比較 (2021)'!$A$73:$A$76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(2021)'!$F$73:$F$76</c:f>
              <c:numCache>
                <c:formatCode>General</c:formatCode>
                <c:ptCount val="4"/>
                <c:pt idx="0">
                  <c:v>45</c:v>
                </c:pt>
                <c:pt idx="1">
                  <c:v>47</c:v>
                </c:pt>
                <c:pt idx="2">
                  <c:v>42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F0-45E4-835E-5A92FC65C2FB}"/>
            </c:ext>
          </c:extLst>
        </c:ser>
        <c:ser>
          <c:idx val="2"/>
          <c:order val="3"/>
          <c:tx>
            <c:strRef>
              <c:f>'経年比較 (2021)'!$D$72</c:f>
              <c:strCache>
                <c:ptCount val="1"/>
                <c:pt idx="0">
                  <c:v>介護・看護</c:v>
                </c:pt>
              </c:strCache>
            </c:strRef>
          </c:tx>
          <c:spPr>
            <a:solidFill>
              <a:srgbClr val="FF3399"/>
            </a:solidFill>
            <a:ln>
              <a:noFill/>
            </a:ln>
            <a:effectLst/>
          </c:spPr>
          <c:invertIfNegative val="0"/>
          <c:cat>
            <c:numRef>
              <c:f>'経年比較 (2021)'!$A$73:$A$76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(2021)'!$D$73:$D$76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F0-45E4-835E-5A92FC65C2FB}"/>
            </c:ext>
          </c:extLst>
        </c:ser>
        <c:ser>
          <c:idx val="3"/>
          <c:order val="4"/>
          <c:tx>
            <c:strRef>
              <c:f>'経年比較 (2021)'!$E$72</c:f>
              <c:strCache>
                <c:ptCount val="1"/>
                <c:pt idx="0">
                  <c:v>育児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(2021)'!$A$73:$A$76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(2021)'!$E$73:$E$76</c:f>
              <c:numCache>
                <c:formatCode>General</c:formatCode>
                <c:ptCount val="4"/>
                <c:pt idx="0">
                  <c:v>225</c:v>
                </c:pt>
                <c:pt idx="1">
                  <c:v>235</c:v>
                </c:pt>
                <c:pt idx="2">
                  <c:v>290</c:v>
                </c:pt>
                <c:pt idx="3">
                  <c:v>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F0-45E4-835E-5A92FC65C2FB}"/>
            </c:ext>
          </c:extLst>
        </c:ser>
        <c:ser>
          <c:idx val="5"/>
          <c:order val="5"/>
          <c:tx>
            <c:strRef>
              <c:f>'経年比較 (2021)'!$G$72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(2021)'!$A$73:$A$76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(2021)'!$G$73:$G$76</c:f>
              <c:numCache>
                <c:formatCode>General</c:formatCode>
                <c:ptCount val="4"/>
                <c:pt idx="0">
                  <c:v>519</c:v>
                </c:pt>
                <c:pt idx="1">
                  <c:v>530</c:v>
                </c:pt>
                <c:pt idx="2">
                  <c:v>562</c:v>
                </c:pt>
                <c:pt idx="3">
                  <c:v>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F0-45E4-835E-5A92FC65C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64143224"/>
        <c:axId val="664141912"/>
      </c:barChart>
      <c:catAx>
        <c:axId val="66414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664141912"/>
        <c:crosses val="autoZero"/>
        <c:auto val="1"/>
        <c:lblAlgn val="ctr"/>
        <c:lblOffset val="100"/>
        <c:noMultiLvlLbl val="0"/>
      </c:catAx>
      <c:valAx>
        <c:axId val="664141912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664143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r>
              <a:rPr lang="ja-JP" sz="1100" dirty="0" smtClean="0">
                <a:solidFill>
                  <a:schemeClr val="tx1"/>
                </a:solidFill>
              </a:rPr>
              <a:t>夫</a:t>
            </a:r>
            <a:endParaRPr lang="ja-JP" sz="11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7271434406308854"/>
          <c:y val="6.96586557103009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'経年比較 (2021)'!$B$60</c:f>
              <c:strCache>
                <c:ptCount val="1"/>
                <c:pt idx="0">
                  <c:v>仕事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(2021)'!$A$61:$A$64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(2021)'!$B$61:$B$64</c:f>
              <c:numCache>
                <c:formatCode>General</c:formatCode>
                <c:ptCount val="4"/>
                <c:pt idx="0">
                  <c:v>469</c:v>
                </c:pt>
                <c:pt idx="1">
                  <c:v>478</c:v>
                </c:pt>
                <c:pt idx="2">
                  <c:v>470</c:v>
                </c:pt>
                <c:pt idx="3">
                  <c:v>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3B-44AF-97BE-9E441F00301D}"/>
            </c:ext>
          </c:extLst>
        </c:ser>
        <c:ser>
          <c:idx val="1"/>
          <c:order val="1"/>
          <c:tx>
            <c:strRef>
              <c:f>'経年比較 (2021)'!$C$60</c:f>
              <c:strCache>
                <c:ptCount val="1"/>
                <c:pt idx="0">
                  <c:v>家事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(2021)'!$A$61:$A$64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(2021)'!$C$61:$C$64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10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3B-44AF-97BE-9E441F00301D}"/>
            </c:ext>
          </c:extLst>
        </c:ser>
        <c:ser>
          <c:idx val="4"/>
          <c:order val="2"/>
          <c:tx>
            <c:strRef>
              <c:f>'経年比較 (2021)'!$F$60</c:f>
              <c:strCache>
                <c:ptCount val="1"/>
                <c:pt idx="0">
                  <c:v>買い物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'経年比較 (2021)'!$A$61:$A$64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(2021)'!$F$61:$F$64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3B-44AF-97BE-9E441F00301D}"/>
            </c:ext>
          </c:extLst>
        </c:ser>
        <c:ser>
          <c:idx val="2"/>
          <c:order val="3"/>
          <c:tx>
            <c:strRef>
              <c:f>'経年比較 (2021)'!$D$60</c:f>
              <c:strCache>
                <c:ptCount val="1"/>
                <c:pt idx="0">
                  <c:v>介護・看護</c:v>
                </c:pt>
              </c:strCache>
            </c:strRef>
          </c:tx>
          <c:spPr>
            <a:solidFill>
              <a:srgbClr val="FF3399"/>
            </a:solidFill>
            <a:ln>
              <a:noFill/>
            </a:ln>
            <a:effectLst/>
          </c:spPr>
          <c:invertIfNegative val="0"/>
          <c:cat>
            <c:numRef>
              <c:f>'経年比較 (2021)'!$A$61:$A$64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(2021)'!$D$61:$D$64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3B-44AF-97BE-9E441F00301D}"/>
            </c:ext>
          </c:extLst>
        </c:ser>
        <c:ser>
          <c:idx val="3"/>
          <c:order val="4"/>
          <c:tx>
            <c:strRef>
              <c:f>'経年比較 (2021)'!$E$60</c:f>
              <c:strCache>
                <c:ptCount val="1"/>
                <c:pt idx="0">
                  <c:v>育児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(2021)'!$A$61:$A$64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(2021)'!$E$61:$E$64</c:f>
              <c:numCache>
                <c:formatCode>General</c:formatCode>
                <c:ptCount val="4"/>
                <c:pt idx="0">
                  <c:v>32</c:v>
                </c:pt>
                <c:pt idx="1">
                  <c:v>37</c:v>
                </c:pt>
                <c:pt idx="2">
                  <c:v>43</c:v>
                </c:pt>
                <c:pt idx="3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3B-44AF-97BE-9E441F00301D}"/>
            </c:ext>
          </c:extLst>
        </c:ser>
        <c:ser>
          <c:idx val="5"/>
          <c:order val="5"/>
          <c:tx>
            <c:strRef>
              <c:f>'経年比較 (2021)'!$G$60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'経年比較 (2021)'!$A$61:$A$64</c:f>
              <c:numCache>
                <c:formatCode>General</c:formatCode>
                <c:ptCount val="4"/>
                <c:pt idx="0">
                  <c:v>2006</c:v>
                </c:pt>
                <c:pt idx="1">
                  <c:v>2011</c:v>
                </c:pt>
                <c:pt idx="2">
                  <c:v>2016</c:v>
                </c:pt>
                <c:pt idx="3">
                  <c:v>2021</c:v>
                </c:pt>
              </c:numCache>
            </c:numRef>
          </c:cat>
          <c:val>
            <c:numRef>
              <c:f>'経年比較 (2021)'!$G$61:$G$64</c:f>
              <c:numCache>
                <c:formatCode>General</c:formatCode>
                <c:ptCount val="4"/>
                <c:pt idx="0">
                  <c:v>526</c:v>
                </c:pt>
                <c:pt idx="1">
                  <c:v>542</c:v>
                </c:pt>
                <c:pt idx="2">
                  <c:v>543</c:v>
                </c:pt>
                <c:pt idx="3">
                  <c:v>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3B-44AF-97BE-9E441F0030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1394344"/>
        <c:axId val="651394672"/>
      </c:barChart>
      <c:catAx>
        <c:axId val="651394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651394672"/>
        <c:crosses val="autoZero"/>
        <c:auto val="1"/>
        <c:lblAlgn val="ctr"/>
        <c:lblOffset val="100"/>
        <c:noMultiLvlLbl val="0"/>
      </c:catAx>
      <c:valAx>
        <c:axId val="651394672"/>
        <c:scaling>
          <c:orientation val="minMax"/>
          <c:max val="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651394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49990" cy="497969"/>
          </a:xfrm>
          <a:prstGeom prst="rect">
            <a:avLst/>
          </a:prstGeom>
        </p:spPr>
        <p:txBody>
          <a:bodyPr vert="horz" lIns="88270" tIns="44137" rIns="88270" bIns="441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689" y="12"/>
            <a:ext cx="2949990" cy="497969"/>
          </a:xfrm>
          <a:prstGeom prst="rect">
            <a:avLst/>
          </a:prstGeom>
        </p:spPr>
        <p:txBody>
          <a:bodyPr vert="horz" lIns="88270" tIns="44137" rIns="88270" bIns="44137" rtlCol="0"/>
          <a:lstStyle>
            <a:lvl1pPr algn="r">
              <a:defRPr sz="1200"/>
            </a:lvl1pPr>
          </a:lstStyle>
          <a:p>
            <a:fld id="{B0D069FC-52B7-43DF-8B0E-090C89BA35F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1369"/>
            <a:ext cx="2949990" cy="497969"/>
          </a:xfrm>
          <a:prstGeom prst="rect">
            <a:avLst/>
          </a:prstGeom>
        </p:spPr>
        <p:txBody>
          <a:bodyPr vert="horz" lIns="88270" tIns="44137" rIns="88270" bIns="441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689" y="9441369"/>
            <a:ext cx="2949990" cy="497969"/>
          </a:xfrm>
          <a:prstGeom prst="rect">
            <a:avLst/>
          </a:prstGeom>
        </p:spPr>
        <p:txBody>
          <a:bodyPr vert="horz" lIns="88270" tIns="44137" rIns="88270" bIns="44137" rtlCol="0" anchor="b"/>
          <a:lstStyle>
            <a:lvl1pPr algn="r">
              <a:defRPr sz="1200"/>
            </a:lvl1pPr>
          </a:lstStyle>
          <a:p>
            <a:fld id="{18F8C741-1C34-410C-9451-CAA77C1E0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2283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4" y="24"/>
            <a:ext cx="2949787" cy="498693"/>
          </a:xfrm>
          <a:prstGeom prst="rect">
            <a:avLst/>
          </a:prstGeom>
        </p:spPr>
        <p:txBody>
          <a:bodyPr vert="horz" lIns="91268" tIns="45638" rIns="91268" bIns="456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55" y="24"/>
            <a:ext cx="2949787" cy="498693"/>
          </a:xfrm>
          <a:prstGeom prst="rect">
            <a:avLst/>
          </a:prstGeom>
        </p:spPr>
        <p:txBody>
          <a:bodyPr vert="horz" lIns="91268" tIns="45638" rIns="91268" bIns="45638" rtlCol="0"/>
          <a:lstStyle>
            <a:lvl1pPr algn="r">
              <a:defRPr sz="1200"/>
            </a:lvl1pPr>
          </a:lstStyle>
          <a:p>
            <a:fld id="{0DFF3A6D-ABB6-4879-8FDB-17E9C9F29C2E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8" tIns="45638" rIns="91268" bIns="456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11"/>
            <a:ext cx="5445760" cy="3913614"/>
          </a:xfrm>
          <a:prstGeom prst="rect">
            <a:avLst/>
          </a:prstGeom>
        </p:spPr>
        <p:txBody>
          <a:bodyPr vert="horz" lIns="91268" tIns="45638" rIns="91268" bIns="456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4" y="9440647"/>
            <a:ext cx="2949787" cy="498692"/>
          </a:xfrm>
          <a:prstGeom prst="rect">
            <a:avLst/>
          </a:prstGeom>
        </p:spPr>
        <p:txBody>
          <a:bodyPr vert="horz" lIns="91268" tIns="45638" rIns="91268" bIns="456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55" y="9440647"/>
            <a:ext cx="2949787" cy="498692"/>
          </a:xfrm>
          <a:prstGeom prst="rect">
            <a:avLst/>
          </a:prstGeom>
        </p:spPr>
        <p:txBody>
          <a:bodyPr vert="horz" lIns="91268" tIns="45638" rIns="91268" bIns="45638" rtlCol="0" anchor="b"/>
          <a:lstStyle>
            <a:lvl1pPr algn="r">
              <a:defRPr sz="1200"/>
            </a:lvl1pPr>
          </a:lstStyle>
          <a:p>
            <a:fld id="{7D2A0DFD-BBBC-45AB-A301-48E035A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02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B7-BEBE-437B-8E3F-AE4AF7260F07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9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C8A1-98C0-4D85-9C6D-EF07D025000E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71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D8C1-8A25-4CB8-865D-F28DF43B800F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57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09BC-BDF7-4AB5-9B5A-54D4CDFECED6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3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2BAF-44C9-4229-BB8B-D19C554FA597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97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B52-F616-4A2B-81E7-018DFD7FD6F2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90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7EA-0C66-4D78-A8ED-49858A38970A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99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BFF-E65B-4B10-BBED-46BD736028C2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29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C19E-A785-4BEC-B398-70201440E970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44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3F4-F83F-4B92-A140-1EA5CC2095AC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06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02C8-A3A9-435B-8FD1-A68E10214684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72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081E-AD78-4E46-BCD1-9B0ABD84DF05}" type="datetime1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AE31A-A9D2-4118-B9F1-6F1E91E82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61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23402" y="978363"/>
            <a:ext cx="8956745" cy="247964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20073" y="3528519"/>
            <a:ext cx="8956745" cy="247964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7" name="タイトル 1"/>
          <p:cNvSpPr txBox="1">
            <a:spLocks/>
          </p:cNvSpPr>
          <p:nvPr/>
        </p:nvSpPr>
        <p:spPr>
          <a:xfrm>
            <a:off x="0" y="6008161"/>
            <a:ext cx="9296400" cy="56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00" b="0" i="0" u="none" strike="noStrike" kern="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（備考</a:t>
            </a:r>
            <a:r>
              <a:rPr kumimoji="0" lang="ja-JP" altLang="en-US" sz="1000" b="0" i="0" u="none" strike="noStrike" kern="0" cap="none" spc="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）１．総務省「社会生活基本調査」より作成。</a:t>
            </a:r>
            <a:endParaRPr kumimoji="0" lang="en-US" altLang="ja-JP" sz="1000" b="0" i="0" u="none" strike="noStrike" kern="0" cap="none" spc="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00" b="0" i="0" u="none" strike="noStrike" kern="0" cap="none" spc="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２．「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家事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・育児関連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時間」は、「家事」、「介護・看護」、「育児」、「買い物」の合計（週全体）。</a:t>
            </a:r>
            <a:endParaRPr kumimoji="1" lang="ja-JP" altLang="en-US" sz="1000" b="0" i="0" u="none" strike="noStrike" kern="1200" cap="none" spc="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-46182" y="0"/>
            <a:ext cx="9144000" cy="510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末子が就学前の夫婦の仕事時間、家事・育児関連時間（５年ごとの推移）</a:t>
            </a:r>
            <a:endParaRPr kumimoji="1" lang="ja-JP" alt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6168" y="1281910"/>
            <a:ext cx="7481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[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分</a:t>
            </a:r>
            <a:r>
              <a:rPr kumimoji="1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]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26167" y="3832066"/>
            <a:ext cx="7481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[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分</a:t>
            </a:r>
            <a:r>
              <a:rPr kumimoji="1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]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484061" y="1286667"/>
            <a:ext cx="7481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[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分</a:t>
            </a:r>
            <a:r>
              <a:rPr kumimoji="1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]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484061" y="3771775"/>
            <a:ext cx="7481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[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分</a:t>
            </a:r>
            <a:r>
              <a:rPr kumimoji="1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]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20072" y="978363"/>
            <a:ext cx="2252191" cy="303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夫有業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・妻有業（共働き）世帯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120072" y="3528519"/>
            <a:ext cx="2252191" cy="303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夫有業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妻無業（専業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主婦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）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世帯</a:t>
            </a:r>
          </a:p>
        </p:txBody>
      </p:sp>
      <p:graphicFrame>
        <p:nvGraphicFramePr>
          <p:cNvPr id="38" name="グラフ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573860"/>
              </p:ext>
            </p:extLst>
          </p:nvPr>
        </p:nvGraphicFramePr>
        <p:xfrm>
          <a:off x="126264" y="1105733"/>
          <a:ext cx="4217729" cy="2426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9" name="グラフ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638757"/>
              </p:ext>
            </p:extLst>
          </p:nvPr>
        </p:nvGraphicFramePr>
        <p:xfrm>
          <a:off x="4182701" y="928468"/>
          <a:ext cx="4110814" cy="2903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1" name="グラフ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39095"/>
              </p:ext>
            </p:extLst>
          </p:nvPr>
        </p:nvGraphicFramePr>
        <p:xfrm>
          <a:off x="4152844" y="3694392"/>
          <a:ext cx="4262515" cy="2395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0" name="グラフ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976359"/>
              </p:ext>
            </p:extLst>
          </p:nvPr>
        </p:nvGraphicFramePr>
        <p:xfrm>
          <a:off x="87888" y="3708546"/>
          <a:ext cx="4274329" cy="2370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4" name="直線矢印コネクタ 3"/>
          <p:cNvCxnSpPr/>
          <p:nvPr/>
        </p:nvCxnSpPr>
        <p:spPr>
          <a:xfrm flipH="1" flipV="1">
            <a:off x="7955599" y="2710711"/>
            <a:ext cx="459760" cy="403422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8361040" y="2987175"/>
            <a:ext cx="5124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仕事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 flipH="1" flipV="1">
            <a:off x="7955599" y="2358519"/>
            <a:ext cx="459760" cy="314328"/>
          </a:xfrm>
          <a:prstGeom prst="straightConnector1">
            <a:avLst/>
          </a:prstGeom>
          <a:ln w="158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8361040" y="2545889"/>
            <a:ext cx="5124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14124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家事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F14124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H="1">
            <a:off x="7955599" y="1780866"/>
            <a:ext cx="459760" cy="249933"/>
          </a:xfrm>
          <a:prstGeom prst="straightConnector1">
            <a:avLst/>
          </a:prstGeom>
          <a:ln w="15875">
            <a:solidFill>
              <a:srgbClr val="FD73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8361040" y="1653908"/>
            <a:ext cx="8593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73D9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介護・看護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FD73D9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 flipH="1">
            <a:off x="7955599" y="1348989"/>
            <a:ext cx="459760" cy="370626"/>
          </a:xfrm>
          <a:prstGeom prst="straightConnector1">
            <a:avLst/>
          </a:prstGeom>
          <a:ln w="158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8361040" y="1222031"/>
            <a:ext cx="5124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5DCEA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育児</a:t>
            </a:r>
          </a:p>
        </p:txBody>
      </p:sp>
      <p:cxnSp>
        <p:nvCxnSpPr>
          <p:cNvPr id="31" name="直線矢印コネクタ 30"/>
          <p:cNvCxnSpPr/>
          <p:nvPr/>
        </p:nvCxnSpPr>
        <p:spPr>
          <a:xfrm flipH="1" flipV="1">
            <a:off x="7955599" y="2104603"/>
            <a:ext cx="459760" cy="126958"/>
          </a:xfrm>
          <a:prstGeom prst="straightConnector1">
            <a:avLst/>
          </a:prstGeom>
          <a:ln w="158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8361040" y="2104603"/>
            <a:ext cx="6515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802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買い物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FF802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65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スリップストリーム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スリップストリーム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スリップストリーム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スリップストリーム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117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2022-11-22T05:56:47Z</dcterms:created>
  <dcterms:modified xsi:type="dcterms:W3CDTF">2022-11-22T05:56:51Z</dcterms:modified>
</cp:coreProperties>
</file>