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theme/themeOverride4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removePersonalInfoOnSave="1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821" r:id="rId2"/>
  </p:sldIdLst>
  <p:sldSz cx="9144000" cy="6858000" type="screen4x3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CC"/>
    <a:srgbClr val="FF8021"/>
    <a:srgbClr val="F3ADEE"/>
    <a:srgbClr val="5B9BD5"/>
    <a:srgbClr val="70AD47"/>
    <a:srgbClr val="002060"/>
    <a:srgbClr val="5DCEAF"/>
    <a:srgbClr val="FFB37A"/>
    <a:srgbClr val="BFBFBF"/>
    <a:srgbClr val="7F7F7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450" autoAdjust="0"/>
    <p:restoredTop sz="92072" autoAdjust="0"/>
  </p:normalViewPr>
  <p:slideViewPr>
    <p:cSldViewPr snapToGrid="0">
      <p:cViewPr varScale="1">
        <p:scale>
          <a:sx n="91" d="100"/>
          <a:sy n="91" d="100"/>
        </p:scale>
        <p:origin x="1128" y="67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-838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oleObject" Target="file:///\\C8fsva001\odaa\&#26087;&#12501;&#12449;&#12452;&#12523;&#12469;&#12540;&#12496;\03&#25512;&#36914;&#35506;\05%20&#36942;&#21435;&#12501;&#12457;&#12523;&#12480;&#65288;&#20196;&#21644;&#65298;&#24180;&#24230;&#20197;&#21069;&#65289;\&#9734;&#9734;&#25512;&#36914;&#35506;&#31379;&#21475;&#65288;&#20491;&#21029;&#26696;&#20214;&#65289;\&#9733;%20&#30740;&#31350;&#20250;\02%20&#22522;&#30990;&#12464;&#12521;&#12501;&#38598;\&#12456;&#12463;&#12475;&#12523;&#12383;&#12385;\&#31038;&#20250;&#29983;&#27963;&#22522;&#26412;&#35519;&#26619;\&#12304;&#26356;&#26032;&#20013;&#12305;2006&#65374;2016_&#65302;&#27507;&#26410;&#28288;&#12398;&#23376;&#20379;&#12434;&#25345;&#12388;&#22827;&#23142;&#12398;&#38283;&#31034;&#12539;&#32946;&#20816;&#38306;&#36899;&#26178;&#38291;&#65288;&#26041;&#20685;&#12365;&#12539;&#20849;&#20685;&#12365;&#12539;&#20849;&#20685;&#12365;&#12398;&#12358;&#12385;&#38599;&#29992;&#24418;&#24907;&#21029;&#65289;.xlsx" TargetMode="Externa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oleObject" Target="file:///\\C8fsva001\odaa\&#26087;&#12501;&#12449;&#12452;&#12523;&#12469;&#12540;&#12496;\03&#25512;&#36914;&#35506;\05%20&#36942;&#21435;&#12501;&#12457;&#12523;&#12480;&#65288;&#20196;&#21644;&#65298;&#24180;&#24230;&#20197;&#21069;&#65289;\&#9734;&#9734;&#25512;&#36914;&#35506;&#31379;&#21475;&#65288;&#20491;&#21029;&#26696;&#20214;&#65289;\&#9733;%20&#30740;&#31350;&#20250;\02%20&#22522;&#30990;&#12464;&#12521;&#12501;&#38598;\&#12456;&#12463;&#12475;&#12523;&#12383;&#12385;\&#31038;&#20250;&#29983;&#27963;&#22522;&#26412;&#35519;&#26619;\&#12304;&#26356;&#26032;&#20013;&#12305;2006&#65374;2016_&#65302;&#27507;&#26410;&#28288;&#12398;&#23376;&#20379;&#12434;&#25345;&#12388;&#22827;&#23142;&#12398;&#38283;&#31034;&#12539;&#32946;&#20816;&#38306;&#36899;&#26178;&#38291;&#65288;&#26041;&#20685;&#12365;&#12539;&#20849;&#20685;&#12365;&#12539;&#20849;&#20685;&#12365;&#12398;&#12358;&#12385;&#38599;&#29992;&#24418;&#24907;&#21029;&#65289;.xlsx" TargetMode="Externa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oleObject" Target="file:///\\C8fsva001\odaa\&#26087;&#12501;&#12449;&#12452;&#12523;&#12469;&#12540;&#12496;\03&#25512;&#36914;&#35506;\05%20&#36942;&#21435;&#12501;&#12457;&#12523;&#12480;&#65288;&#20196;&#21644;&#65298;&#24180;&#24230;&#20197;&#21069;&#65289;\&#9734;&#9734;&#25512;&#36914;&#35506;&#31379;&#21475;&#65288;&#20491;&#21029;&#26696;&#20214;&#65289;\&#9733;%20&#30740;&#31350;&#20250;\02%20&#22522;&#30990;&#12464;&#12521;&#12501;&#38598;\&#12456;&#12463;&#12475;&#12523;&#12383;&#12385;\&#31038;&#20250;&#29983;&#27963;&#22522;&#26412;&#35519;&#26619;\&#12304;&#26356;&#26032;&#20013;&#12305;2006&#65374;2016_&#65302;&#27507;&#26410;&#28288;&#12398;&#23376;&#20379;&#12434;&#25345;&#12388;&#22827;&#23142;&#12398;&#38283;&#31034;&#12539;&#32946;&#20816;&#38306;&#36899;&#26178;&#38291;&#65288;&#26041;&#20685;&#12365;&#12539;&#20849;&#20685;&#12365;&#12539;&#20849;&#20685;&#12365;&#12398;&#12358;&#12385;&#38599;&#29992;&#24418;&#24907;&#21029;&#65289;.xlsx" TargetMode="Externa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4.xml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oleObject" Target="file:///\\C8fsva001\odaa\&#26087;&#12501;&#12449;&#12452;&#12523;&#12469;&#12540;&#12496;\03&#25512;&#36914;&#35506;\05%20&#36942;&#21435;&#12501;&#12457;&#12523;&#12480;&#65288;&#20196;&#21644;&#65298;&#24180;&#24230;&#20197;&#21069;&#65289;\&#9734;&#9734;&#25512;&#36914;&#35506;&#31379;&#21475;&#65288;&#20491;&#21029;&#26696;&#20214;&#65289;\&#9733;%20&#30740;&#31350;&#20250;\02%20&#22522;&#30990;&#12464;&#12521;&#12501;&#38598;\&#12456;&#12463;&#12475;&#12523;&#12383;&#12385;\&#31038;&#20250;&#29983;&#27963;&#22522;&#26412;&#35519;&#26619;\&#12304;&#26356;&#26032;&#20013;&#12305;2006&#65374;2016_&#65302;&#27507;&#26410;&#28288;&#12398;&#23376;&#20379;&#12434;&#25345;&#12388;&#22827;&#23142;&#12398;&#38283;&#31034;&#12539;&#32946;&#20816;&#38306;&#36899;&#26178;&#38291;&#65288;&#26041;&#20685;&#12365;&#12539;&#20849;&#20685;&#12365;&#12539;&#20849;&#20685;&#12365;&#12398;&#12358;&#12385;&#38599;&#29992;&#24418;&#24907;&#21029;&#65289;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100" b="0" i="0" u="none" strike="noStrike" kern="1200" spc="0" baseline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defRPr>
            </a:pPr>
            <a:r>
              <a:rPr lang="ja-JP" sz="1100" dirty="0" smtClean="0">
                <a:solidFill>
                  <a:schemeClr val="tx1"/>
                </a:solidFill>
              </a:rPr>
              <a:t>夫</a:t>
            </a:r>
            <a:endParaRPr lang="ja-JP" sz="1100" dirty="0">
              <a:solidFill>
                <a:schemeClr val="tx1"/>
              </a:solidFill>
            </a:endParaRPr>
          </a:p>
        </c:rich>
      </c:tx>
      <c:layout>
        <c:manualLayout>
          <c:xMode val="edge"/>
          <c:yMode val="edge"/>
          <c:x val="0.47199665981384764"/>
          <c:y val="7.850377168383378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spc="0" baseline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  <a:cs typeface="+mn-cs"/>
            </a:defRPr>
          </a:pPr>
          <a:endParaRPr lang="ja-JP"/>
        </a:p>
      </c:tx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'経年比較 (2021)'!$B$54</c:f>
              <c:strCache>
                <c:ptCount val="1"/>
                <c:pt idx="0">
                  <c:v>仕事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0" i="0" u="none" strike="noStrike" kern="1200" baseline="0">
                    <a:solidFill>
                      <a:schemeClr val="bg1"/>
                    </a:solidFill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'経年比較 (2021)'!$A$55:$A$58</c:f>
              <c:numCache>
                <c:formatCode>General</c:formatCode>
                <c:ptCount val="4"/>
                <c:pt idx="0">
                  <c:v>2006</c:v>
                </c:pt>
                <c:pt idx="1">
                  <c:v>2011</c:v>
                </c:pt>
                <c:pt idx="2">
                  <c:v>2016</c:v>
                </c:pt>
                <c:pt idx="3">
                  <c:v>2021</c:v>
                </c:pt>
              </c:numCache>
            </c:numRef>
          </c:cat>
          <c:val>
            <c:numRef>
              <c:f>'経年比較 (2021)'!$B$55:$B$58</c:f>
              <c:numCache>
                <c:formatCode>General</c:formatCode>
                <c:ptCount val="4"/>
                <c:pt idx="0">
                  <c:v>470</c:v>
                </c:pt>
                <c:pt idx="1">
                  <c:v>479</c:v>
                </c:pt>
                <c:pt idx="2">
                  <c:v>468</c:v>
                </c:pt>
                <c:pt idx="3">
                  <c:v>441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74E-4ED4-BFFA-A1263C24D5F3}"/>
            </c:ext>
          </c:extLst>
        </c:ser>
        <c:ser>
          <c:idx val="1"/>
          <c:order val="1"/>
          <c:tx>
            <c:strRef>
              <c:f>'経年比較 (2021)'!$C$54</c:f>
              <c:strCache>
                <c:ptCount val="1"/>
                <c:pt idx="0">
                  <c:v>家事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0" i="0" u="none" strike="noStrike" kern="1200" baseline="0">
                    <a:solidFill>
                      <a:schemeClr val="bg1"/>
                    </a:solidFill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'経年比較 (2021)'!$A$55:$A$58</c:f>
              <c:numCache>
                <c:formatCode>General</c:formatCode>
                <c:ptCount val="4"/>
                <c:pt idx="0">
                  <c:v>2006</c:v>
                </c:pt>
                <c:pt idx="1">
                  <c:v>2011</c:v>
                </c:pt>
                <c:pt idx="2">
                  <c:v>2016</c:v>
                </c:pt>
                <c:pt idx="3">
                  <c:v>2021</c:v>
                </c:pt>
              </c:numCache>
            </c:numRef>
          </c:cat>
          <c:val>
            <c:numRef>
              <c:f>'経年比較 (2021)'!$C$55:$C$58</c:f>
              <c:numCache>
                <c:formatCode>General</c:formatCode>
                <c:ptCount val="4"/>
                <c:pt idx="0">
                  <c:v>12</c:v>
                </c:pt>
                <c:pt idx="1">
                  <c:v>14</c:v>
                </c:pt>
                <c:pt idx="2">
                  <c:v>20</c:v>
                </c:pt>
                <c:pt idx="3">
                  <c:v>32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74E-4ED4-BFFA-A1263C24D5F3}"/>
            </c:ext>
          </c:extLst>
        </c:ser>
        <c:ser>
          <c:idx val="4"/>
          <c:order val="2"/>
          <c:tx>
            <c:strRef>
              <c:f>'経年比較 (2021)'!$F$54</c:f>
              <c:strCache>
                <c:ptCount val="1"/>
                <c:pt idx="0">
                  <c:v>買い物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numRef>
              <c:f>'経年比較 (2021)'!$A$55:$A$58</c:f>
              <c:numCache>
                <c:formatCode>General</c:formatCode>
                <c:ptCount val="4"/>
                <c:pt idx="0">
                  <c:v>2006</c:v>
                </c:pt>
                <c:pt idx="1">
                  <c:v>2011</c:v>
                </c:pt>
                <c:pt idx="2">
                  <c:v>2016</c:v>
                </c:pt>
                <c:pt idx="3">
                  <c:v>2021</c:v>
                </c:pt>
              </c:numCache>
            </c:numRef>
          </c:cat>
          <c:val>
            <c:numRef>
              <c:f>'経年比較 (2021)'!$F$55:$F$58</c:f>
              <c:numCache>
                <c:formatCode>General</c:formatCode>
                <c:ptCount val="4"/>
                <c:pt idx="0">
                  <c:v>14</c:v>
                </c:pt>
                <c:pt idx="1">
                  <c:v>15</c:v>
                </c:pt>
                <c:pt idx="2">
                  <c:v>14</c:v>
                </c:pt>
                <c:pt idx="3">
                  <c:v>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74E-4ED4-BFFA-A1263C24D5F3}"/>
            </c:ext>
          </c:extLst>
        </c:ser>
        <c:ser>
          <c:idx val="2"/>
          <c:order val="3"/>
          <c:tx>
            <c:strRef>
              <c:f>'経年比較 (2021)'!$D$54</c:f>
              <c:strCache>
                <c:ptCount val="1"/>
                <c:pt idx="0">
                  <c:v>介護・看護</c:v>
                </c:pt>
              </c:strCache>
            </c:strRef>
          </c:tx>
          <c:spPr>
            <a:solidFill>
              <a:srgbClr val="FF3399"/>
            </a:solidFill>
            <a:ln>
              <a:noFill/>
            </a:ln>
            <a:effectLst/>
          </c:spPr>
          <c:invertIfNegative val="0"/>
          <c:cat>
            <c:numRef>
              <c:f>'経年比較 (2021)'!$A$55:$A$58</c:f>
              <c:numCache>
                <c:formatCode>General</c:formatCode>
                <c:ptCount val="4"/>
                <c:pt idx="0">
                  <c:v>2006</c:v>
                </c:pt>
                <c:pt idx="1">
                  <c:v>2011</c:v>
                </c:pt>
                <c:pt idx="2">
                  <c:v>2016</c:v>
                </c:pt>
                <c:pt idx="3">
                  <c:v>2021</c:v>
                </c:pt>
              </c:numCache>
            </c:numRef>
          </c:cat>
          <c:val>
            <c:numRef>
              <c:f>'経年比較 (2021)'!$D$55:$D$58</c:f>
              <c:numCache>
                <c:formatCode>General</c:formatCode>
                <c:ptCount val="4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874E-4ED4-BFFA-A1263C24D5F3}"/>
            </c:ext>
          </c:extLst>
        </c:ser>
        <c:ser>
          <c:idx val="3"/>
          <c:order val="4"/>
          <c:tx>
            <c:strRef>
              <c:f>'経年比較 (2021)'!$E$54</c:f>
              <c:strCache>
                <c:ptCount val="1"/>
                <c:pt idx="0">
                  <c:v>育児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'経年比較 (2021)'!$A$55:$A$58</c:f>
              <c:numCache>
                <c:formatCode>General</c:formatCode>
                <c:ptCount val="4"/>
                <c:pt idx="0">
                  <c:v>2006</c:v>
                </c:pt>
                <c:pt idx="1">
                  <c:v>2011</c:v>
                </c:pt>
                <c:pt idx="2">
                  <c:v>2016</c:v>
                </c:pt>
                <c:pt idx="3">
                  <c:v>2021</c:v>
                </c:pt>
              </c:numCache>
            </c:numRef>
          </c:cat>
          <c:val>
            <c:numRef>
              <c:f>'経年比較 (2021)'!$E$55:$E$58</c:f>
              <c:numCache>
                <c:formatCode>General</c:formatCode>
                <c:ptCount val="4"/>
                <c:pt idx="0">
                  <c:v>28</c:v>
                </c:pt>
                <c:pt idx="1">
                  <c:v>38</c:v>
                </c:pt>
                <c:pt idx="2">
                  <c:v>44</c:v>
                </c:pt>
                <c:pt idx="3">
                  <c:v>60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874E-4ED4-BFFA-A1263C24D5F3}"/>
            </c:ext>
          </c:extLst>
        </c:ser>
        <c:ser>
          <c:idx val="5"/>
          <c:order val="5"/>
          <c:tx>
            <c:strRef>
              <c:f>'経年比較 (2021)'!$G$54</c:f>
              <c:strCache>
                <c:ptCount val="1"/>
                <c:pt idx="0">
                  <c:v>合計</c:v>
                </c:pt>
              </c:strCache>
            </c:strRef>
          </c:tx>
          <c:spPr>
            <a:noFill/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50" b="1" i="0" u="none" strike="noStrike" kern="1200" baseline="0">
                    <a:solidFill>
                      <a:schemeClr val="tx1"/>
                    </a:solidFill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+mn-cs"/>
                  </a:defRPr>
                </a:pPr>
                <a:endParaRPr lang="ja-JP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'経年比較 (2021)'!$A$55:$A$58</c:f>
              <c:numCache>
                <c:formatCode>General</c:formatCode>
                <c:ptCount val="4"/>
                <c:pt idx="0">
                  <c:v>2006</c:v>
                </c:pt>
                <c:pt idx="1">
                  <c:v>2011</c:v>
                </c:pt>
                <c:pt idx="2">
                  <c:v>2016</c:v>
                </c:pt>
                <c:pt idx="3">
                  <c:v>2021</c:v>
                </c:pt>
              </c:numCache>
            </c:numRef>
          </c:cat>
          <c:val>
            <c:numRef>
              <c:f>'経年比較 (2021)'!$G$55:$G$58</c:f>
              <c:numCache>
                <c:formatCode>General</c:formatCode>
                <c:ptCount val="4"/>
                <c:pt idx="0">
                  <c:v>525</c:v>
                </c:pt>
                <c:pt idx="1">
                  <c:v>547</c:v>
                </c:pt>
                <c:pt idx="2">
                  <c:v>547</c:v>
                </c:pt>
                <c:pt idx="3">
                  <c:v>551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874E-4ED4-BFFA-A1263C24D5F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663837168"/>
        <c:axId val="663832248"/>
      </c:barChart>
      <c:catAx>
        <c:axId val="6638371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1" i="0" u="none" strike="noStrike" kern="1200" baseline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defRPr>
            </a:pPr>
            <a:endParaRPr lang="ja-JP"/>
          </a:p>
        </c:txPr>
        <c:crossAx val="663832248"/>
        <c:crosses val="autoZero"/>
        <c:auto val="1"/>
        <c:lblAlgn val="ctr"/>
        <c:lblOffset val="100"/>
        <c:noMultiLvlLbl val="0"/>
      </c:catAx>
      <c:valAx>
        <c:axId val="663832248"/>
        <c:scaling>
          <c:orientation val="minMax"/>
          <c:max val="600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defRPr>
            </a:pPr>
            <a:endParaRPr lang="ja-JP"/>
          </a:p>
        </c:txPr>
        <c:crossAx val="6638371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050">
          <a:latin typeface="ＭＳ Ｐゴシック" panose="020B0600070205080204" pitchFamily="50" charset="-128"/>
          <a:ea typeface="ＭＳ Ｐゴシック" panose="020B0600070205080204" pitchFamily="50" charset="-128"/>
        </a:defRPr>
      </a:pPr>
      <a:endParaRPr lang="ja-JP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100" b="0" i="0" u="none" strike="noStrike" kern="1200" spc="0" baseline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defRPr>
            </a:pPr>
            <a:r>
              <a:rPr lang="ja-JP" sz="1100" dirty="0" smtClean="0">
                <a:solidFill>
                  <a:schemeClr val="tx1"/>
                </a:solidFill>
              </a:rPr>
              <a:t>妻</a:t>
            </a:r>
            <a:endParaRPr lang="ja-JP" sz="1100" dirty="0">
              <a:solidFill>
                <a:schemeClr val="tx1"/>
              </a:solidFill>
            </a:endParaRPr>
          </a:p>
        </c:rich>
      </c:tx>
      <c:layout>
        <c:manualLayout>
          <c:xMode val="edge"/>
          <c:yMode val="edge"/>
          <c:x val="0.51452023857075513"/>
          <c:y val="0.1005993253887073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spc="0" baseline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  <a:cs typeface="+mn-cs"/>
            </a:defRPr>
          </a:pPr>
          <a:endParaRPr lang="ja-JP"/>
        </a:p>
      </c:txPr>
    </c:title>
    <c:autoTitleDeleted val="0"/>
    <c:plotArea>
      <c:layout>
        <c:manualLayout>
          <c:layoutTarget val="inner"/>
          <c:xMode val="edge"/>
          <c:yMode val="edge"/>
          <c:x val="9.3078740157480314E-2"/>
          <c:y val="0.17305555555555555"/>
          <c:w val="0.88469903762029745"/>
          <c:h val="0.62133457276173809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'経年比較 (2021)'!$B$66</c:f>
              <c:strCache>
                <c:ptCount val="1"/>
                <c:pt idx="0">
                  <c:v>仕事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0" i="0" u="none" strike="noStrike" kern="1200" baseline="0">
                    <a:solidFill>
                      <a:schemeClr val="bg1"/>
                    </a:solidFill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'経年比較 (2021)'!$A$67:$A$70</c:f>
              <c:numCache>
                <c:formatCode>General</c:formatCode>
                <c:ptCount val="4"/>
                <c:pt idx="0">
                  <c:v>2006</c:v>
                </c:pt>
                <c:pt idx="1">
                  <c:v>2011</c:v>
                </c:pt>
                <c:pt idx="2">
                  <c:v>2016</c:v>
                </c:pt>
                <c:pt idx="3">
                  <c:v>2021</c:v>
                </c:pt>
              </c:numCache>
            </c:numRef>
          </c:cat>
          <c:val>
            <c:numRef>
              <c:f>'経年比較 (2021)'!$B$67:$B$70</c:f>
              <c:numCache>
                <c:formatCode>General</c:formatCode>
                <c:ptCount val="4"/>
                <c:pt idx="0">
                  <c:v>232</c:v>
                </c:pt>
                <c:pt idx="1">
                  <c:v>215</c:v>
                </c:pt>
                <c:pt idx="2">
                  <c:v>221</c:v>
                </c:pt>
                <c:pt idx="3">
                  <c:v>220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D27-4B8E-83FD-F76F8DA03B91}"/>
            </c:ext>
          </c:extLst>
        </c:ser>
        <c:ser>
          <c:idx val="1"/>
          <c:order val="1"/>
          <c:tx>
            <c:strRef>
              <c:f>'経年比較 (2021)'!$C$66</c:f>
              <c:strCache>
                <c:ptCount val="1"/>
                <c:pt idx="0">
                  <c:v>家事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0" i="0" u="none" strike="noStrike" kern="1200" baseline="0">
                    <a:solidFill>
                      <a:schemeClr val="bg1"/>
                    </a:solidFill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'経年比較 (2021)'!$A$67:$A$70</c:f>
              <c:numCache>
                <c:formatCode>General</c:formatCode>
                <c:ptCount val="4"/>
                <c:pt idx="0">
                  <c:v>2006</c:v>
                </c:pt>
                <c:pt idx="1">
                  <c:v>2011</c:v>
                </c:pt>
                <c:pt idx="2">
                  <c:v>2016</c:v>
                </c:pt>
                <c:pt idx="3">
                  <c:v>2021</c:v>
                </c:pt>
              </c:numCache>
            </c:numRef>
          </c:cat>
          <c:val>
            <c:numRef>
              <c:f>'経年比較 (2021)'!$C$67:$C$70</c:f>
              <c:numCache>
                <c:formatCode>General</c:formatCode>
                <c:ptCount val="4"/>
                <c:pt idx="0">
                  <c:v>174</c:v>
                </c:pt>
                <c:pt idx="1">
                  <c:v>177</c:v>
                </c:pt>
                <c:pt idx="2">
                  <c:v>161</c:v>
                </c:pt>
                <c:pt idx="3">
                  <c:v>158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D27-4B8E-83FD-F76F8DA03B91}"/>
            </c:ext>
          </c:extLst>
        </c:ser>
        <c:ser>
          <c:idx val="4"/>
          <c:order val="2"/>
          <c:tx>
            <c:strRef>
              <c:f>'経年比較 (2021)'!$F$66</c:f>
              <c:strCache>
                <c:ptCount val="1"/>
                <c:pt idx="0">
                  <c:v>買い物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numRef>
              <c:f>'経年比較 (2021)'!$A$67:$A$70</c:f>
              <c:numCache>
                <c:formatCode>General</c:formatCode>
                <c:ptCount val="4"/>
                <c:pt idx="0">
                  <c:v>2006</c:v>
                </c:pt>
                <c:pt idx="1">
                  <c:v>2011</c:v>
                </c:pt>
                <c:pt idx="2">
                  <c:v>2016</c:v>
                </c:pt>
                <c:pt idx="3">
                  <c:v>2021</c:v>
                </c:pt>
              </c:numCache>
            </c:numRef>
          </c:cat>
          <c:val>
            <c:numRef>
              <c:f>'経年比較 (2021)'!$F$67:$F$70</c:f>
              <c:numCache>
                <c:formatCode>General</c:formatCode>
                <c:ptCount val="4"/>
                <c:pt idx="0">
                  <c:v>32</c:v>
                </c:pt>
                <c:pt idx="1">
                  <c:v>35</c:v>
                </c:pt>
                <c:pt idx="2">
                  <c:v>31</c:v>
                </c:pt>
                <c:pt idx="3">
                  <c:v>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D27-4B8E-83FD-F76F8DA03B91}"/>
            </c:ext>
          </c:extLst>
        </c:ser>
        <c:ser>
          <c:idx val="2"/>
          <c:order val="3"/>
          <c:tx>
            <c:strRef>
              <c:f>'経年比較 (2021)'!$D$66</c:f>
              <c:strCache>
                <c:ptCount val="1"/>
                <c:pt idx="0">
                  <c:v>介護・看護</c:v>
                </c:pt>
              </c:strCache>
            </c:strRef>
          </c:tx>
          <c:spPr>
            <a:solidFill>
              <a:srgbClr val="FF3399"/>
            </a:solidFill>
            <a:ln>
              <a:noFill/>
            </a:ln>
            <a:effectLst/>
          </c:spPr>
          <c:invertIfNegative val="0"/>
          <c:cat>
            <c:numRef>
              <c:f>'経年比較 (2021)'!$A$67:$A$70</c:f>
              <c:numCache>
                <c:formatCode>General</c:formatCode>
                <c:ptCount val="4"/>
                <c:pt idx="0">
                  <c:v>2006</c:v>
                </c:pt>
                <c:pt idx="1">
                  <c:v>2011</c:v>
                </c:pt>
                <c:pt idx="2">
                  <c:v>2016</c:v>
                </c:pt>
                <c:pt idx="3">
                  <c:v>2021</c:v>
                </c:pt>
              </c:numCache>
            </c:numRef>
          </c:cat>
          <c:val>
            <c:numRef>
              <c:f>'経年比較 (2021)'!$D$67:$D$70</c:f>
              <c:numCache>
                <c:formatCode>General</c:formatCode>
                <c:ptCount val="4"/>
                <c:pt idx="0">
                  <c:v>4</c:v>
                </c:pt>
                <c:pt idx="1">
                  <c:v>3</c:v>
                </c:pt>
                <c:pt idx="2">
                  <c:v>7</c:v>
                </c:pt>
                <c:pt idx="3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DD27-4B8E-83FD-F76F8DA03B91}"/>
            </c:ext>
          </c:extLst>
        </c:ser>
        <c:ser>
          <c:idx val="3"/>
          <c:order val="4"/>
          <c:tx>
            <c:strRef>
              <c:f>'経年比較 (2021)'!$E$66</c:f>
              <c:strCache>
                <c:ptCount val="1"/>
                <c:pt idx="0">
                  <c:v>育児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'経年比較 (2021)'!$A$67:$A$70</c:f>
              <c:numCache>
                <c:formatCode>General</c:formatCode>
                <c:ptCount val="4"/>
                <c:pt idx="0">
                  <c:v>2006</c:v>
                </c:pt>
                <c:pt idx="1">
                  <c:v>2011</c:v>
                </c:pt>
                <c:pt idx="2">
                  <c:v>2016</c:v>
                </c:pt>
                <c:pt idx="3">
                  <c:v>2021</c:v>
                </c:pt>
              </c:numCache>
            </c:numRef>
          </c:cat>
          <c:val>
            <c:numRef>
              <c:f>'経年比較 (2021)'!$E$67:$E$70</c:f>
              <c:numCache>
                <c:formatCode>General</c:formatCode>
                <c:ptCount val="4"/>
                <c:pt idx="0">
                  <c:v>121</c:v>
                </c:pt>
                <c:pt idx="1">
                  <c:v>145</c:v>
                </c:pt>
                <c:pt idx="2">
                  <c:v>159</c:v>
                </c:pt>
                <c:pt idx="3">
                  <c:v>192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DD27-4B8E-83FD-F76F8DA03B91}"/>
            </c:ext>
          </c:extLst>
        </c:ser>
        <c:ser>
          <c:idx val="5"/>
          <c:order val="5"/>
          <c:tx>
            <c:strRef>
              <c:f>'経年比較 (2021)'!$G$66</c:f>
              <c:strCache>
                <c:ptCount val="1"/>
                <c:pt idx="0">
                  <c:v>合計</c:v>
                </c:pt>
              </c:strCache>
            </c:strRef>
          </c:tx>
          <c:spPr>
            <a:noFill/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50" b="1" i="0" u="none" strike="noStrike" kern="1200" baseline="0">
                    <a:solidFill>
                      <a:schemeClr val="tx1"/>
                    </a:solidFill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+mn-cs"/>
                  </a:defRPr>
                </a:pPr>
                <a:endParaRPr lang="ja-JP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'経年比較 (2021)'!$A$67:$A$70</c:f>
              <c:numCache>
                <c:formatCode>General</c:formatCode>
                <c:ptCount val="4"/>
                <c:pt idx="0">
                  <c:v>2006</c:v>
                </c:pt>
                <c:pt idx="1">
                  <c:v>2011</c:v>
                </c:pt>
                <c:pt idx="2">
                  <c:v>2016</c:v>
                </c:pt>
                <c:pt idx="3">
                  <c:v>2021</c:v>
                </c:pt>
              </c:numCache>
            </c:numRef>
          </c:cat>
          <c:val>
            <c:numRef>
              <c:f>'経年比較 (2021)'!$G$67:$G$70</c:f>
              <c:numCache>
                <c:formatCode>General</c:formatCode>
                <c:ptCount val="4"/>
                <c:pt idx="0">
                  <c:v>563</c:v>
                </c:pt>
                <c:pt idx="1">
                  <c:v>575</c:v>
                </c:pt>
                <c:pt idx="2">
                  <c:v>579</c:v>
                </c:pt>
                <c:pt idx="3">
                  <c:v>603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DD27-4B8E-83FD-F76F8DA03B9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663843072"/>
        <c:axId val="663843400"/>
      </c:barChart>
      <c:catAx>
        <c:axId val="6638430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1" i="0" u="none" strike="noStrike" kern="1200" baseline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defRPr>
            </a:pPr>
            <a:endParaRPr lang="ja-JP"/>
          </a:p>
        </c:txPr>
        <c:crossAx val="663843400"/>
        <c:crosses val="autoZero"/>
        <c:auto val="1"/>
        <c:lblAlgn val="ctr"/>
        <c:lblOffset val="100"/>
        <c:noMultiLvlLbl val="0"/>
      </c:catAx>
      <c:valAx>
        <c:axId val="663843400"/>
        <c:scaling>
          <c:orientation val="minMax"/>
          <c:max val="650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defRPr>
            </a:pPr>
            <a:endParaRPr lang="ja-JP"/>
          </a:p>
        </c:txPr>
        <c:crossAx val="66384307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050">
          <a:latin typeface="ＭＳ Ｐゴシック" panose="020B0600070205080204" pitchFamily="50" charset="-128"/>
          <a:ea typeface="ＭＳ Ｐゴシック" panose="020B0600070205080204" pitchFamily="50" charset="-128"/>
        </a:defRPr>
      </a:pPr>
      <a:endParaRPr lang="ja-JP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100" b="0" i="0" u="none" strike="noStrike" kern="1200" spc="0" baseline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defRPr>
            </a:pPr>
            <a:r>
              <a:rPr lang="ja-JP" sz="1100" dirty="0" smtClean="0">
                <a:solidFill>
                  <a:schemeClr val="tx1"/>
                </a:solidFill>
              </a:rPr>
              <a:t>妻</a:t>
            </a:r>
            <a:endParaRPr lang="ja-JP" sz="1100" dirty="0">
              <a:solidFill>
                <a:schemeClr val="tx1"/>
              </a:solidFill>
            </a:endParaRPr>
          </a:p>
        </c:rich>
      </c:tx>
      <c:layout>
        <c:manualLayout>
          <c:xMode val="edge"/>
          <c:yMode val="edge"/>
          <c:x val="0.4666650561763041"/>
          <c:y val="6.360662059777702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spc="0" baseline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  <a:cs typeface="+mn-cs"/>
            </a:defRPr>
          </a:pPr>
          <a:endParaRPr lang="ja-JP"/>
        </a:p>
      </c:tx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'経年比較 (2021)'!$B$72</c:f>
              <c:strCache>
                <c:ptCount val="1"/>
                <c:pt idx="0">
                  <c:v>仕事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'経年比較 (2021)'!$A$73:$A$76</c:f>
              <c:numCache>
                <c:formatCode>General</c:formatCode>
                <c:ptCount val="4"/>
                <c:pt idx="0">
                  <c:v>2006</c:v>
                </c:pt>
                <c:pt idx="1">
                  <c:v>2011</c:v>
                </c:pt>
                <c:pt idx="2">
                  <c:v>2016</c:v>
                </c:pt>
                <c:pt idx="3">
                  <c:v>2021</c:v>
                </c:pt>
              </c:numCache>
            </c:numRef>
          </c:cat>
          <c:val>
            <c:numRef>
              <c:f>'経年比較 (2021)'!$B$73:$B$76</c:f>
              <c:numCache>
                <c:formatCode>General</c:formatCode>
                <c:ptCount val="4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7F0-45E4-835E-5A92FC65C2FB}"/>
            </c:ext>
          </c:extLst>
        </c:ser>
        <c:ser>
          <c:idx val="1"/>
          <c:order val="1"/>
          <c:tx>
            <c:strRef>
              <c:f>'経年比較 (2021)'!$C$72</c:f>
              <c:strCache>
                <c:ptCount val="1"/>
                <c:pt idx="0">
                  <c:v>家事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0" i="0" u="none" strike="noStrike" kern="1200" baseline="0">
                    <a:solidFill>
                      <a:schemeClr val="bg1"/>
                    </a:solidFill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'経年比較 (2021)'!$A$73:$A$76</c:f>
              <c:numCache>
                <c:formatCode>General</c:formatCode>
                <c:ptCount val="4"/>
                <c:pt idx="0">
                  <c:v>2006</c:v>
                </c:pt>
                <c:pt idx="1">
                  <c:v>2011</c:v>
                </c:pt>
                <c:pt idx="2">
                  <c:v>2016</c:v>
                </c:pt>
                <c:pt idx="3">
                  <c:v>2021</c:v>
                </c:pt>
              </c:numCache>
            </c:numRef>
          </c:cat>
          <c:val>
            <c:numRef>
              <c:f>'経年比較 (2021)'!$C$73:$C$76</c:f>
              <c:numCache>
                <c:formatCode>General</c:formatCode>
                <c:ptCount val="4"/>
                <c:pt idx="0">
                  <c:v>245</c:v>
                </c:pt>
                <c:pt idx="1">
                  <c:v>243</c:v>
                </c:pt>
                <c:pt idx="2">
                  <c:v>224</c:v>
                </c:pt>
                <c:pt idx="3">
                  <c:v>229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7F0-45E4-835E-5A92FC65C2FB}"/>
            </c:ext>
          </c:extLst>
        </c:ser>
        <c:ser>
          <c:idx val="4"/>
          <c:order val="2"/>
          <c:tx>
            <c:strRef>
              <c:f>'経年比較 (2021)'!$F$72</c:f>
              <c:strCache>
                <c:ptCount val="1"/>
                <c:pt idx="0">
                  <c:v>買い物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numRef>
              <c:f>'経年比較 (2021)'!$A$73:$A$76</c:f>
              <c:numCache>
                <c:formatCode>General</c:formatCode>
                <c:ptCount val="4"/>
                <c:pt idx="0">
                  <c:v>2006</c:v>
                </c:pt>
                <c:pt idx="1">
                  <c:v>2011</c:v>
                </c:pt>
                <c:pt idx="2">
                  <c:v>2016</c:v>
                </c:pt>
                <c:pt idx="3">
                  <c:v>2021</c:v>
                </c:pt>
              </c:numCache>
            </c:numRef>
          </c:cat>
          <c:val>
            <c:numRef>
              <c:f>'経年比較 (2021)'!$F$73:$F$76</c:f>
              <c:numCache>
                <c:formatCode>General</c:formatCode>
                <c:ptCount val="4"/>
                <c:pt idx="0">
                  <c:v>45</c:v>
                </c:pt>
                <c:pt idx="1">
                  <c:v>47</c:v>
                </c:pt>
                <c:pt idx="2">
                  <c:v>42</c:v>
                </c:pt>
                <c:pt idx="3">
                  <c:v>43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7F0-45E4-835E-5A92FC65C2FB}"/>
            </c:ext>
          </c:extLst>
        </c:ser>
        <c:ser>
          <c:idx val="2"/>
          <c:order val="3"/>
          <c:tx>
            <c:strRef>
              <c:f>'経年比較 (2021)'!$D$72</c:f>
              <c:strCache>
                <c:ptCount val="1"/>
                <c:pt idx="0">
                  <c:v>介護・看護</c:v>
                </c:pt>
              </c:strCache>
            </c:strRef>
          </c:tx>
          <c:spPr>
            <a:solidFill>
              <a:srgbClr val="FF3399"/>
            </a:solidFill>
            <a:ln>
              <a:noFill/>
            </a:ln>
            <a:effectLst/>
          </c:spPr>
          <c:invertIfNegative val="0"/>
          <c:cat>
            <c:numRef>
              <c:f>'経年比較 (2021)'!$A$73:$A$76</c:f>
              <c:numCache>
                <c:formatCode>General</c:formatCode>
                <c:ptCount val="4"/>
                <c:pt idx="0">
                  <c:v>2006</c:v>
                </c:pt>
                <c:pt idx="1">
                  <c:v>2011</c:v>
                </c:pt>
                <c:pt idx="2">
                  <c:v>2016</c:v>
                </c:pt>
                <c:pt idx="3">
                  <c:v>2021</c:v>
                </c:pt>
              </c:numCache>
            </c:numRef>
          </c:cat>
          <c:val>
            <c:numRef>
              <c:f>'経年比較 (2021)'!$D$73:$D$76</c:f>
              <c:numCache>
                <c:formatCode>General</c:formatCode>
                <c:ptCount val="4"/>
                <c:pt idx="0">
                  <c:v>3</c:v>
                </c:pt>
                <c:pt idx="1">
                  <c:v>4</c:v>
                </c:pt>
                <c:pt idx="2">
                  <c:v>5</c:v>
                </c:pt>
                <c:pt idx="3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37F0-45E4-835E-5A92FC65C2FB}"/>
            </c:ext>
          </c:extLst>
        </c:ser>
        <c:ser>
          <c:idx val="3"/>
          <c:order val="4"/>
          <c:tx>
            <c:strRef>
              <c:f>'経年比較 (2021)'!$E$72</c:f>
              <c:strCache>
                <c:ptCount val="1"/>
                <c:pt idx="0">
                  <c:v>育児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'経年比較 (2021)'!$A$73:$A$76</c:f>
              <c:numCache>
                <c:formatCode>General</c:formatCode>
                <c:ptCount val="4"/>
                <c:pt idx="0">
                  <c:v>2006</c:v>
                </c:pt>
                <c:pt idx="1">
                  <c:v>2011</c:v>
                </c:pt>
                <c:pt idx="2">
                  <c:v>2016</c:v>
                </c:pt>
                <c:pt idx="3">
                  <c:v>2021</c:v>
                </c:pt>
              </c:numCache>
            </c:numRef>
          </c:cat>
          <c:val>
            <c:numRef>
              <c:f>'経年比較 (2021)'!$E$73:$E$76</c:f>
              <c:numCache>
                <c:formatCode>General</c:formatCode>
                <c:ptCount val="4"/>
                <c:pt idx="0">
                  <c:v>225</c:v>
                </c:pt>
                <c:pt idx="1">
                  <c:v>235</c:v>
                </c:pt>
                <c:pt idx="2">
                  <c:v>290</c:v>
                </c:pt>
                <c:pt idx="3">
                  <c:v>289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37F0-45E4-835E-5A92FC65C2FB}"/>
            </c:ext>
          </c:extLst>
        </c:ser>
        <c:ser>
          <c:idx val="5"/>
          <c:order val="5"/>
          <c:tx>
            <c:strRef>
              <c:f>'経年比較 (2021)'!$G$72</c:f>
              <c:strCache>
                <c:ptCount val="1"/>
                <c:pt idx="0">
                  <c:v>合計</c:v>
                </c:pt>
              </c:strCache>
            </c:strRef>
          </c:tx>
          <c:spPr>
            <a:noFill/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50" b="1" i="0" u="none" strike="noStrike" kern="1200" baseline="0">
                    <a:solidFill>
                      <a:schemeClr val="tx1"/>
                    </a:solidFill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+mn-cs"/>
                  </a:defRPr>
                </a:pPr>
                <a:endParaRPr lang="ja-JP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'経年比較 (2021)'!$A$73:$A$76</c:f>
              <c:numCache>
                <c:formatCode>General</c:formatCode>
                <c:ptCount val="4"/>
                <c:pt idx="0">
                  <c:v>2006</c:v>
                </c:pt>
                <c:pt idx="1">
                  <c:v>2011</c:v>
                </c:pt>
                <c:pt idx="2">
                  <c:v>2016</c:v>
                </c:pt>
                <c:pt idx="3">
                  <c:v>2021</c:v>
                </c:pt>
              </c:numCache>
            </c:numRef>
          </c:cat>
          <c:val>
            <c:numRef>
              <c:f>'経年比較 (2021)'!$G$73:$G$76</c:f>
              <c:numCache>
                <c:formatCode>General</c:formatCode>
                <c:ptCount val="4"/>
                <c:pt idx="0">
                  <c:v>519</c:v>
                </c:pt>
                <c:pt idx="1">
                  <c:v>530</c:v>
                </c:pt>
                <c:pt idx="2">
                  <c:v>562</c:v>
                </c:pt>
                <c:pt idx="3">
                  <c:v>565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37F0-45E4-835E-5A92FC65C2F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100"/>
        <c:axId val="664143224"/>
        <c:axId val="664141912"/>
      </c:barChart>
      <c:catAx>
        <c:axId val="6641432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1" i="0" u="none" strike="noStrike" kern="1200" baseline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defRPr>
            </a:pPr>
            <a:endParaRPr lang="ja-JP"/>
          </a:p>
        </c:txPr>
        <c:crossAx val="664141912"/>
        <c:crosses val="autoZero"/>
        <c:auto val="1"/>
        <c:lblAlgn val="ctr"/>
        <c:lblOffset val="100"/>
        <c:noMultiLvlLbl val="0"/>
      </c:catAx>
      <c:valAx>
        <c:axId val="664141912"/>
        <c:scaling>
          <c:orientation val="minMax"/>
          <c:max val="6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defRPr>
            </a:pPr>
            <a:endParaRPr lang="ja-JP"/>
          </a:p>
        </c:txPr>
        <c:crossAx val="66414322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050">
          <a:latin typeface="ＭＳ Ｐゴシック" panose="020B0600070205080204" pitchFamily="50" charset="-128"/>
          <a:ea typeface="ＭＳ Ｐゴシック" panose="020B0600070205080204" pitchFamily="50" charset="-128"/>
        </a:defRPr>
      </a:pPr>
      <a:endParaRPr lang="ja-JP"/>
    </a:p>
  </c:txPr>
  <c:externalData r:id="rId4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100" b="0" i="0" u="none" strike="noStrike" kern="1200" spc="0" baseline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defRPr>
            </a:pPr>
            <a:r>
              <a:rPr lang="ja-JP" sz="1100" dirty="0" smtClean="0">
                <a:solidFill>
                  <a:schemeClr val="tx1"/>
                </a:solidFill>
              </a:rPr>
              <a:t>夫</a:t>
            </a:r>
            <a:endParaRPr lang="ja-JP" sz="1100" dirty="0">
              <a:solidFill>
                <a:schemeClr val="tx1"/>
              </a:solidFill>
            </a:endParaRPr>
          </a:p>
        </c:rich>
      </c:tx>
      <c:layout>
        <c:manualLayout>
          <c:xMode val="edge"/>
          <c:yMode val="edge"/>
          <c:x val="0.47271434406308854"/>
          <c:y val="6.965865571030099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spc="0" baseline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  <a:cs typeface="+mn-cs"/>
            </a:defRPr>
          </a:pPr>
          <a:endParaRPr lang="ja-JP"/>
        </a:p>
      </c:tx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'経年比較 (2021)'!$B$60</c:f>
              <c:strCache>
                <c:ptCount val="1"/>
                <c:pt idx="0">
                  <c:v>仕事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0" i="0" u="none" strike="noStrike" kern="1200" baseline="0">
                    <a:solidFill>
                      <a:schemeClr val="bg1"/>
                    </a:solidFill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'経年比較 (2021)'!$A$61:$A$64</c:f>
              <c:numCache>
                <c:formatCode>General</c:formatCode>
                <c:ptCount val="4"/>
                <c:pt idx="0">
                  <c:v>2006</c:v>
                </c:pt>
                <c:pt idx="1">
                  <c:v>2011</c:v>
                </c:pt>
                <c:pt idx="2">
                  <c:v>2016</c:v>
                </c:pt>
                <c:pt idx="3">
                  <c:v>2021</c:v>
                </c:pt>
              </c:numCache>
            </c:numRef>
          </c:cat>
          <c:val>
            <c:numRef>
              <c:f>'経年比較 (2021)'!$B$61:$B$64</c:f>
              <c:numCache>
                <c:formatCode>General</c:formatCode>
                <c:ptCount val="4"/>
                <c:pt idx="0">
                  <c:v>469</c:v>
                </c:pt>
                <c:pt idx="1">
                  <c:v>478</c:v>
                </c:pt>
                <c:pt idx="2">
                  <c:v>470</c:v>
                </c:pt>
                <c:pt idx="3">
                  <c:v>438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43B-44AF-97BE-9E441F00301D}"/>
            </c:ext>
          </c:extLst>
        </c:ser>
        <c:ser>
          <c:idx val="1"/>
          <c:order val="1"/>
          <c:tx>
            <c:strRef>
              <c:f>'経年比較 (2021)'!$C$60</c:f>
              <c:strCache>
                <c:ptCount val="1"/>
                <c:pt idx="0">
                  <c:v>家事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0" i="0" u="none" strike="noStrike" kern="1200" baseline="0">
                    <a:solidFill>
                      <a:schemeClr val="bg1"/>
                    </a:solidFill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'経年比較 (2021)'!$A$61:$A$64</c:f>
              <c:numCache>
                <c:formatCode>General</c:formatCode>
                <c:ptCount val="4"/>
                <c:pt idx="0">
                  <c:v>2006</c:v>
                </c:pt>
                <c:pt idx="1">
                  <c:v>2011</c:v>
                </c:pt>
                <c:pt idx="2">
                  <c:v>2016</c:v>
                </c:pt>
                <c:pt idx="3">
                  <c:v>2021</c:v>
                </c:pt>
              </c:numCache>
            </c:numRef>
          </c:cat>
          <c:val>
            <c:numRef>
              <c:f>'経年比較 (2021)'!$C$61:$C$64</c:f>
              <c:numCache>
                <c:formatCode>General</c:formatCode>
                <c:ptCount val="4"/>
                <c:pt idx="0">
                  <c:v>7</c:v>
                </c:pt>
                <c:pt idx="1">
                  <c:v>9</c:v>
                </c:pt>
                <c:pt idx="2">
                  <c:v>10</c:v>
                </c:pt>
                <c:pt idx="3">
                  <c:v>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43B-44AF-97BE-9E441F00301D}"/>
            </c:ext>
          </c:extLst>
        </c:ser>
        <c:ser>
          <c:idx val="4"/>
          <c:order val="2"/>
          <c:tx>
            <c:strRef>
              <c:f>'経年比較 (2021)'!$F$60</c:f>
              <c:strCache>
                <c:ptCount val="1"/>
                <c:pt idx="0">
                  <c:v>買い物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numRef>
              <c:f>'経年比較 (2021)'!$A$61:$A$64</c:f>
              <c:numCache>
                <c:formatCode>General</c:formatCode>
                <c:ptCount val="4"/>
                <c:pt idx="0">
                  <c:v>2006</c:v>
                </c:pt>
                <c:pt idx="1">
                  <c:v>2011</c:v>
                </c:pt>
                <c:pt idx="2">
                  <c:v>2016</c:v>
                </c:pt>
                <c:pt idx="3">
                  <c:v>2021</c:v>
                </c:pt>
              </c:numCache>
            </c:numRef>
          </c:cat>
          <c:val>
            <c:numRef>
              <c:f>'経年比較 (2021)'!$F$61:$F$64</c:f>
              <c:numCache>
                <c:formatCode>General</c:formatCode>
                <c:ptCount val="4"/>
                <c:pt idx="0">
                  <c:v>17</c:v>
                </c:pt>
                <c:pt idx="1">
                  <c:v>18</c:v>
                </c:pt>
                <c:pt idx="2">
                  <c:v>19</c:v>
                </c:pt>
                <c:pt idx="3">
                  <c:v>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43B-44AF-97BE-9E441F00301D}"/>
            </c:ext>
          </c:extLst>
        </c:ser>
        <c:ser>
          <c:idx val="2"/>
          <c:order val="3"/>
          <c:tx>
            <c:strRef>
              <c:f>'経年比較 (2021)'!$D$60</c:f>
              <c:strCache>
                <c:ptCount val="1"/>
                <c:pt idx="0">
                  <c:v>介護・看護</c:v>
                </c:pt>
              </c:strCache>
            </c:strRef>
          </c:tx>
          <c:spPr>
            <a:solidFill>
              <a:srgbClr val="FF3399"/>
            </a:solidFill>
            <a:ln>
              <a:noFill/>
            </a:ln>
            <a:effectLst/>
          </c:spPr>
          <c:invertIfNegative val="0"/>
          <c:cat>
            <c:numRef>
              <c:f>'経年比較 (2021)'!$A$61:$A$64</c:f>
              <c:numCache>
                <c:formatCode>General</c:formatCode>
                <c:ptCount val="4"/>
                <c:pt idx="0">
                  <c:v>2006</c:v>
                </c:pt>
                <c:pt idx="1">
                  <c:v>2011</c:v>
                </c:pt>
                <c:pt idx="2">
                  <c:v>2016</c:v>
                </c:pt>
                <c:pt idx="3">
                  <c:v>2021</c:v>
                </c:pt>
              </c:numCache>
            </c:numRef>
          </c:cat>
          <c:val>
            <c:numRef>
              <c:f>'経年比較 (2021)'!$D$61:$D$64</c:f>
              <c:numCache>
                <c:formatCode>General</c:formatCode>
                <c:ptCount val="4"/>
                <c:pt idx="0">
                  <c:v>1</c:v>
                </c:pt>
                <c:pt idx="1">
                  <c:v>0</c:v>
                </c:pt>
                <c:pt idx="2">
                  <c:v>1</c:v>
                </c:pt>
                <c:pt idx="3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D43B-44AF-97BE-9E441F00301D}"/>
            </c:ext>
          </c:extLst>
        </c:ser>
        <c:ser>
          <c:idx val="3"/>
          <c:order val="4"/>
          <c:tx>
            <c:strRef>
              <c:f>'経年比較 (2021)'!$E$60</c:f>
              <c:strCache>
                <c:ptCount val="1"/>
                <c:pt idx="0">
                  <c:v>育児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'経年比較 (2021)'!$A$61:$A$64</c:f>
              <c:numCache>
                <c:formatCode>General</c:formatCode>
                <c:ptCount val="4"/>
                <c:pt idx="0">
                  <c:v>2006</c:v>
                </c:pt>
                <c:pt idx="1">
                  <c:v>2011</c:v>
                </c:pt>
                <c:pt idx="2">
                  <c:v>2016</c:v>
                </c:pt>
                <c:pt idx="3">
                  <c:v>2021</c:v>
                </c:pt>
              </c:numCache>
            </c:numRef>
          </c:cat>
          <c:val>
            <c:numRef>
              <c:f>'経年比較 (2021)'!$E$61:$E$64</c:f>
              <c:numCache>
                <c:formatCode>General</c:formatCode>
                <c:ptCount val="4"/>
                <c:pt idx="0">
                  <c:v>32</c:v>
                </c:pt>
                <c:pt idx="1">
                  <c:v>37</c:v>
                </c:pt>
                <c:pt idx="2">
                  <c:v>43</c:v>
                </c:pt>
                <c:pt idx="3">
                  <c:v>64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D43B-44AF-97BE-9E441F00301D}"/>
            </c:ext>
          </c:extLst>
        </c:ser>
        <c:ser>
          <c:idx val="5"/>
          <c:order val="5"/>
          <c:tx>
            <c:strRef>
              <c:f>'経年比較 (2021)'!$G$60</c:f>
              <c:strCache>
                <c:ptCount val="1"/>
                <c:pt idx="0">
                  <c:v>合計</c:v>
                </c:pt>
              </c:strCache>
            </c:strRef>
          </c:tx>
          <c:spPr>
            <a:noFill/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50" b="1" i="0" u="none" strike="noStrike" kern="1200" baseline="0">
                    <a:solidFill>
                      <a:schemeClr val="tx1"/>
                    </a:solidFill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+mn-cs"/>
                  </a:defRPr>
                </a:pPr>
                <a:endParaRPr lang="ja-JP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'経年比較 (2021)'!$A$61:$A$64</c:f>
              <c:numCache>
                <c:formatCode>General</c:formatCode>
                <c:ptCount val="4"/>
                <c:pt idx="0">
                  <c:v>2006</c:v>
                </c:pt>
                <c:pt idx="1">
                  <c:v>2011</c:v>
                </c:pt>
                <c:pt idx="2">
                  <c:v>2016</c:v>
                </c:pt>
                <c:pt idx="3">
                  <c:v>2021</c:v>
                </c:pt>
              </c:numCache>
            </c:numRef>
          </c:cat>
          <c:val>
            <c:numRef>
              <c:f>'経年比較 (2021)'!$G$61:$G$64</c:f>
              <c:numCache>
                <c:formatCode>General</c:formatCode>
                <c:ptCount val="4"/>
                <c:pt idx="0">
                  <c:v>526</c:v>
                </c:pt>
                <c:pt idx="1">
                  <c:v>542</c:v>
                </c:pt>
                <c:pt idx="2">
                  <c:v>543</c:v>
                </c:pt>
                <c:pt idx="3">
                  <c:v>543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D43B-44AF-97BE-9E441F00301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651394344"/>
        <c:axId val="651394672"/>
      </c:barChart>
      <c:catAx>
        <c:axId val="6513943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1" i="0" u="none" strike="noStrike" kern="1200" baseline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defRPr>
            </a:pPr>
            <a:endParaRPr lang="ja-JP"/>
          </a:p>
        </c:txPr>
        <c:crossAx val="651394672"/>
        <c:crosses val="autoZero"/>
        <c:auto val="1"/>
        <c:lblAlgn val="ctr"/>
        <c:lblOffset val="100"/>
        <c:noMultiLvlLbl val="0"/>
      </c:catAx>
      <c:valAx>
        <c:axId val="651394672"/>
        <c:scaling>
          <c:orientation val="minMax"/>
          <c:max val="600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defRPr>
            </a:pPr>
            <a:endParaRPr lang="ja-JP"/>
          </a:p>
        </c:txPr>
        <c:crossAx val="65139434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050">
          <a:latin typeface="ＭＳ Ｐゴシック" panose="020B0600070205080204" pitchFamily="50" charset="-128"/>
          <a:ea typeface="ＭＳ Ｐゴシック" panose="020B0600070205080204" pitchFamily="50" charset="-128"/>
        </a:defRPr>
      </a:pPr>
      <a:endParaRPr lang="ja-JP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12"/>
            <a:ext cx="2949990" cy="497969"/>
          </a:xfrm>
          <a:prstGeom prst="rect">
            <a:avLst/>
          </a:prstGeom>
        </p:spPr>
        <p:txBody>
          <a:bodyPr vert="horz" lIns="88270" tIns="44137" rIns="88270" bIns="44137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5689" y="12"/>
            <a:ext cx="2949990" cy="497969"/>
          </a:xfrm>
          <a:prstGeom prst="rect">
            <a:avLst/>
          </a:prstGeom>
        </p:spPr>
        <p:txBody>
          <a:bodyPr vert="horz" lIns="88270" tIns="44137" rIns="88270" bIns="44137" rtlCol="0"/>
          <a:lstStyle>
            <a:lvl1pPr algn="r">
              <a:defRPr sz="1200"/>
            </a:lvl1pPr>
          </a:lstStyle>
          <a:p>
            <a:fld id="{B0D069FC-52B7-43DF-8B0E-090C89BA35F6}" type="datetimeFigureOut">
              <a:rPr kumimoji="1" lang="ja-JP" altLang="en-US" smtClean="0"/>
              <a:t>2022/11/22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441369"/>
            <a:ext cx="2949990" cy="497969"/>
          </a:xfrm>
          <a:prstGeom prst="rect">
            <a:avLst/>
          </a:prstGeom>
        </p:spPr>
        <p:txBody>
          <a:bodyPr vert="horz" lIns="88270" tIns="44137" rIns="88270" bIns="44137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5689" y="9441369"/>
            <a:ext cx="2949990" cy="497969"/>
          </a:xfrm>
          <a:prstGeom prst="rect">
            <a:avLst/>
          </a:prstGeom>
        </p:spPr>
        <p:txBody>
          <a:bodyPr vert="horz" lIns="88270" tIns="44137" rIns="88270" bIns="44137" rtlCol="0" anchor="b"/>
          <a:lstStyle>
            <a:lvl1pPr algn="r">
              <a:defRPr sz="1200"/>
            </a:lvl1pPr>
          </a:lstStyle>
          <a:p>
            <a:fld id="{18F8C741-1C34-410C-9451-CAA77C1E03D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922830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4" y="24"/>
            <a:ext cx="2949787" cy="498693"/>
          </a:xfrm>
          <a:prstGeom prst="rect">
            <a:avLst/>
          </a:prstGeom>
        </p:spPr>
        <p:txBody>
          <a:bodyPr vert="horz" lIns="91268" tIns="45638" rIns="91268" bIns="45638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55" y="24"/>
            <a:ext cx="2949787" cy="498693"/>
          </a:xfrm>
          <a:prstGeom prst="rect">
            <a:avLst/>
          </a:prstGeom>
        </p:spPr>
        <p:txBody>
          <a:bodyPr vert="horz" lIns="91268" tIns="45638" rIns="91268" bIns="45638" rtlCol="0"/>
          <a:lstStyle>
            <a:lvl1pPr algn="r">
              <a:defRPr sz="1200"/>
            </a:lvl1pPr>
          </a:lstStyle>
          <a:p>
            <a:fld id="{0DFF3A6D-ABB6-4879-8FDB-17E9C9F29C2E}" type="datetimeFigureOut">
              <a:rPr kumimoji="1" lang="ja-JP" altLang="en-US" smtClean="0"/>
              <a:t>2022/11/22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3013"/>
            <a:ext cx="4473575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268" tIns="45638" rIns="91268" bIns="45638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1" y="4783311"/>
            <a:ext cx="5445760" cy="3913614"/>
          </a:xfrm>
          <a:prstGeom prst="rect">
            <a:avLst/>
          </a:prstGeom>
        </p:spPr>
        <p:txBody>
          <a:bodyPr vert="horz" lIns="91268" tIns="45638" rIns="91268" bIns="45638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24" y="9440647"/>
            <a:ext cx="2949787" cy="498692"/>
          </a:xfrm>
          <a:prstGeom prst="rect">
            <a:avLst/>
          </a:prstGeom>
        </p:spPr>
        <p:txBody>
          <a:bodyPr vert="horz" lIns="91268" tIns="45638" rIns="91268" bIns="45638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55" y="9440647"/>
            <a:ext cx="2949787" cy="498692"/>
          </a:xfrm>
          <a:prstGeom prst="rect">
            <a:avLst/>
          </a:prstGeom>
        </p:spPr>
        <p:txBody>
          <a:bodyPr vert="horz" lIns="91268" tIns="45638" rIns="91268" bIns="45638" rtlCol="0" anchor="b"/>
          <a:lstStyle>
            <a:lvl1pPr algn="r">
              <a:defRPr sz="1200"/>
            </a:lvl1pPr>
          </a:lstStyle>
          <a:p>
            <a:fld id="{7D2A0DFD-BBBC-45AB-A301-48E035AF51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2402278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1B9B7-BEBE-437B-8E3F-AE4AF7260F07}" type="datetime1">
              <a:rPr kumimoji="1" lang="ja-JP" altLang="en-US" smtClean="0"/>
              <a:t>2022/11/22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AE31A-A9D2-4118-B9F1-6F1E91E8290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725933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0C8A1-98C0-4D85-9C6D-EF07D025000E}" type="datetime1">
              <a:rPr kumimoji="1" lang="ja-JP" altLang="en-US" smtClean="0"/>
              <a:t>2022/11/22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AE31A-A9D2-4118-B9F1-6F1E91E8290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317191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DD8C1-8A25-4CB8-865D-F28DF43B800F}" type="datetime1">
              <a:rPr kumimoji="1" lang="ja-JP" altLang="en-US" smtClean="0"/>
              <a:t>2022/11/22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AE31A-A9D2-4118-B9F1-6F1E91E8290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705714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C09BC-BDF7-4AB5-9B5A-54D4CDFECED6}" type="datetime1">
              <a:rPr kumimoji="1" lang="ja-JP" altLang="en-US" smtClean="0"/>
              <a:t>2022/11/22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AE31A-A9D2-4118-B9F1-6F1E91E8290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2384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52BAF-44C9-4229-BB8B-D19C554FA597}" type="datetime1">
              <a:rPr kumimoji="1" lang="ja-JP" altLang="en-US" smtClean="0"/>
              <a:t>2022/11/22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AE31A-A9D2-4118-B9F1-6F1E91E8290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539787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19B52-F616-4A2B-81E7-018DFD7FD6F2}" type="datetime1">
              <a:rPr kumimoji="1" lang="ja-JP" altLang="en-US" smtClean="0"/>
              <a:t>2022/11/22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AE31A-A9D2-4118-B9F1-6F1E91E8290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09018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1E7EA-0C66-4D78-A8ED-49858A38970A}" type="datetime1">
              <a:rPr kumimoji="1" lang="ja-JP" altLang="en-US" smtClean="0"/>
              <a:t>2022/11/22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AE31A-A9D2-4118-B9F1-6F1E91E8290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59983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70BFF-E65B-4B10-BBED-46BD736028C2}" type="datetime1">
              <a:rPr kumimoji="1" lang="ja-JP" altLang="en-US" smtClean="0"/>
              <a:t>2022/11/22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AE31A-A9D2-4118-B9F1-6F1E91E8290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492953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0C19E-A785-4BEC-B398-70201440E970}" type="datetime1">
              <a:rPr kumimoji="1" lang="ja-JP" altLang="en-US" smtClean="0"/>
              <a:t>2022/11/22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AE31A-A9D2-4118-B9F1-6F1E91E8290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874484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FC3F4-F83F-4B92-A140-1EA5CC2095AC}" type="datetime1">
              <a:rPr kumimoji="1" lang="ja-JP" altLang="en-US" smtClean="0"/>
              <a:t>2022/11/22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AE31A-A9D2-4118-B9F1-6F1E91E8290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10627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602C8-A3A9-435B-8FD1-A68E10214684}" type="datetime1">
              <a:rPr kumimoji="1" lang="ja-JP" altLang="en-US" smtClean="0"/>
              <a:t>2022/11/22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AE31A-A9D2-4118-B9F1-6F1E91E8290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847294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26081E-AD78-4E46-BCD1-9B0ABD84DF05}" type="datetime1">
              <a:rPr kumimoji="1" lang="ja-JP" altLang="en-US" smtClean="0"/>
              <a:t>2022/11/22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5AE31A-A9D2-4118-B9F1-6F1E91E8290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16180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Relationship Id="rId5" Type="http://schemas.openxmlformats.org/officeDocument/2006/relationships/chart" Target="../charts/chart4.xml"/><Relationship Id="rId4" Type="http://schemas.openxmlformats.org/officeDocument/2006/relationships/chart" Target="../charts/char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/>
        </p:nvSpPr>
        <p:spPr>
          <a:xfrm>
            <a:off x="123402" y="978363"/>
            <a:ext cx="8956745" cy="2479642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43" name="正方形/長方形 42"/>
          <p:cNvSpPr/>
          <p:nvPr/>
        </p:nvSpPr>
        <p:spPr>
          <a:xfrm>
            <a:off x="120073" y="3528519"/>
            <a:ext cx="8956745" cy="2479642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47" name="タイトル 1"/>
          <p:cNvSpPr txBox="1">
            <a:spLocks/>
          </p:cNvSpPr>
          <p:nvPr/>
        </p:nvSpPr>
        <p:spPr>
          <a:xfrm>
            <a:off x="0" y="6008161"/>
            <a:ext cx="9296400" cy="56013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00"/>
            </a:pPr>
            <a:r>
              <a:rPr kumimoji="0" lang="ja-JP" altLang="en-US" sz="1000" b="0" i="0" u="none" strike="noStrike" kern="0" cap="none" spc="1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ＭＳ 明朝" panose="02020609040205080304" pitchFamily="17" charset="-128"/>
                <a:ea typeface="ＭＳ 明朝" panose="02020609040205080304" pitchFamily="17" charset="-128"/>
                <a:cs typeface="+mj-cs"/>
              </a:rPr>
              <a:t>（備考</a:t>
            </a:r>
            <a:r>
              <a:rPr kumimoji="0" lang="ja-JP" altLang="en-US" sz="1000" b="0" i="0" u="none" strike="noStrike" kern="0" cap="none" spc="1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ＭＳ 明朝" panose="02020609040205080304" pitchFamily="17" charset="-128"/>
                <a:ea typeface="ＭＳ 明朝" panose="02020609040205080304" pitchFamily="17" charset="-128"/>
                <a:cs typeface="+mj-cs"/>
              </a:rPr>
              <a:t>）１．総務省「社会生活基本調査」より作成。</a:t>
            </a:r>
            <a:endParaRPr kumimoji="0" lang="en-US" altLang="ja-JP" sz="1000" b="0" i="0" u="none" strike="noStrike" kern="0" cap="none" spc="1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ＭＳ 明朝" panose="02020609040205080304" pitchFamily="17" charset="-128"/>
              <a:ea typeface="ＭＳ 明朝" panose="02020609040205080304" pitchFamily="17" charset="-128"/>
              <a:cs typeface="+mj-cs"/>
            </a:endParaRPr>
          </a:p>
          <a:p>
            <a:pPr marL="0" marR="0" lvl="0" indent="0" algn="l" defTabSz="914400" rtl="0" eaLnBrk="1" fontAlgn="auto" latinLnBrk="0" hangingPunct="1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00"/>
            </a:pPr>
            <a:r>
              <a:rPr kumimoji="0" lang="ja-JP" altLang="en-US" sz="1000" b="0" i="0" u="none" strike="noStrike" kern="0" cap="none" spc="1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ＭＳ 明朝" panose="02020609040205080304" pitchFamily="17" charset="-128"/>
                <a:ea typeface="ＭＳ 明朝" panose="02020609040205080304" pitchFamily="17" charset="-128"/>
                <a:cs typeface="+mj-cs"/>
              </a:rPr>
              <a:t>　　　　２．「</a:t>
            </a:r>
            <a:r>
              <a:rPr kumimoji="1" lang="ja-JP" altLang="en-US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明朝" panose="02020609040205080304" pitchFamily="17" charset="-128"/>
                <a:ea typeface="ＭＳ 明朝" panose="02020609040205080304" pitchFamily="17" charset="-128"/>
                <a:cs typeface="+mj-cs"/>
              </a:rPr>
              <a:t>家事</a:t>
            </a:r>
            <a:r>
              <a:rPr kumimoji="1" lang="ja-JP" alt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明朝" panose="02020609040205080304" pitchFamily="17" charset="-128"/>
                <a:ea typeface="ＭＳ 明朝" panose="02020609040205080304" pitchFamily="17" charset="-128"/>
                <a:cs typeface="+mj-cs"/>
              </a:rPr>
              <a:t>・育児関連</a:t>
            </a:r>
            <a:r>
              <a:rPr kumimoji="1" lang="ja-JP" altLang="en-US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明朝" panose="02020609040205080304" pitchFamily="17" charset="-128"/>
                <a:ea typeface="ＭＳ 明朝" panose="02020609040205080304" pitchFamily="17" charset="-128"/>
                <a:cs typeface="+mj-cs"/>
              </a:rPr>
              <a:t>時間」は、「家事」、「介護・看護」、「育児」、「買い物」の合計（週全体）。</a:t>
            </a:r>
            <a:endParaRPr kumimoji="1" lang="ja-JP" altLang="en-US" sz="1000" b="0" i="0" u="none" strike="noStrike" kern="1200" cap="none" spc="1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明朝" panose="02020609040205080304" pitchFamily="17" charset="-128"/>
              <a:ea typeface="ＭＳ 明朝" panose="02020609040205080304" pitchFamily="17" charset="-128"/>
              <a:cs typeface="+mj-cs"/>
            </a:endParaRPr>
          </a:p>
        </p:txBody>
      </p:sp>
      <p:sp>
        <p:nvSpPr>
          <p:cNvPr id="21" name="タイトル 1"/>
          <p:cNvSpPr txBox="1">
            <a:spLocks/>
          </p:cNvSpPr>
          <p:nvPr/>
        </p:nvSpPr>
        <p:spPr>
          <a:xfrm>
            <a:off x="-46182" y="0"/>
            <a:ext cx="9144000" cy="5105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9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j-cs"/>
              </a:rPr>
              <a:t>末子が就学前の夫婦の仕事時間、家事・育児関連時間（５年ごとの推移）</a:t>
            </a:r>
            <a:endParaRPr kumimoji="1" lang="ja-JP" altLang="en-US" sz="1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ゴシック" panose="020B0609070205080204" pitchFamily="49" charset="-128"/>
              <a:ea typeface="ＭＳ ゴシック" panose="020B0609070205080204" pitchFamily="49" charset="-128"/>
              <a:cs typeface="+mj-cs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26168" y="1281910"/>
            <a:ext cx="74814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05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[</a:t>
            </a:r>
            <a:r>
              <a:rPr kumimoji="1" lang="ja-JP" altLang="en-US" sz="105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分</a:t>
            </a:r>
            <a:r>
              <a:rPr kumimoji="1" lang="en-US" altLang="ja-JP" sz="105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]</a:t>
            </a:r>
            <a:endParaRPr kumimoji="1" lang="ja-JP" altLang="en-US" sz="105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Ｐゴシック" panose="020B0600070205080204" pitchFamily="50" charset="-128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45" name="テキスト ボックス 44"/>
          <p:cNvSpPr txBox="1"/>
          <p:nvPr/>
        </p:nvSpPr>
        <p:spPr>
          <a:xfrm>
            <a:off x="126167" y="3832066"/>
            <a:ext cx="74814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05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[</a:t>
            </a:r>
            <a:r>
              <a:rPr kumimoji="1" lang="ja-JP" altLang="en-US" sz="105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分</a:t>
            </a:r>
            <a:r>
              <a:rPr kumimoji="1" lang="en-US" altLang="ja-JP" sz="105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]</a:t>
            </a:r>
            <a:endParaRPr kumimoji="1" lang="ja-JP" altLang="en-US" sz="105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Ｐゴシック" panose="020B0600070205080204" pitchFamily="50" charset="-128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46" name="テキスト ボックス 45"/>
          <p:cNvSpPr txBox="1"/>
          <p:nvPr/>
        </p:nvSpPr>
        <p:spPr>
          <a:xfrm>
            <a:off x="4484061" y="1286667"/>
            <a:ext cx="74814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05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[</a:t>
            </a:r>
            <a:r>
              <a:rPr kumimoji="1" lang="ja-JP" altLang="en-US" sz="105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分</a:t>
            </a:r>
            <a:r>
              <a:rPr kumimoji="1" lang="en-US" altLang="ja-JP" sz="105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]</a:t>
            </a:r>
            <a:endParaRPr kumimoji="1" lang="ja-JP" altLang="en-US" sz="105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Ｐゴシック" panose="020B0600070205080204" pitchFamily="50" charset="-128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4484061" y="3771775"/>
            <a:ext cx="74814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05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[</a:t>
            </a:r>
            <a:r>
              <a:rPr kumimoji="1" lang="ja-JP" altLang="en-US" sz="105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分</a:t>
            </a:r>
            <a:r>
              <a:rPr kumimoji="1" lang="en-US" altLang="ja-JP" sz="105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]</a:t>
            </a:r>
            <a:endParaRPr kumimoji="1" lang="ja-JP" altLang="en-US" sz="105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Ｐゴシック" panose="020B0600070205080204" pitchFamily="50" charset="-128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19" name="正方形/長方形 18"/>
          <p:cNvSpPr/>
          <p:nvPr/>
        </p:nvSpPr>
        <p:spPr>
          <a:xfrm>
            <a:off x="120072" y="978363"/>
            <a:ext cx="2252191" cy="303547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夫有業</a:t>
            </a: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・妻有業（共働き）世帯</a:t>
            </a:r>
          </a:p>
        </p:txBody>
      </p:sp>
      <p:sp>
        <p:nvSpPr>
          <p:cNvPr id="49" name="正方形/長方形 48"/>
          <p:cNvSpPr/>
          <p:nvPr/>
        </p:nvSpPr>
        <p:spPr>
          <a:xfrm>
            <a:off x="120072" y="3528519"/>
            <a:ext cx="2252191" cy="303547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夫有業</a:t>
            </a: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・</a:t>
            </a:r>
            <a:r>
              <a:rPr kumimoji="1" lang="ja-JP" alt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妻無業（専業</a:t>
            </a: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主婦</a:t>
            </a:r>
            <a:r>
              <a:rPr kumimoji="1" lang="ja-JP" alt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）</a:t>
            </a: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世帯</a:t>
            </a:r>
          </a:p>
        </p:txBody>
      </p:sp>
      <p:graphicFrame>
        <p:nvGraphicFramePr>
          <p:cNvPr id="38" name="グラフ 3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27573860"/>
              </p:ext>
            </p:extLst>
          </p:nvPr>
        </p:nvGraphicFramePr>
        <p:xfrm>
          <a:off x="126264" y="1105733"/>
          <a:ext cx="4217729" cy="24266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39" name="グラフ 3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97638757"/>
              </p:ext>
            </p:extLst>
          </p:nvPr>
        </p:nvGraphicFramePr>
        <p:xfrm>
          <a:off x="4182701" y="928468"/>
          <a:ext cx="4110814" cy="29035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41" name="グラフ 4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2739095"/>
              </p:ext>
            </p:extLst>
          </p:nvPr>
        </p:nvGraphicFramePr>
        <p:xfrm>
          <a:off x="4152844" y="3694392"/>
          <a:ext cx="4262515" cy="23950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40" name="グラフ 3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29976359"/>
              </p:ext>
            </p:extLst>
          </p:nvPr>
        </p:nvGraphicFramePr>
        <p:xfrm>
          <a:off x="87888" y="3708546"/>
          <a:ext cx="4274329" cy="23701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cxnSp>
        <p:nvCxnSpPr>
          <p:cNvPr id="4" name="直線矢印コネクタ 3"/>
          <p:cNvCxnSpPr/>
          <p:nvPr/>
        </p:nvCxnSpPr>
        <p:spPr>
          <a:xfrm flipH="1" flipV="1">
            <a:off x="7955599" y="2710711"/>
            <a:ext cx="459760" cy="403422"/>
          </a:xfrm>
          <a:prstGeom prst="straightConnector1">
            <a:avLst/>
          </a:prstGeom>
          <a:ln w="158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テキスト ボックス 6"/>
          <p:cNvSpPr txBox="1"/>
          <p:nvPr/>
        </p:nvSpPr>
        <p:spPr>
          <a:xfrm>
            <a:off x="8361040" y="2987175"/>
            <a:ext cx="512423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50" b="1" i="0" u="none" strike="noStrike" kern="1200" cap="none" spc="0" normalizeH="0" baseline="0" noProof="0" dirty="0" smtClean="0">
                <a:ln>
                  <a:noFill/>
                </a:ln>
                <a:solidFill>
                  <a:srgbClr val="4E67C8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仕事</a:t>
            </a:r>
            <a:endParaRPr kumimoji="1" lang="ja-JP" altLang="en-US" sz="1050" b="1" i="0" u="none" strike="noStrike" kern="1200" cap="none" spc="0" normalizeH="0" baseline="0" noProof="0" dirty="0">
              <a:ln>
                <a:noFill/>
              </a:ln>
              <a:solidFill>
                <a:srgbClr val="4E67C8"/>
              </a:solidFill>
              <a:effectLst/>
              <a:uLnTx/>
              <a:uFillTx/>
              <a:latin typeface="ＭＳ Ｐゴシック" panose="020B0600070205080204" pitchFamily="50" charset="-128"/>
              <a:ea typeface="ＭＳ Ｐゴシック" panose="020B0600070205080204" pitchFamily="50" charset="-128"/>
              <a:cs typeface="+mn-cs"/>
            </a:endParaRPr>
          </a:p>
        </p:txBody>
      </p:sp>
      <p:cxnSp>
        <p:nvCxnSpPr>
          <p:cNvPr id="23" name="直線矢印コネクタ 22"/>
          <p:cNvCxnSpPr/>
          <p:nvPr/>
        </p:nvCxnSpPr>
        <p:spPr>
          <a:xfrm flipH="1" flipV="1">
            <a:off x="7955599" y="2358519"/>
            <a:ext cx="459760" cy="314328"/>
          </a:xfrm>
          <a:prstGeom prst="straightConnector1">
            <a:avLst/>
          </a:prstGeom>
          <a:ln w="15875"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テキスト ボックス 23"/>
          <p:cNvSpPr txBox="1"/>
          <p:nvPr/>
        </p:nvSpPr>
        <p:spPr>
          <a:xfrm>
            <a:off x="8361040" y="2545889"/>
            <a:ext cx="512423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50" b="1" i="0" u="none" strike="noStrike" kern="1200" cap="none" spc="0" normalizeH="0" baseline="0" noProof="0" dirty="0" smtClean="0">
                <a:ln>
                  <a:noFill/>
                </a:ln>
                <a:solidFill>
                  <a:srgbClr val="F14124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家事</a:t>
            </a:r>
            <a:endParaRPr kumimoji="1" lang="ja-JP" altLang="en-US" sz="1050" b="1" i="0" u="none" strike="noStrike" kern="1200" cap="none" spc="0" normalizeH="0" baseline="0" noProof="0" dirty="0">
              <a:ln>
                <a:noFill/>
              </a:ln>
              <a:solidFill>
                <a:srgbClr val="F14124"/>
              </a:solidFill>
              <a:effectLst/>
              <a:uLnTx/>
              <a:uFillTx/>
              <a:latin typeface="ＭＳ Ｐゴシック" panose="020B0600070205080204" pitchFamily="50" charset="-128"/>
              <a:ea typeface="ＭＳ Ｐゴシック" panose="020B0600070205080204" pitchFamily="50" charset="-128"/>
              <a:cs typeface="+mn-cs"/>
            </a:endParaRPr>
          </a:p>
        </p:txBody>
      </p:sp>
      <p:cxnSp>
        <p:nvCxnSpPr>
          <p:cNvPr id="25" name="直線矢印コネクタ 24"/>
          <p:cNvCxnSpPr/>
          <p:nvPr/>
        </p:nvCxnSpPr>
        <p:spPr>
          <a:xfrm flipH="1">
            <a:off x="7955599" y="1780866"/>
            <a:ext cx="459760" cy="249933"/>
          </a:xfrm>
          <a:prstGeom prst="straightConnector1">
            <a:avLst/>
          </a:prstGeom>
          <a:ln w="15875">
            <a:solidFill>
              <a:srgbClr val="FD73D9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テキスト ボックス 25"/>
          <p:cNvSpPr txBox="1"/>
          <p:nvPr/>
        </p:nvSpPr>
        <p:spPr>
          <a:xfrm>
            <a:off x="8361040" y="1653908"/>
            <a:ext cx="859353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50" b="1" i="0" u="none" strike="noStrike" kern="1200" cap="none" spc="0" normalizeH="0" baseline="0" noProof="0" dirty="0" smtClean="0">
                <a:ln>
                  <a:noFill/>
                </a:ln>
                <a:solidFill>
                  <a:srgbClr val="FD73D9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介護・看護</a:t>
            </a:r>
            <a:endParaRPr kumimoji="1" lang="ja-JP" altLang="en-US" sz="1050" b="1" i="0" u="none" strike="noStrike" kern="1200" cap="none" spc="0" normalizeH="0" baseline="0" noProof="0" dirty="0">
              <a:ln>
                <a:noFill/>
              </a:ln>
              <a:solidFill>
                <a:srgbClr val="FD73D9"/>
              </a:solidFill>
              <a:effectLst/>
              <a:uLnTx/>
              <a:uFillTx/>
              <a:latin typeface="ＭＳ Ｐゴシック" panose="020B0600070205080204" pitchFamily="50" charset="-128"/>
              <a:ea typeface="ＭＳ Ｐゴシック" panose="020B0600070205080204" pitchFamily="50" charset="-128"/>
              <a:cs typeface="+mn-cs"/>
            </a:endParaRPr>
          </a:p>
        </p:txBody>
      </p:sp>
      <p:cxnSp>
        <p:nvCxnSpPr>
          <p:cNvPr id="29" name="直線矢印コネクタ 28"/>
          <p:cNvCxnSpPr/>
          <p:nvPr/>
        </p:nvCxnSpPr>
        <p:spPr>
          <a:xfrm flipH="1">
            <a:off x="7955599" y="1348989"/>
            <a:ext cx="459760" cy="370626"/>
          </a:xfrm>
          <a:prstGeom prst="straightConnector1">
            <a:avLst/>
          </a:prstGeom>
          <a:ln w="15875">
            <a:solidFill>
              <a:schemeClr val="accent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テキスト ボックス 29"/>
          <p:cNvSpPr txBox="1"/>
          <p:nvPr/>
        </p:nvSpPr>
        <p:spPr>
          <a:xfrm>
            <a:off x="8361040" y="1222031"/>
            <a:ext cx="512423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50" b="1" i="0" u="none" strike="noStrike" kern="1200" cap="none" spc="0" normalizeH="0" baseline="0" noProof="0" dirty="0">
                <a:ln>
                  <a:noFill/>
                </a:ln>
                <a:solidFill>
                  <a:srgbClr val="5DCEAF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育児</a:t>
            </a:r>
          </a:p>
        </p:txBody>
      </p:sp>
      <p:cxnSp>
        <p:nvCxnSpPr>
          <p:cNvPr id="31" name="直線矢印コネクタ 30"/>
          <p:cNvCxnSpPr/>
          <p:nvPr/>
        </p:nvCxnSpPr>
        <p:spPr>
          <a:xfrm flipH="1" flipV="1">
            <a:off x="7955599" y="2104603"/>
            <a:ext cx="459760" cy="126958"/>
          </a:xfrm>
          <a:prstGeom prst="straightConnector1">
            <a:avLst/>
          </a:prstGeom>
          <a:ln w="15875">
            <a:solidFill>
              <a:schemeClr val="accent5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テキスト ボックス 31"/>
          <p:cNvSpPr txBox="1"/>
          <p:nvPr/>
        </p:nvSpPr>
        <p:spPr>
          <a:xfrm>
            <a:off x="8361040" y="2104603"/>
            <a:ext cx="65158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5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8021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買い物</a:t>
            </a:r>
            <a:endParaRPr kumimoji="1" lang="ja-JP" altLang="en-US" sz="1050" b="1" i="0" u="none" strike="noStrike" kern="1200" cap="none" spc="0" normalizeH="0" baseline="0" noProof="0" dirty="0">
              <a:ln>
                <a:noFill/>
              </a:ln>
              <a:solidFill>
                <a:srgbClr val="FF8021"/>
              </a:solidFill>
              <a:effectLst/>
              <a:uLnTx/>
              <a:uFillTx/>
              <a:latin typeface="ＭＳ Ｐゴシック" panose="020B0600070205080204" pitchFamily="50" charset="-128"/>
              <a:ea typeface="ＭＳ Ｐゴシック" panose="020B060007020508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516571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スリップストリーム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スリップストリーム">
    <a:dk1>
      <a:sysClr val="windowText" lastClr="000000"/>
    </a:dk1>
    <a:lt1>
      <a:sysClr val="window" lastClr="FFFFFF"/>
    </a:lt1>
    <a:dk2>
      <a:srgbClr val="212745"/>
    </a:dk2>
    <a:lt2>
      <a:srgbClr val="B4DCFA"/>
    </a:lt2>
    <a:accent1>
      <a:srgbClr val="4E67C8"/>
    </a:accent1>
    <a:accent2>
      <a:srgbClr val="5ECCF3"/>
    </a:accent2>
    <a:accent3>
      <a:srgbClr val="A7EA52"/>
    </a:accent3>
    <a:accent4>
      <a:srgbClr val="5DCEAF"/>
    </a:accent4>
    <a:accent5>
      <a:srgbClr val="FF8021"/>
    </a:accent5>
    <a:accent6>
      <a:srgbClr val="F14124"/>
    </a:accent6>
    <a:hlink>
      <a:srgbClr val="56C7AA"/>
    </a:hlink>
    <a:folHlink>
      <a:srgbClr val="59A8D1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スリップストリーム">
    <a:dk1>
      <a:sysClr val="windowText" lastClr="000000"/>
    </a:dk1>
    <a:lt1>
      <a:sysClr val="window" lastClr="FFFFFF"/>
    </a:lt1>
    <a:dk2>
      <a:srgbClr val="212745"/>
    </a:dk2>
    <a:lt2>
      <a:srgbClr val="B4DCFA"/>
    </a:lt2>
    <a:accent1>
      <a:srgbClr val="4E67C8"/>
    </a:accent1>
    <a:accent2>
      <a:srgbClr val="5ECCF3"/>
    </a:accent2>
    <a:accent3>
      <a:srgbClr val="A7EA52"/>
    </a:accent3>
    <a:accent4>
      <a:srgbClr val="5DCEAF"/>
    </a:accent4>
    <a:accent5>
      <a:srgbClr val="FF8021"/>
    </a:accent5>
    <a:accent6>
      <a:srgbClr val="F14124"/>
    </a:accent6>
    <a:hlink>
      <a:srgbClr val="56C7AA"/>
    </a:hlink>
    <a:folHlink>
      <a:srgbClr val="59A8D1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.xml><?xml version="1.0" encoding="utf-8"?>
<a:themeOverride xmlns:a="http://schemas.openxmlformats.org/drawingml/2006/main">
  <a:clrScheme name="スリップストリーム">
    <a:dk1>
      <a:sysClr val="windowText" lastClr="000000"/>
    </a:dk1>
    <a:lt1>
      <a:sysClr val="window" lastClr="FFFFFF"/>
    </a:lt1>
    <a:dk2>
      <a:srgbClr val="212745"/>
    </a:dk2>
    <a:lt2>
      <a:srgbClr val="B4DCFA"/>
    </a:lt2>
    <a:accent1>
      <a:srgbClr val="4E67C8"/>
    </a:accent1>
    <a:accent2>
      <a:srgbClr val="5ECCF3"/>
    </a:accent2>
    <a:accent3>
      <a:srgbClr val="A7EA52"/>
    </a:accent3>
    <a:accent4>
      <a:srgbClr val="5DCEAF"/>
    </a:accent4>
    <a:accent5>
      <a:srgbClr val="FF8021"/>
    </a:accent5>
    <a:accent6>
      <a:srgbClr val="F14124"/>
    </a:accent6>
    <a:hlink>
      <a:srgbClr val="56C7AA"/>
    </a:hlink>
    <a:folHlink>
      <a:srgbClr val="59A8D1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4.xml><?xml version="1.0" encoding="utf-8"?>
<a:themeOverride xmlns:a="http://schemas.openxmlformats.org/drawingml/2006/main">
  <a:clrScheme name="スリップストリーム">
    <a:dk1>
      <a:sysClr val="windowText" lastClr="000000"/>
    </a:dk1>
    <a:lt1>
      <a:sysClr val="window" lastClr="FFFFFF"/>
    </a:lt1>
    <a:dk2>
      <a:srgbClr val="212745"/>
    </a:dk2>
    <a:lt2>
      <a:srgbClr val="B4DCFA"/>
    </a:lt2>
    <a:accent1>
      <a:srgbClr val="4E67C8"/>
    </a:accent1>
    <a:accent2>
      <a:srgbClr val="5ECCF3"/>
    </a:accent2>
    <a:accent3>
      <a:srgbClr val="A7EA52"/>
    </a:accent3>
    <a:accent4>
      <a:srgbClr val="5DCEAF"/>
    </a:accent4>
    <a:accent5>
      <a:srgbClr val="FF8021"/>
    </a:accent5>
    <a:accent6>
      <a:srgbClr val="F14124"/>
    </a:accent6>
    <a:hlink>
      <a:srgbClr val="56C7AA"/>
    </a:hlink>
    <a:folHlink>
      <a:srgbClr val="59A8D1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117</Words>
  <Application>Microsoft Office PowerPoint</Application>
  <PresentationFormat>画面に合わせる (4:3)</PresentationFormat>
  <Paragraphs>18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0" baseType="lpstr">
      <vt:lpstr>ＭＳ Ｐゴシック</vt:lpstr>
      <vt:lpstr>ＭＳ ゴシック</vt:lpstr>
      <vt:lpstr>ＭＳ 明朝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2022-11-22T05:56:47Z</dcterms:created>
  <dcterms:modified xsi:type="dcterms:W3CDTF">2022-11-22T05:56:51Z</dcterms:modified>
</cp:coreProperties>
</file>