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818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8021"/>
    <a:srgbClr val="F3ADEE"/>
    <a:srgbClr val="5B9BD5"/>
    <a:srgbClr val="70AD47"/>
    <a:srgbClr val="002060"/>
    <a:srgbClr val="5DCEAF"/>
    <a:srgbClr val="FFB37A"/>
    <a:srgbClr val="BFBFB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92072" autoAdjust="0"/>
  </p:normalViewPr>
  <p:slideViewPr>
    <p:cSldViewPr snapToGrid="0">
      <p:cViewPr varScale="1">
        <p:scale>
          <a:sx n="91" d="100"/>
          <a:sy n="91" d="100"/>
        </p:scale>
        <p:origin x="112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8fsva001\odaa\&#26087;&#12501;&#12449;&#12452;&#12523;&#12469;&#12540;&#12496;\03&#25512;&#36914;&#35506;\05%20&#36942;&#21435;&#12501;&#12457;&#12523;&#12480;&#65288;&#20196;&#21644;&#65298;&#24180;&#24230;&#20197;&#21069;&#65289;\&#9734;&#9734;&#25512;&#36914;&#35506;&#31379;&#21475;&#65288;&#20491;&#21029;&#26696;&#20214;&#65289;\&#9733;%20&#30740;&#31350;&#20250;\02%20&#22522;&#30990;&#12464;&#12521;&#12501;&#38598;\&#12456;&#12463;&#12475;&#12523;&#12383;&#12385;\OECD2021_Balancing%20paid%20work_unpaid%20work%20and%20leisure\OECD&#35576;&#22806;&#22269;&#23478;&#20107;&#20998;&#2528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'縦横変換 (2)'!$F$40</c:f>
              <c:strCache>
                <c:ptCount val="1"/>
                <c:pt idx="0">
                  <c:v>Paid work or study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81D-4ECF-BE85-B2B0C5901743}"/>
                </c:ext>
              </c:extLst>
            </c:dLbl>
            <c:dLbl>
              <c:idx val="3"/>
              <c:layout>
                <c:manualLayout>
                  <c:x val="0"/>
                  <c:y val="6.7222684215391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81D-4ECF-BE85-B2B0C5901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'縦横変換 (2)'!$D$47:$E$85</c:f>
              <c:multiLvlStrCache>
                <c:ptCount val="39"/>
                <c:lvl>
                  <c:pt idx="1">
                    <c:v>男性</c:v>
                  </c:pt>
                  <c:pt idx="3">
                    <c:v>女性</c:v>
                  </c:pt>
                  <c:pt idx="6">
                    <c:v>男性</c:v>
                  </c:pt>
                  <c:pt idx="8">
                    <c:v>女性</c:v>
                  </c:pt>
                  <c:pt idx="11">
                    <c:v>男性</c:v>
                  </c:pt>
                  <c:pt idx="13">
                    <c:v>女性</c:v>
                  </c:pt>
                  <c:pt idx="16">
                    <c:v>男性</c:v>
                  </c:pt>
                  <c:pt idx="18">
                    <c:v>女性</c:v>
                  </c:pt>
                  <c:pt idx="21">
                    <c:v>男性</c:v>
                  </c:pt>
                  <c:pt idx="23">
                    <c:v>女性</c:v>
                  </c:pt>
                  <c:pt idx="26">
                    <c:v>男性</c:v>
                  </c:pt>
                  <c:pt idx="28">
                    <c:v>女性</c:v>
                  </c:pt>
                  <c:pt idx="31">
                    <c:v>男性</c:v>
                  </c:pt>
                  <c:pt idx="33">
                    <c:v>女性</c:v>
                  </c:pt>
                  <c:pt idx="36">
                    <c:v>男性</c:v>
                  </c:pt>
                  <c:pt idx="38">
                    <c:v>女性</c:v>
                  </c:pt>
                </c:lvl>
                <c:lvl>
                  <c:pt idx="0">
                    <c:v>日本</c:v>
                  </c:pt>
                  <c:pt idx="5">
                    <c:v>韓国</c:v>
                  </c:pt>
                  <c:pt idx="10">
                    <c:v>イギリス</c:v>
                  </c:pt>
                  <c:pt idx="15">
                    <c:v>フランス</c:v>
                  </c:pt>
                  <c:pt idx="20">
                    <c:v>アメリカ</c:v>
                  </c:pt>
                  <c:pt idx="25">
                    <c:v>ドイツ</c:v>
                  </c:pt>
                  <c:pt idx="30">
                    <c:v>ノルウェー</c:v>
                  </c:pt>
                  <c:pt idx="35">
                    <c:v>スウェーデン</c:v>
                  </c:pt>
                </c:lvl>
              </c:multiLvlStrCache>
            </c:multiLvlStrRef>
          </c:cat>
          <c:val>
            <c:numRef>
              <c:f>'縦横変換 (2)'!$F$47:$F$85</c:f>
              <c:numCache>
                <c:formatCode>0</c:formatCode>
                <c:ptCount val="39"/>
                <c:pt idx="1">
                  <c:v>451.78385038994264</c:v>
                </c:pt>
                <c:pt idx="3">
                  <c:v>271.52426106577053</c:v>
                </c:pt>
                <c:pt idx="6">
                  <c:v>418.98608986486732</c:v>
                </c:pt>
                <c:pt idx="8">
                  <c:v>269.38647176128524</c:v>
                </c:pt>
                <c:pt idx="11">
                  <c:v>308.61597517412645</c:v>
                </c:pt>
                <c:pt idx="13">
                  <c:v>216.20476138540417</c:v>
                </c:pt>
                <c:pt idx="16">
                  <c:v>235.13206520974788</c:v>
                </c:pt>
                <c:pt idx="18">
                  <c:v>175.3629890807955</c:v>
                </c:pt>
                <c:pt idx="21">
                  <c:v>331.74963800000006</c:v>
                </c:pt>
                <c:pt idx="23">
                  <c:v>247.01257799999999</c:v>
                </c:pt>
                <c:pt idx="26">
                  <c:v>289.53188683333337</c:v>
                </c:pt>
                <c:pt idx="28">
                  <c:v>205.45386466666665</c:v>
                </c:pt>
                <c:pt idx="31">
                  <c:v>277.38289900000001</c:v>
                </c:pt>
                <c:pt idx="33">
                  <c:v>199.98745200000002</c:v>
                </c:pt>
                <c:pt idx="36">
                  <c:v>313</c:v>
                </c:pt>
                <c:pt idx="38">
                  <c:v>275.19110493398193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1D-4ECF-BE85-B2B0C5901743}"/>
            </c:ext>
          </c:extLst>
        </c:ser>
        <c:ser>
          <c:idx val="1"/>
          <c:order val="1"/>
          <c:tx>
            <c:strRef>
              <c:f>'縦横変換 (2)'!$G$40</c:f>
              <c:strCache>
                <c:ptCount val="1"/>
                <c:pt idx="0">
                  <c:v>Unpaid work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81D-4ECF-BE85-B2B0C5901743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81D-4ECF-BE85-B2B0C5901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'縦横変換 (2)'!$D$47:$E$85</c:f>
              <c:multiLvlStrCache>
                <c:ptCount val="39"/>
                <c:lvl>
                  <c:pt idx="1">
                    <c:v>男性</c:v>
                  </c:pt>
                  <c:pt idx="3">
                    <c:v>女性</c:v>
                  </c:pt>
                  <c:pt idx="6">
                    <c:v>男性</c:v>
                  </c:pt>
                  <c:pt idx="8">
                    <c:v>女性</c:v>
                  </c:pt>
                  <c:pt idx="11">
                    <c:v>男性</c:v>
                  </c:pt>
                  <c:pt idx="13">
                    <c:v>女性</c:v>
                  </c:pt>
                  <c:pt idx="16">
                    <c:v>男性</c:v>
                  </c:pt>
                  <c:pt idx="18">
                    <c:v>女性</c:v>
                  </c:pt>
                  <c:pt idx="21">
                    <c:v>男性</c:v>
                  </c:pt>
                  <c:pt idx="23">
                    <c:v>女性</c:v>
                  </c:pt>
                  <c:pt idx="26">
                    <c:v>男性</c:v>
                  </c:pt>
                  <c:pt idx="28">
                    <c:v>女性</c:v>
                  </c:pt>
                  <c:pt idx="31">
                    <c:v>男性</c:v>
                  </c:pt>
                  <c:pt idx="33">
                    <c:v>女性</c:v>
                  </c:pt>
                  <c:pt idx="36">
                    <c:v>男性</c:v>
                  </c:pt>
                  <c:pt idx="38">
                    <c:v>女性</c:v>
                  </c:pt>
                </c:lvl>
                <c:lvl>
                  <c:pt idx="0">
                    <c:v>日本</c:v>
                  </c:pt>
                  <c:pt idx="5">
                    <c:v>韓国</c:v>
                  </c:pt>
                  <c:pt idx="10">
                    <c:v>イギリス</c:v>
                  </c:pt>
                  <c:pt idx="15">
                    <c:v>フランス</c:v>
                  </c:pt>
                  <c:pt idx="20">
                    <c:v>アメリカ</c:v>
                  </c:pt>
                  <c:pt idx="25">
                    <c:v>ドイツ</c:v>
                  </c:pt>
                  <c:pt idx="30">
                    <c:v>ノルウェー</c:v>
                  </c:pt>
                  <c:pt idx="35">
                    <c:v>スウェーデン</c:v>
                  </c:pt>
                </c:lvl>
              </c:multiLvlStrCache>
            </c:multiLvlStrRef>
          </c:cat>
          <c:val>
            <c:numRef>
              <c:f>'縦横変換 (2)'!$G$47:$G$85</c:f>
              <c:numCache>
                <c:formatCode>0</c:formatCode>
                <c:ptCount val="39"/>
                <c:pt idx="1">
                  <c:v>40.767060288323016</c:v>
                </c:pt>
                <c:pt idx="3">
                  <c:v>224.30183969636082</c:v>
                </c:pt>
                <c:pt idx="6">
                  <c:v>48.994484860827207</c:v>
                </c:pt>
                <c:pt idx="8">
                  <c:v>215.00893666260768</c:v>
                </c:pt>
                <c:pt idx="11">
                  <c:v>140.08179519029616</c:v>
                </c:pt>
                <c:pt idx="13">
                  <c:v>248.63229019063292</c:v>
                </c:pt>
                <c:pt idx="16">
                  <c:v>134.93945332180451</c:v>
                </c:pt>
                <c:pt idx="18">
                  <c:v>224.03084764937225</c:v>
                </c:pt>
                <c:pt idx="21">
                  <c:v>165.843953</c:v>
                </c:pt>
                <c:pt idx="23">
                  <c:v>271.28404600000005</c:v>
                </c:pt>
                <c:pt idx="26">
                  <c:v>150.43200616666667</c:v>
                </c:pt>
                <c:pt idx="28">
                  <c:v>242.27837483333332</c:v>
                </c:pt>
                <c:pt idx="31">
                  <c:v>168.486943</c:v>
                </c:pt>
                <c:pt idx="33">
                  <c:v>227.40991700000001</c:v>
                </c:pt>
                <c:pt idx="36">
                  <c:v>171</c:v>
                </c:pt>
                <c:pt idx="38">
                  <c:v>220.15288394718553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1D-4ECF-BE85-B2B0C59017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100"/>
        <c:axId val="1070200368"/>
        <c:axId val="1070191840"/>
      </c:barChart>
      <c:lineChart>
        <c:grouping val="standard"/>
        <c:varyColors val="0"/>
        <c:ser>
          <c:idx val="2"/>
          <c:order val="2"/>
          <c:tx>
            <c:strRef>
              <c:f>'縦横変換 (2)'!$H$40</c:f>
              <c:strCache>
                <c:ptCount val="1"/>
                <c:pt idx="0">
                  <c:v>有償労働の男女比</c:v>
                </c:pt>
              </c:strCache>
            </c:strRef>
          </c:tx>
          <c:spPr>
            <a:ln w="28575" cap="rnd">
              <a:solidFill>
                <a:srgbClr val="5DCEA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DCEAF"/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dLbls>
            <c:dLbl>
              <c:idx val="32"/>
              <c:layout>
                <c:manualLayout>
                  <c:x val="-2.1833333333333434E-2"/>
                  <c:y val="-3.88870751534864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81D-4ECF-BE85-B2B0C5901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'縦横変換 (2)'!$D$47:$E$85</c:f>
              <c:multiLvlStrCache>
                <c:ptCount val="39"/>
                <c:lvl>
                  <c:pt idx="1">
                    <c:v>男性</c:v>
                  </c:pt>
                  <c:pt idx="3">
                    <c:v>女性</c:v>
                  </c:pt>
                  <c:pt idx="6">
                    <c:v>男性</c:v>
                  </c:pt>
                  <c:pt idx="8">
                    <c:v>女性</c:v>
                  </c:pt>
                  <c:pt idx="11">
                    <c:v>男性</c:v>
                  </c:pt>
                  <c:pt idx="13">
                    <c:v>女性</c:v>
                  </c:pt>
                  <c:pt idx="16">
                    <c:v>男性</c:v>
                  </c:pt>
                  <c:pt idx="18">
                    <c:v>女性</c:v>
                  </c:pt>
                  <c:pt idx="21">
                    <c:v>男性</c:v>
                  </c:pt>
                  <c:pt idx="23">
                    <c:v>女性</c:v>
                  </c:pt>
                  <c:pt idx="26">
                    <c:v>男性</c:v>
                  </c:pt>
                  <c:pt idx="28">
                    <c:v>女性</c:v>
                  </c:pt>
                  <c:pt idx="31">
                    <c:v>男性</c:v>
                  </c:pt>
                  <c:pt idx="33">
                    <c:v>女性</c:v>
                  </c:pt>
                  <c:pt idx="36">
                    <c:v>男性</c:v>
                  </c:pt>
                  <c:pt idx="38">
                    <c:v>女性</c:v>
                  </c:pt>
                </c:lvl>
                <c:lvl>
                  <c:pt idx="0">
                    <c:v>日本</c:v>
                  </c:pt>
                  <c:pt idx="5">
                    <c:v>韓国</c:v>
                  </c:pt>
                  <c:pt idx="10">
                    <c:v>イギリス</c:v>
                  </c:pt>
                  <c:pt idx="15">
                    <c:v>フランス</c:v>
                  </c:pt>
                  <c:pt idx="20">
                    <c:v>アメリカ</c:v>
                  </c:pt>
                  <c:pt idx="25">
                    <c:v>ドイツ</c:v>
                  </c:pt>
                  <c:pt idx="30">
                    <c:v>ノルウェー</c:v>
                  </c:pt>
                  <c:pt idx="35">
                    <c:v>スウェーデン</c:v>
                  </c:pt>
                </c:lvl>
              </c:multiLvlStrCache>
            </c:multiLvlStrRef>
          </c:cat>
          <c:val>
            <c:numRef>
              <c:f>'縦横変換 (2)'!$H$47:$H$85</c:f>
              <c:numCache>
                <c:formatCode>General</c:formatCode>
                <c:ptCount val="39"/>
                <c:pt idx="2" formatCode="0.0">
                  <c:v>1.6638802316103471</c:v>
                </c:pt>
                <c:pt idx="7" formatCode="0.0">
                  <c:v>1.5553345612549863</c:v>
                </c:pt>
                <c:pt idx="12" formatCode="0.0">
                  <c:v>1.4274245081216832</c:v>
                </c:pt>
                <c:pt idx="17" formatCode="0.0">
                  <c:v>1.3408306190618979</c:v>
                </c:pt>
                <c:pt idx="22" formatCode="0.0">
                  <c:v>1.3430475512060769</c:v>
                </c:pt>
                <c:pt idx="27" formatCode="0.0">
                  <c:v>1.4092306674448638</c:v>
                </c:pt>
                <c:pt idx="32" formatCode="0.0">
                  <c:v>1.3870015154750808</c:v>
                </c:pt>
                <c:pt idx="37" formatCode="0.0">
                  <c:v>1.1373914141414141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81D-4ECF-BE85-B2B0C5901743}"/>
            </c:ext>
          </c:extLst>
        </c:ser>
        <c:ser>
          <c:idx val="3"/>
          <c:order val="3"/>
          <c:tx>
            <c:strRef>
              <c:f>'縦横変換 (2)'!$I$40</c:f>
              <c:strCache>
                <c:ptCount val="1"/>
                <c:pt idx="0">
                  <c:v>無償労働の男女比</c:v>
                </c:pt>
              </c:strCache>
            </c:strRef>
          </c:tx>
          <c:spPr>
            <a:ln w="28575" cap="rnd">
              <a:solidFill>
                <a:srgbClr val="FF802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8021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32"/>
              <c:layout>
                <c:manualLayout>
                  <c:x val="-2.1833333333333434E-2"/>
                  <c:y val="3.64862650029366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81D-4ECF-BE85-B2B0C59017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'縦横変換 (2)'!$D$47:$E$85</c:f>
              <c:multiLvlStrCache>
                <c:ptCount val="39"/>
                <c:lvl>
                  <c:pt idx="1">
                    <c:v>男性</c:v>
                  </c:pt>
                  <c:pt idx="3">
                    <c:v>女性</c:v>
                  </c:pt>
                  <c:pt idx="6">
                    <c:v>男性</c:v>
                  </c:pt>
                  <c:pt idx="8">
                    <c:v>女性</c:v>
                  </c:pt>
                  <c:pt idx="11">
                    <c:v>男性</c:v>
                  </c:pt>
                  <c:pt idx="13">
                    <c:v>女性</c:v>
                  </c:pt>
                  <c:pt idx="16">
                    <c:v>男性</c:v>
                  </c:pt>
                  <c:pt idx="18">
                    <c:v>女性</c:v>
                  </c:pt>
                  <c:pt idx="21">
                    <c:v>男性</c:v>
                  </c:pt>
                  <c:pt idx="23">
                    <c:v>女性</c:v>
                  </c:pt>
                  <c:pt idx="26">
                    <c:v>男性</c:v>
                  </c:pt>
                  <c:pt idx="28">
                    <c:v>女性</c:v>
                  </c:pt>
                  <c:pt idx="31">
                    <c:v>男性</c:v>
                  </c:pt>
                  <c:pt idx="33">
                    <c:v>女性</c:v>
                  </c:pt>
                  <c:pt idx="36">
                    <c:v>男性</c:v>
                  </c:pt>
                  <c:pt idx="38">
                    <c:v>女性</c:v>
                  </c:pt>
                </c:lvl>
                <c:lvl>
                  <c:pt idx="0">
                    <c:v>日本</c:v>
                  </c:pt>
                  <c:pt idx="5">
                    <c:v>韓国</c:v>
                  </c:pt>
                  <c:pt idx="10">
                    <c:v>イギリス</c:v>
                  </c:pt>
                  <c:pt idx="15">
                    <c:v>フランス</c:v>
                  </c:pt>
                  <c:pt idx="20">
                    <c:v>アメリカ</c:v>
                  </c:pt>
                  <c:pt idx="25">
                    <c:v>ドイツ</c:v>
                  </c:pt>
                  <c:pt idx="30">
                    <c:v>ノルウェー</c:v>
                  </c:pt>
                  <c:pt idx="35">
                    <c:v>スウェーデン</c:v>
                  </c:pt>
                </c:lvl>
              </c:multiLvlStrCache>
            </c:multiLvlStrRef>
          </c:cat>
          <c:val>
            <c:numRef>
              <c:f>'縦横変換 (2)'!$I$47:$I$85</c:f>
              <c:numCache>
                <c:formatCode>General</c:formatCode>
                <c:ptCount val="39"/>
                <c:pt idx="2" formatCode="0.0">
                  <c:v>5.5020361563967857</c:v>
                </c:pt>
                <c:pt idx="7" formatCode="0.0">
                  <c:v>4.3884314178087171</c:v>
                </c:pt>
                <c:pt idx="12" formatCode="0.0">
                  <c:v>1.7749079375580157</c:v>
                </c:pt>
                <c:pt idx="17" formatCode="0.0">
                  <c:v>1.6602323644746211</c:v>
                </c:pt>
                <c:pt idx="22" formatCode="0.0">
                  <c:v>1.635778942148105</c:v>
                </c:pt>
                <c:pt idx="27" formatCode="0.0">
                  <c:v>1.6105507132897516</c:v>
                </c:pt>
                <c:pt idx="32" formatCode="0.0">
                  <c:v>1.3497183398953354</c:v>
                </c:pt>
                <c:pt idx="37" formatCode="0.0">
                  <c:v>1.2874437657730149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81D-4ECF-BE85-B2B0C59017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6784072"/>
        <c:axId val="806789648"/>
      </c:lineChart>
      <c:catAx>
        <c:axId val="1070200368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bg1">
                <a:lumMod val="65000"/>
              </a:schemeClr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1070191840"/>
        <c:crosses val="autoZero"/>
        <c:auto val="1"/>
        <c:lblAlgn val="ctr"/>
        <c:lblOffset val="100"/>
        <c:noMultiLvlLbl val="0"/>
      </c:catAx>
      <c:valAx>
        <c:axId val="1070191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1070200368"/>
        <c:crosses val="autoZero"/>
        <c:crossBetween val="between"/>
      </c:valAx>
      <c:valAx>
        <c:axId val="806789648"/>
        <c:scaling>
          <c:orientation val="minMax"/>
          <c:max val="6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806784072"/>
        <c:crosses val="max"/>
        <c:crossBetween val="between"/>
      </c:valAx>
      <c:catAx>
        <c:axId val="806784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067896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span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2"/>
            <a:ext cx="2949990" cy="497969"/>
          </a:xfrm>
          <a:prstGeom prst="rect">
            <a:avLst/>
          </a:prstGeom>
        </p:spPr>
        <p:txBody>
          <a:bodyPr vert="horz" lIns="88270" tIns="44137" rIns="88270" bIns="4413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689" y="12"/>
            <a:ext cx="2949990" cy="497969"/>
          </a:xfrm>
          <a:prstGeom prst="rect">
            <a:avLst/>
          </a:prstGeom>
        </p:spPr>
        <p:txBody>
          <a:bodyPr vert="horz" lIns="88270" tIns="44137" rIns="88270" bIns="44137" rtlCol="0"/>
          <a:lstStyle>
            <a:lvl1pPr algn="r">
              <a:defRPr sz="1200"/>
            </a:lvl1pPr>
          </a:lstStyle>
          <a:p>
            <a:fld id="{B0D069FC-52B7-43DF-8B0E-090C89BA35F6}" type="datetimeFigureOut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369"/>
            <a:ext cx="2949990" cy="497969"/>
          </a:xfrm>
          <a:prstGeom prst="rect">
            <a:avLst/>
          </a:prstGeom>
        </p:spPr>
        <p:txBody>
          <a:bodyPr vert="horz" lIns="88270" tIns="44137" rIns="88270" bIns="4413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689" y="9441369"/>
            <a:ext cx="2949990" cy="497969"/>
          </a:xfrm>
          <a:prstGeom prst="rect">
            <a:avLst/>
          </a:prstGeom>
        </p:spPr>
        <p:txBody>
          <a:bodyPr vert="horz" lIns="88270" tIns="44137" rIns="88270" bIns="44137" rtlCol="0" anchor="b"/>
          <a:lstStyle>
            <a:lvl1pPr algn="r">
              <a:defRPr sz="1200"/>
            </a:lvl1pPr>
          </a:lstStyle>
          <a:p>
            <a:fld id="{18F8C741-1C34-410C-9451-CAA77C1E0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2283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4" y="24"/>
            <a:ext cx="2949787" cy="498693"/>
          </a:xfrm>
          <a:prstGeom prst="rect">
            <a:avLst/>
          </a:prstGeom>
        </p:spPr>
        <p:txBody>
          <a:bodyPr vert="horz" lIns="91268" tIns="45638" rIns="91268" bIns="456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55" y="24"/>
            <a:ext cx="2949787" cy="498693"/>
          </a:xfrm>
          <a:prstGeom prst="rect">
            <a:avLst/>
          </a:prstGeom>
        </p:spPr>
        <p:txBody>
          <a:bodyPr vert="horz" lIns="91268" tIns="45638" rIns="91268" bIns="45638" rtlCol="0"/>
          <a:lstStyle>
            <a:lvl1pPr algn="r">
              <a:defRPr sz="1200"/>
            </a:lvl1pPr>
          </a:lstStyle>
          <a:p>
            <a:fld id="{0DFF3A6D-ABB6-4879-8FDB-17E9C9F29C2E}" type="datetimeFigureOut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8" tIns="45638" rIns="91268" bIns="456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1"/>
            <a:ext cx="5445760" cy="3913614"/>
          </a:xfrm>
          <a:prstGeom prst="rect">
            <a:avLst/>
          </a:prstGeom>
        </p:spPr>
        <p:txBody>
          <a:bodyPr vert="horz" lIns="91268" tIns="45638" rIns="91268" bIns="456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4" y="9440647"/>
            <a:ext cx="2949787" cy="498692"/>
          </a:xfrm>
          <a:prstGeom prst="rect">
            <a:avLst/>
          </a:prstGeom>
        </p:spPr>
        <p:txBody>
          <a:bodyPr vert="horz" lIns="91268" tIns="45638" rIns="91268" bIns="456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55" y="9440647"/>
            <a:ext cx="2949787" cy="498692"/>
          </a:xfrm>
          <a:prstGeom prst="rect">
            <a:avLst/>
          </a:prstGeom>
        </p:spPr>
        <p:txBody>
          <a:bodyPr vert="horz" lIns="91268" tIns="45638" rIns="91268" bIns="45638" rtlCol="0" anchor="b"/>
          <a:lstStyle>
            <a:lvl1pPr algn="r">
              <a:defRPr sz="1200"/>
            </a:lvl1pPr>
          </a:lstStyle>
          <a:p>
            <a:fld id="{7D2A0DFD-BBBC-45AB-A301-48E035A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02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165">
              <a:defRPr/>
            </a:pPr>
            <a:fld id="{7D2A0DFD-BBBC-45AB-A301-48E035AF513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57165">
                <a:defRPr/>
              </a:pPr>
              <a:t>0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995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B9B7-BEBE-437B-8E3F-AE4AF7260F07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9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0C8A1-98C0-4D85-9C6D-EF07D025000E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71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DD8C1-8A25-4CB8-865D-F28DF43B800F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57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09BC-BDF7-4AB5-9B5A-54D4CDFECED6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3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52BAF-44C9-4229-BB8B-D19C554FA597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97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9B52-F616-4A2B-81E7-018DFD7FD6F2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90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E7EA-0C66-4D78-A8ED-49858A38970A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99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0BFF-E65B-4B10-BBED-46BD736028C2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29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0C19E-A785-4BEC-B398-70201440E970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44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C3F4-F83F-4B92-A140-1EA5CC2095AC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06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602C8-A3A9-435B-8FD1-A68E10214684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72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6081E-AD78-4E46-BCD1-9B0ABD84DF05}" type="datetime1">
              <a:rPr kumimoji="1" lang="ja-JP" altLang="en-US" smtClean="0"/>
              <a:t>2022/11/22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AE31A-A9D2-4118-B9F1-6F1E91E829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161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-106137" y="-32919"/>
            <a:ext cx="8670471" cy="735302"/>
          </a:xfrm>
        </p:spPr>
        <p:txBody>
          <a:bodyPr>
            <a:normAutofit/>
          </a:bodyPr>
          <a:lstStyle/>
          <a:p>
            <a:r>
              <a:rPr lang="ja-JP" altLang="en-US" sz="2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男女別に見た生活時間（週全体平均）（</a:t>
            </a:r>
            <a:r>
              <a:rPr lang="en-US" altLang="ja-JP" sz="2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lang="ja-JP" altLang="en-US" sz="23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当</a:t>
            </a:r>
            <a:r>
              <a:rPr lang="ja-JP" altLang="en-US" sz="23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たり、国際比較）</a:t>
            </a:r>
            <a:endParaRPr lang="ja-JP" altLang="en-US" sz="23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3" name="グラフ 22"/>
          <p:cNvGraphicFramePr>
            <a:graphicFrameLocks/>
          </p:cNvGraphicFramePr>
          <p:nvPr>
            <p:extLst/>
          </p:nvPr>
        </p:nvGraphicFramePr>
        <p:xfrm>
          <a:off x="0" y="1175615"/>
          <a:ext cx="9144000" cy="4776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1185051" y="1328033"/>
            <a:ext cx="3044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802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無償労働時間の男女比（女性／男性）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802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 flipH="1">
            <a:off x="1412393" y="1917285"/>
            <a:ext cx="209348" cy="2116848"/>
          </a:xfrm>
          <a:prstGeom prst="straightConnector1">
            <a:avLst/>
          </a:prstGeom>
          <a:ln w="12700">
            <a:solidFill>
              <a:schemeClr val="accent4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1430612" y="1615028"/>
            <a:ext cx="2960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AAF8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有償労働時間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AAF8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の男女比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AAF8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（男性／女性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AAF8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）</a:t>
            </a:r>
          </a:p>
        </p:txBody>
      </p:sp>
      <p:cxnSp>
        <p:nvCxnSpPr>
          <p:cNvPr id="29" name="直線矢印コネクタ 28"/>
          <p:cNvCxnSpPr/>
          <p:nvPr/>
        </p:nvCxnSpPr>
        <p:spPr>
          <a:xfrm flipH="1">
            <a:off x="1378763" y="1549451"/>
            <a:ext cx="33630" cy="340046"/>
          </a:xfrm>
          <a:prstGeom prst="straightConnector1">
            <a:avLst/>
          </a:prstGeom>
          <a:ln w="12700">
            <a:solidFill>
              <a:srgbClr val="FF8021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467819" y="2149192"/>
            <a:ext cx="1262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802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無償労働時間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802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1" name="直線矢印コネクタ 30"/>
          <p:cNvCxnSpPr/>
          <p:nvPr/>
        </p:nvCxnSpPr>
        <p:spPr>
          <a:xfrm flipH="1">
            <a:off x="3467819" y="2449295"/>
            <a:ext cx="191940" cy="401196"/>
          </a:xfrm>
          <a:prstGeom prst="straightConnector1">
            <a:avLst/>
          </a:prstGeom>
          <a:ln w="12700">
            <a:solidFill>
              <a:srgbClr val="FF8021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666173" y="2348137"/>
            <a:ext cx="1262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5DCEAF">
                    <a:lumMod val="75000"/>
                  </a:srgb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有償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DCEAF">
                    <a:lumMod val="75000"/>
                  </a:srgb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労働時間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5DCEAF">
                  <a:lumMod val="75000"/>
                </a:srgb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4" name="直線矢印コネクタ 33"/>
          <p:cNvCxnSpPr/>
          <p:nvPr/>
        </p:nvCxnSpPr>
        <p:spPr>
          <a:xfrm flipH="1">
            <a:off x="3497082" y="2648240"/>
            <a:ext cx="377801" cy="1354417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0" y="922383"/>
            <a:ext cx="5957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（分）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564334" y="824810"/>
            <a:ext cx="5957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（倍）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4" name="テキスト ボックス 1"/>
          <p:cNvSpPr txBox="1"/>
          <p:nvPr/>
        </p:nvSpPr>
        <p:spPr>
          <a:xfrm>
            <a:off x="-67182" y="5880132"/>
            <a:ext cx="9144000" cy="1214717"/>
          </a:xfrm>
          <a:prstGeom prst="rect">
            <a:avLst/>
          </a:prstGeom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（備考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）</a:t>
            </a:r>
            <a:r>
              <a:rPr kumimoji="0" lang="en-US" altLang="ja-JP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 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１．</a:t>
            </a:r>
            <a:r>
              <a:rPr kumimoji="0" lang="en-US" altLang="ja-JP" sz="95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OECD`Balancing</a:t>
            </a:r>
            <a:r>
              <a:rPr kumimoji="0" lang="en-US" altLang="ja-JP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  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paid work, unpaid work and leisure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（</a:t>
            </a:r>
            <a:r>
              <a:rPr kumimoji="0" lang="en-US" altLang="ja-JP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2021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）</a:t>
            </a:r>
            <a:r>
              <a:rPr lang="ja-JP" altLang="en-US" sz="950" dirty="0" smtClean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よ</a:t>
            </a:r>
            <a:r>
              <a:rPr lang="ja-JP" altLang="en-US" sz="95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り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作成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。</a:t>
            </a:r>
            <a:endParaRPr kumimoji="0" lang="ja-JP" alt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  <a:p>
            <a:pPr marL="0" marR="0" lvl="0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  ２．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有償労働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は、「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paid work or study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」に該当する生活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時間、無償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労働は「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unpaid work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」に該当する生活時間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。</a:t>
            </a:r>
            <a:endParaRPr kumimoji="0" lang="en-US" altLang="ja-JP" sz="9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  <a:p>
            <a:pPr marL="0" marR="0" lvl="0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３． 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「有償労働」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は、「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有償労働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(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すべての仕事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)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通勤・通学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」、「授業や講義・学校での活動等」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、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調査・宿題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求職活動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、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その他の有償労働・学業関連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行</a:t>
            </a:r>
            <a:endParaRPr kumimoji="0" lang="en-US" altLang="ja-JP" sz="9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  <a:p>
            <a:pPr marL="0" marR="0" lvl="0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　　動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」の時間の合計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。「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無償労働」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は、「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日常の家事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、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買い物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世帯員のケア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非世帯員のケア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ボランティア活動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、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家事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関連活動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のための移動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」、</a:t>
            </a:r>
            <a:endParaRPr kumimoji="0" lang="en-US" altLang="ja-JP" sz="95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  <a:p>
            <a:pPr marL="0" marR="0" lvl="0" indent="0" algn="l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　　「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その他の無償労働」の時間の合計。</a:t>
            </a:r>
            <a:endParaRPr kumimoji="0" lang="en-US" altLang="ja-JP" sz="9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/>
            </a:endParaRPr>
          </a:p>
          <a:p>
            <a:pPr marL="0" marR="0" lvl="0" indent="0" algn="dist" defTabSz="45720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　　　　　４．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日本は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2016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年、韓国は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2014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年、イギリスは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2014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年、フランスは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2009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年、アメリカは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2019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年、ドイツは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2012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年、ノルウェーは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2010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年、スウェーデンは</a:t>
            </a:r>
            <a:r>
              <a:rPr kumimoji="0" lang="en-US" altLang="ja-JP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2010</a:t>
            </a:r>
            <a:r>
              <a:rPr kumimoji="0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年の数値</a:t>
            </a:r>
            <a:r>
              <a:rPr kumimoji="0" lang="ja-JP" altLang="en-US" sz="95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/>
              </a:rPr>
              <a:t>。</a:t>
            </a:r>
            <a:endParaRPr kumimoji="0" lang="ja-JP" alt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801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297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男女別に見た生活時間（週全体平均）（1日当たり、国際比較）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2022-11-22T05:54:56Z</dcterms:created>
  <dcterms:modified xsi:type="dcterms:W3CDTF">2022-11-22T05:55:00Z</dcterms:modified>
</cp:coreProperties>
</file>