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8021"/>
    <a:srgbClr val="F3ADEE"/>
    <a:srgbClr val="5B9BD5"/>
    <a:srgbClr val="70AD47"/>
    <a:srgbClr val="002060"/>
    <a:srgbClr val="5DCEAF"/>
    <a:srgbClr val="FFB37A"/>
    <a:srgbClr val="BFBFB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50" autoAdjust="0"/>
    <p:restoredTop sz="92072" autoAdjust="0"/>
  </p:normalViewPr>
  <p:slideViewPr>
    <p:cSldViewPr snapToGrid="0">
      <p:cViewPr varScale="1">
        <p:scale>
          <a:sx n="91" d="100"/>
          <a:sy n="91" d="100"/>
        </p:scale>
        <p:origin x="112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'グラフ作成 (419専門調査会用に並び替え)'!$C$33</c:f>
              <c:strCache>
                <c:ptCount val="1"/>
                <c:pt idx="0">
                  <c:v>自分と配偶者で半分ずつ分担（外部サービスは利用しない）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0.0_);[Red]\(0.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15BF-4A74-89D1-8707D6D25FE6}"/>
                </c:ext>
              </c:extLst>
            </c:dLbl>
            <c:dLbl>
              <c:idx val="3"/>
              <c:numFmt formatCode="0.0_);[Red]\(0.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5BF-4A74-89D1-8707D6D25FE6}"/>
                </c:ext>
              </c:extLst>
            </c:dLbl>
            <c:dLbl>
              <c:idx val="4"/>
              <c:numFmt formatCode="0.0_);[Red]\(0.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5BF-4A74-89D1-8707D6D25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'グラフ作成 (419専門調査会用に並び替え)'!$A$34:$A$39</c:f>
              <c:strCache>
                <c:ptCount val="6"/>
                <c:pt idx="0">
                  <c:v>70歳以上</c:v>
                </c:pt>
                <c:pt idx="1">
                  <c:v>60～69歳</c:v>
                </c:pt>
                <c:pt idx="2">
                  <c:v>50～59歳</c:v>
                </c:pt>
                <c:pt idx="3">
                  <c:v>40～49歳</c:v>
                </c:pt>
                <c:pt idx="4">
                  <c:v>30～39歳</c:v>
                </c:pt>
                <c:pt idx="5">
                  <c:v>18～29歳</c:v>
                </c:pt>
              </c:strCache>
            </c:strRef>
          </c:cat>
          <c:val>
            <c:numRef>
              <c:f>'グラフ作成 (419専門調査会用に並び替え)'!$C$34:$C$39</c:f>
              <c:numCache>
                <c:formatCode>General</c:formatCode>
                <c:ptCount val="6"/>
                <c:pt idx="0">
                  <c:v>28</c:v>
                </c:pt>
                <c:pt idx="1">
                  <c:v>39.9</c:v>
                </c:pt>
                <c:pt idx="2">
                  <c:v>45.5</c:v>
                </c:pt>
                <c:pt idx="3">
                  <c:v>48</c:v>
                </c:pt>
                <c:pt idx="4">
                  <c:v>54</c:v>
                </c:pt>
                <c:pt idx="5">
                  <c:v>56.4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BF-4A74-89D1-8707D6D25FE6}"/>
            </c:ext>
          </c:extLst>
        </c:ser>
        <c:ser>
          <c:idx val="1"/>
          <c:order val="1"/>
          <c:tx>
            <c:strRef>
              <c:f>'グラフ作成 (419専門調査会用に並び替え)'!$D$33</c:f>
              <c:strCache>
                <c:ptCount val="1"/>
                <c:pt idx="0">
                  <c:v>外部サービスを利用しながら、それ以外は自分と配偶者で半分ずつ分担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numFmt formatCode="0.0_);[Red]\(0.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5BF-4A74-89D1-8707D6D25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'グラフ作成 (419専門調査会用に並び替え)'!$A$34:$A$39</c:f>
              <c:strCache>
                <c:ptCount val="6"/>
                <c:pt idx="0">
                  <c:v>70歳以上</c:v>
                </c:pt>
                <c:pt idx="1">
                  <c:v>60～69歳</c:v>
                </c:pt>
                <c:pt idx="2">
                  <c:v>50～59歳</c:v>
                </c:pt>
                <c:pt idx="3">
                  <c:v>40～49歳</c:v>
                </c:pt>
                <c:pt idx="4">
                  <c:v>30～39歳</c:v>
                </c:pt>
                <c:pt idx="5">
                  <c:v>18～29歳</c:v>
                </c:pt>
              </c:strCache>
            </c:strRef>
          </c:cat>
          <c:val>
            <c:numRef>
              <c:f>'グラフ作成 (419専門調査会用に並び替え)'!$D$34:$D$39</c:f>
              <c:numCache>
                <c:formatCode>General</c:formatCode>
                <c:ptCount val="6"/>
                <c:pt idx="0">
                  <c:v>16.7</c:v>
                </c:pt>
                <c:pt idx="1">
                  <c:v>13</c:v>
                </c:pt>
                <c:pt idx="2">
                  <c:v>16.3</c:v>
                </c:pt>
                <c:pt idx="3">
                  <c:v>17.600000000000001</c:v>
                </c:pt>
                <c:pt idx="4">
                  <c:v>20.2</c:v>
                </c:pt>
                <c:pt idx="5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BF-4A74-89D1-8707D6D25FE6}"/>
            </c:ext>
          </c:extLst>
        </c:ser>
        <c:ser>
          <c:idx val="2"/>
          <c:order val="2"/>
          <c:tx>
            <c:strRef>
              <c:f>'グラフ作成 (419専門調査会用に並び替え)'!$E$33</c:f>
              <c:strCache>
                <c:ptCount val="1"/>
                <c:pt idx="0">
                  <c:v>自分の方が配偶者より多く分担（外部サービスは利用しない）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numFmt formatCode="0.0_);[Red]\(0.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15BF-4A74-89D1-8707D6D25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'グラフ作成 (419専門調査会用に並び替え)'!$A$34:$A$39</c:f>
              <c:strCache>
                <c:ptCount val="6"/>
                <c:pt idx="0">
                  <c:v>70歳以上</c:v>
                </c:pt>
                <c:pt idx="1">
                  <c:v>60～69歳</c:v>
                </c:pt>
                <c:pt idx="2">
                  <c:v>50～59歳</c:v>
                </c:pt>
                <c:pt idx="3">
                  <c:v>40～49歳</c:v>
                </c:pt>
                <c:pt idx="4">
                  <c:v>30～39歳</c:v>
                </c:pt>
                <c:pt idx="5">
                  <c:v>18～29歳</c:v>
                </c:pt>
              </c:strCache>
            </c:strRef>
          </c:cat>
          <c:val>
            <c:numRef>
              <c:f>'グラフ作成 (419専門調査会用に並び替え)'!$E$34:$E$39</c:f>
              <c:numCache>
                <c:formatCode>General</c:formatCode>
                <c:ptCount val="6"/>
                <c:pt idx="0">
                  <c:v>6.1</c:v>
                </c:pt>
                <c:pt idx="1">
                  <c:v>8</c:v>
                </c:pt>
                <c:pt idx="2">
                  <c:v>3.3</c:v>
                </c:pt>
                <c:pt idx="3">
                  <c:v>3.2</c:v>
                </c:pt>
                <c:pt idx="4">
                  <c:v>2.4</c:v>
                </c:pt>
                <c:pt idx="5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BF-4A74-89D1-8707D6D25FE6}"/>
            </c:ext>
          </c:extLst>
        </c:ser>
        <c:ser>
          <c:idx val="3"/>
          <c:order val="3"/>
          <c:tx>
            <c:strRef>
              <c:f>'グラフ作成 (419専門調査会用に並び替え)'!$F$33</c:f>
              <c:strCache>
                <c:ptCount val="1"/>
                <c:pt idx="0">
                  <c:v>外部サービスを利用しながら、それ以外は自分の方が配偶者より多く分担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'グラフ作成 (419専門調査会用に並び替え)'!$A$34:$A$39</c:f>
              <c:strCache>
                <c:ptCount val="6"/>
                <c:pt idx="0">
                  <c:v>70歳以上</c:v>
                </c:pt>
                <c:pt idx="1">
                  <c:v>60～69歳</c:v>
                </c:pt>
                <c:pt idx="2">
                  <c:v>50～59歳</c:v>
                </c:pt>
                <c:pt idx="3">
                  <c:v>40～49歳</c:v>
                </c:pt>
                <c:pt idx="4">
                  <c:v>30～39歳</c:v>
                </c:pt>
                <c:pt idx="5">
                  <c:v>18～29歳</c:v>
                </c:pt>
              </c:strCache>
            </c:strRef>
          </c:cat>
          <c:val>
            <c:numRef>
              <c:f>'グラフ作成 (419専門調査会用に並び替え)'!$F$34:$F$39</c:f>
              <c:numCache>
                <c:formatCode>General</c:formatCode>
                <c:ptCount val="6"/>
                <c:pt idx="0">
                  <c:v>4.5999999999999996</c:v>
                </c:pt>
                <c:pt idx="1">
                  <c:v>2.9</c:v>
                </c:pt>
                <c:pt idx="2">
                  <c:v>5.3</c:v>
                </c:pt>
                <c:pt idx="3">
                  <c:v>2.2999999999999998</c:v>
                </c:pt>
                <c:pt idx="4">
                  <c:v>2.4</c:v>
                </c:pt>
                <c:pt idx="5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BF-4A74-89D1-8707D6D25FE6}"/>
            </c:ext>
          </c:extLst>
        </c:ser>
        <c:ser>
          <c:idx val="4"/>
          <c:order val="4"/>
          <c:tx>
            <c:strRef>
              <c:f>'グラフ作成 (419専門調査会用に並び替え)'!$G$33</c:f>
              <c:strCache>
                <c:ptCount val="1"/>
                <c:pt idx="0">
                  <c:v>配偶者の方が自分より多く分担（外部サービスは利用しない）</c:v>
                </c:pt>
              </c:strCache>
            </c:strRef>
          </c:tx>
          <c:spPr>
            <a:solidFill>
              <a:srgbClr val="FF75EF"/>
            </a:solidFill>
            <a:ln>
              <a:noFill/>
            </a:ln>
            <a:effectLst/>
          </c:spPr>
          <c:invertIfNegative val="0"/>
          <c:cat>
            <c:strRef>
              <c:f>'グラフ作成 (419専門調査会用に並び替え)'!$A$34:$A$39</c:f>
              <c:strCache>
                <c:ptCount val="6"/>
                <c:pt idx="0">
                  <c:v>70歳以上</c:v>
                </c:pt>
                <c:pt idx="1">
                  <c:v>60～69歳</c:v>
                </c:pt>
                <c:pt idx="2">
                  <c:v>50～59歳</c:v>
                </c:pt>
                <c:pt idx="3">
                  <c:v>40～49歳</c:v>
                </c:pt>
                <c:pt idx="4">
                  <c:v>30～39歳</c:v>
                </c:pt>
                <c:pt idx="5">
                  <c:v>18～29歳</c:v>
                </c:pt>
              </c:strCache>
            </c:strRef>
          </c:cat>
          <c:val>
            <c:numRef>
              <c:f>'グラフ作成 (419専門調査会用に並び替え)'!$G$34:$G$39</c:f>
              <c:numCache>
                <c:formatCode>General</c:formatCode>
                <c:ptCount val="6"/>
                <c:pt idx="0">
                  <c:v>22.8</c:v>
                </c:pt>
                <c:pt idx="1">
                  <c:v>21.4</c:v>
                </c:pt>
                <c:pt idx="2">
                  <c:v>18.2</c:v>
                </c:pt>
                <c:pt idx="3">
                  <c:v>20.8</c:v>
                </c:pt>
                <c:pt idx="4">
                  <c:v>14.5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BF-4A74-89D1-8707D6D25FE6}"/>
            </c:ext>
          </c:extLst>
        </c:ser>
        <c:ser>
          <c:idx val="5"/>
          <c:order val="5"/>
          <c:tx>
            <c:strRef>
              <c:f>'グラフ作成 (419専門調査会用に並び替え)'!$H$33</c:f>
              <c:strCache>
                <c:ptCount val="1"/>
                <c:pt idx="0">
                  <c:v>外部サービスを利用しながら、それ以外は配偶者の方が自分より多く分担</c:v>
                </c:pt>
              </c:strCache>
            </c:strRef>
          </c:tx>
          <c:spPr>
            <a:solidFill>
              <a:srgbClr val="F3ADEE"/>
            </a:solidFill>
            <a:ln>
              <a:noFill/>
            </a:ln>
            <a:effectLst/>
          </c:spPr>
          <c:invertIfNegative val="0"/>
          <c:cat>
            <c:strRef>
              <c:f>'グラフ作成 (419専門調査会用に並び替え)'!$A$34:$A$39</c:f>
              <c:strCache>
                <c:ptCount val="6"/>
                <c:pt idx="0">
                  <c:v>70歳以上</c:v>
                </c:pt>
                <c:pt idx="1">
                  <c:v>60～69歳</c:v>
                </c:pt>
                <c:pt idx="2">
                  <c:v>50～59歳</c:v>
                </c:pt>
                <c:pt idx="3">
                  <c:v>40～49歳</c:v>
                </c:pt>
                <c:pt idx="4">
                  <c:v>30～39歳</c:v>
                </c:pt>
                <c:pt idx="5">
                  <c:v>18～29歳</c:v>
                </c:pt>
              </c:strCache>
            </c:strRef>
          </c:cat>
          <c:val>
            <c:numRef>
              <c:f>'グラフ作成 (419専門調査会用に並び替え)'!$H$34:$H$39</c:f>
              <c:numCache>
                <c:formatCode>General</c:formatCode>
                <c:ptCount val="6"/>
                <c:pt idx="0">
                  <c:v>7.3</c:v>
                </c:pt>
                <c:pt idx="1">
                  <c:v>4.5999999999999996</c:v>
                </c:pt>
                <c:pt idx="2">
                  <c:v>4.8</c:v>
                </c:pt>
                <c:pt idx="3">
                  <c:v>3.2</c:v>
                </c:pt>
                <c:pt idx="4">
                  <c:v>4.8</c:v>
                </c:pt>
                <c:pt idx="5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BF-4A74-89D1-8707D6D25FE6}"/>
            </c:ext>
          </c:extLst>
        </c:ser>
        <c:ser>
          <c:idx val="6"/>
          <c:order val="6"/>
          <c:tx>
            <c:strRef>
              <c:f>'グラフ作成 (419専門調査会用に並び替え)'!$I$33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'グラフ作成 (419専門調査会用に並び替え)'!$A$34:$A$39</c:f>
              <c:strCache>
                <c:ptCount val="6"/>
                <c:pt idx="0">
                  <c:v>70歳以上</c:v>
                </c:pt>
                <c:pt idx="1">
                  <c:v>60～69歳</c:v>
                </c:pt>
                <c:pt idx="2">
                  <c:v>50～59歳</c:v>
                </c:pt>
                <c:pt idx="3">
                  <c:v>40～49歳</c:v>
                </c:pt>
                <c:pt idx="4">
                  <c:v>30～39歳</c:v>
                </c:pt>
                <c:pt idx="5">
                  <c:v>18～29歳</c:v>
                </c:pt>
              </c:strCache>
            </c:strRef>
          </c:cat>
          <c:val>
            <c:numRef>
              <c:f>'グラフ作成 (419専門調査会用に並び替え)'!$I$34:$I$39</c:f>
              <c:numCache>
                <c:formatCode>General</c:formatCode>
                <c:ptCount val="6"/>
                <c:pt idx="0">
                  <c:v>3.3</c:v>
                </c:pt>
                <c:pt idx="1">
                  <c:v>2.1</c:v>
                </c:pt>
                <c:pt idx="2">
                  <c:v>1.4</c:v>
                </c:pt>
                <c:pt idx="3">
                  <c:v>1.8</c:v>
                </c:pt>
                <c:pt idx="4">
                  <c:v>0</c:v>
                </c:pt>
                <c:pt idx="5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BF-4A74-89D1-8707D6D25FE6}"/>
            </c:ext>
          </c:extLst>
        </c:ser>
        <c:ser>
          <c:idx val="7"/>
          <c:order val="7"/>
          <c:tx>
            <c:strRef>
              <c:f>'グラフ作成 (419専門調査会用に並び替え)'!$J$33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'グラフ作成 (419専門調査会用に並び替え)'!$A$34:$A$39</c:f>
              <c:strCache>
                <c:ptCount val="6"/>
                <c:pt idx="0">
                  <c:v>70歳以上</c:v>
                </c:pt>
                <c:pt idx="1">
                  <c:v>60～69歳</c:v>
                </c:pt>
                <c:pt idx="2">
                  <c:v>50～59歳</c:v>
                </c:pt>
                <c:pt idx="3">
                  <c:v>40～49歳</c:v>
                </c:pt>
                <c:pt idx="4">
                  <c:v>30～39歳</c:v>
                </c:pt>
                <c:pt idx="5">
                  <c:v>18～29歳</c:v>
                </c:pt>
              </c:strCache>
            </c:strRef>
          </c:cat>
          <c:val>
            <c:numRef>
              <c:f>'グラフ作成 (419専門調査会用に並び替え)'!$J$34:$J$39</c:f>
              <c:numCache>
                <c:formatCode>General</c:formatCode>
                <c:ptCount val="6"/>
                <c:pt idx="0">
                  <c:v>11.2</c:v>
                </c:pt>
                <c:pt idx="1">
                  <c:v>8</c:v>
                </c:pt>
                <c:pt idx="2">
                  <c:v>5.3</c:v>
                </c:pt>
                <c:pt idx="3">
                  <c:v>3.2</c:v>
                </c:pt>
                <c:pt idx="4">
                  <c:v>1.6</c:v>
                </c:pt>
                <c:pt idx="5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5BF-4A74-89D1-8707D6D25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3658624"/>
        <c:axId val="643656656"/>
      </c:barChart>
      <c:catAx>
        <c:axId val="643658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43656656"/>
        <c:crosses val="autoZero"/>
        <c:auto val="1"/>
        <c:lblAlgn val="ctr"/>
        <c:lblOffset val="100"/>
        <c:noMultiLvlLbl val="0"/>
      </c:catAx>
      <c:valAx>
        <c:axId val="643656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4365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949990" cy="497969"/>
          </a:xfrm>
          <a:prstGeom prst="rect">
            <a:avLst/>
          </a:prstGeom>
        </p:spPr>
        <p:txBody>
          <a:bodyPr vert="horz" lIns="88270" tIns="44137" rIns="88270" bIns="441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689" y="12"/>
            <a:ext cx="2949990" cy="497969"/>
          </a:xfrm>
          <a:prstGeom prst="rect">
            <a:avLst/>
          </a:prstGeom>
        </p:spPr>
        <p:txBody>
          <a:bodyPr vert="horz" lIns="88270" tIns="44137" rIns="88270" bIns="44137" rtlCol="0"/>
          <a:lstStyle>
            <a:lvl1pPr algn="r">
              <a:defRPr sz="1200"/>
            </a:lvl1pPr>
          </a:lstStyle>
          <a:p>
            <a:fld id="{B0D069FC-52B7-43DF-8B0E-090C89BA35F6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369"/>
            <a:ext cx="2949990" cy="497969"/>
          </a:xfrm>
          <a:prstGeom prst="rect">
            <a:avLst/>
          </a:prstGeom>
        </p:spPr>
        <p:txBody>
          <a:bodyPr vert="horz" lIns="88270" tIns="44137" rIns="88270" bIns="441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689" y="9441369"/>
            <a:ext cx="2949990" cy="497969"/>
          </a:xfrm>
          <a:prstGeom prst="rect">
            <a:avLst/>
          </a:prstGeom>
        </p:spPr>
        <p:txBody>
          <a:bodyPr vert="horz" lIns="88270" tIns="44137" rIns="88270" bIns="44137" rtlCol="0" anchor="b"/>
          <a:lstStyle>
            <a:lvl1pPr algn="r">
              <a:defRPr sz="1200"/>
            </a:lvl1pPr>
          </a:lstStyle>
          <a:p>
            <a:fld id="{18F8C741-1C34-410C-9451-CAA77C1E0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2283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4" y="24"/>
            <a:ext cx="2949787" cy="498693"/>
          </a:xfrm>
          <a:prstGeom prst="rect">
            <a:avLst/>
          </a:prstGeom>
        </p:spPr>
        <p:txBody>
          <a:bodyPr vert="horz" lIns="91268" tIns="45638" rIns="91268" bIns="456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55" y="24"/>
            <a:ext cx="2949787" cy="498693"/>
          </a:xfrm>
          <a:prstGeom prst="rect">
            <a:avLst/>
          </a:prstGeom>
        </p:spPr>
        <p:txBody>
          <a:bodyPr vert="horz" lIns="91268" tIns="45638" rIns="91268" bIns="45638" rtlCol="0"/>
          <a:lstStyle>
            <a:lvl1pPr algn="r">
              <a:defRPr sz="1200"/>
            </a:lvl1pPr>
          </a:lstStyle>
          <a:p>
            <a:fld id="{0DFF3A6D-ABB6-4879-8FDB-17E9C9F29C2E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8" tIns="45638" rIns="91268" bIns="456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1"/>
            <a:ext cx="5445760" cy="3913614"/>
          </a:xfrm>
          <a:prstGeom prst="rect">
            <a:avLst/>
          </a:prstGeom>
        </p:spPr>
        <p:txBody>
          <a:bodyPr vert="horz" lIns="91268" tIns="45638" rIns="91268" bIns="456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4" y="9440647"/>
            <a:ext cx="2949787" cy="498692"/>
          </a:xfrm>
          <a:prstGeom prst="rect">
            <a:avLst/>
          </a:prstGeom>
        </p:spPr>
        <p:txBody>
          <a:bodyPr vert="horz" lIns="91268" tIns="45638" rIns="91268" bIns="456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55" y="9440647"/>
            <a:ext cx="2949787" cy="498692"/>
          </a:xfrm>
          <a:prstGeom prst="rect">
            <a:avLst/>
          </a:prstGeom>
        </p:spPr>
        <p:txBody>
          <a:bodyPr vert="horz" lIns="91268" tIns="45638" rIns="91268" bIns="45638" rtlCol="0" anchor="b"/>
          <a:lstStyle>
            <a:lvl1pPr algn="r">
              <a:defRPr sz="1200"/>
            </a:lvl1pPr>
          </a:lstStyle>
          <a:p>
            <a:fld id="{7D2A0DFD-BBBC-45AB-A301-48E035A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02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1B9B7-BEBE-437B-8E3F-AE4AF7260F07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9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C8A1-98C0-4D85-9C6D-EF07D025000E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71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D8C1-8A25-4CB8-865D-F28DF43B800F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57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09BC-BDF7-4AB5-9B5A-54D4CDFECED6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3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2BAF-44C9-4229-BB8B-D19C554FA597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97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B52-F616-4A2B-81E7-018DFD7FD6F2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90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E7EA-0C66-4D78-A8ED-49858A38970A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99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0BFF-E65B-4B10-BBED-46BD736028C2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29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C19E-A785-4BEC-B398-70201440E970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44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C3F4-F83F-4B92-A140-1EA5CC2095AC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06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02C8-A3A9-435B-8FD1-A68E10214684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72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6081E-AD78-4E46-BCD1-9B0ABD84DF05}" type="datetime1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AE31A-A9D2-4118-B9F1-6F1E91E82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6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グラフ 7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946269"/>
              </p:ext>
            </p:extLst>
          </p:nvPr>
        </p:nvGraphicFramePr>
        <p:xfrm>
          <a:off x="300603" y="1740516"/>
          <a:ext cx="8919780" cy="2296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タイトル 1"/>
          <p:cNvSpPr txBox="1">
            <a:spLocks/>
          </p:cNvSpPr>
          <p:nvPr/>
        </p:nvSpPr>
        <p:spPr>
          <a:xfrm>
            <a:off x="0" y="1"/>
            <a:ext cx="8774267" cy="510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家事</a:t>
            </a: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に対する配偶者との役割</a:t>
            </a:r>
            <a:r>
              <a:rPr kumimoji="1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分担の希望（</a:t>
            </a:r>
            <a:r>
              <a:rPr lang="ja-JP" altLang="en-US" sz="2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男性</a:t>
            </a:r>
            <a:r>
              <a:rPr kumimoji="1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）</a:t>
            </a:r>
            <a:endParaRPr kumimoji="1" lang="en-US" altLang="ja-JP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j-cs"/>
            </a:endParaRPr>
          </a:p>
        </p:txBody>
      </p:sp>
      <p:sp>
        <p:nvSpPr>
          <p:cNvPr id="42" name="タイトル 1"/>
          <p:cNvSpPr txBox="1">
            <a:spLocks/>
          </p:cNvSpPr>
          <p:nvPr/>
        </p:nvSpPr>
        <p:spPr>
          <a:xfrm>
            <a:off x="-9648" y="4443024"/>
            <a:ext cx="9296400" cy="10078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9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（備考）１．内閣府「男女共同参画社会に関する世論調査」（令和元年９月）より作成。</a:t>
            </a:r>
            <a:endParaRPr kumimoji="1" lang="en-US" altLang="ja-JP" sz="900" b="0" i="0" u="none" strike="noStrike" kern="1200" cap="none" spc="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900" b="0" i="0" u="none" strike="noStrike" kern="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0" lang="ja-JP" altLang="en-US" sz="900" b="0" i="0" u="none" strike="noStrike" kern="0" cap="none" spc="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　　 ２．</a:t>
            </a:r>
            <a:r>
              <a:rPr kumimoji="0" lang="ja-JP" altLang="en-US" sz="9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設問はＱ９「あなた</a:t>
            </a:r>
            <a:r>
              <a:rPr kumimoji="0" lang="ja-JP" altLang="en-US" sz="900" b="0" i="0" u="none" strike="noStrike" kern="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は、育児、介護などの家庭で担われている役割について、あなたと配偶者でどのように分担したいと思いますか。あなたが育児、介護などをしている、して</a:t>
            </a:r>
            <a:r>
              <a:rPr kumimoji="0" lang="ja-JP" altLang="en-US" sz="900" b="0" i="0" u="none" strike="noStrike" kern="0" cap="none" spc="1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い</a:t>
            </a:r>
            <a:endParaRPr kumimoji="0" lang="en-US" altLang="ja-JP" sz="900" b="0" i="0" u="none" strike="noStrike" kern="0" cap="none" spc="1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900" b="0" i="0" u="none" strike="noStrike" kern="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0" lang="ja-JP" altLang="en-US" sz="9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　　 　　ない</a:t>
            </a:r>
            <a:r>
              <a:rPr kumimoji="0" lang="ja-JP" altLang="en-US" sz="900" b="0" i="0" u="none" strike="noStrike" kern="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に関わらず、保育所、訪問介護、家事代行など外部サービスの利用も含め、（ア）から（カ）の中からあなたの気持ちに最も近いものを１つだけお答えください。なお、</a:t>
            </a:r>
            <a:r>
              <a:rPr kumimoji="0" lang="ja-JP" altLang="en-US" sz="9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配偶者</a:t>
            </a:r>
            <a:endParaRPr kumimoji="0" lang="en-US" altLang="ja-JP" sz="900" b="0" i="0" u="none" strike="noStrike" kern="0" cap="none" spc="1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kumimoji="0" lang="ja-JP" altLang="en-US" sz="900" b="0" i="0" u="none" strike="noStrike" kern="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0" lang="ja-JP" altLang="en-US" sz="9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　　 　　の</a:t>
            </a:r>
            <a:r>
              <a:rPr kumimoji="0" lang="ja-JP" altLang="en-US" sz="900" b="0" i="0" u="none" strike="noStrike" kern="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いない方も、配偶者がいることを想定してお答えください。（３）育児・介護以外の家事についてはどうでしょうか</a:t>
            </a:r>
            <a:r>
              <a:rPr kumimoji="0" lang="ja-JP" altLang="en-US" sz="900" b="0" i="0" u="none" strike="noStrike" kern="0" cap="none" spc="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。」</a:t>
            </a:r>
            <a:endParaRPr kumimoji="0" lang="en-US" altLang="ja-JP" sz="900" b="0" i="0" u="none" strike="noStrike" kern="0" cap="none" spc="1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728578" y="1205785"/>
            <a:ext cx="41006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sng" strike="noStrike" kern="1200" cap="none" spc="0" normalizeH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外部サービスを利用しながら、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それ以外は自分と配偶者で半分ずつ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分担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8021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921636" y="1175134"/>
            <a:ext cx="229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900" u="sng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外部サービスを利用しながら</a:t>
            </a:r>
            <a:r>
              <a:rPr kumimoji="1" lang="ja-JP" altLang="en-US" sz="900" u="sng" dirty="0" smtClean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kumimoji="1" lang="en-US" altLang="ja-JP" sz="900" u="sng" dirty="0" smtClean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それ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以外は自分の方が配偶者より多く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分担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008749" y="4075383"/>
            <a:ext cx="42780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900" u="sng" dirty="0">
                <a:solidFill>
                  <a:srgbClr val="FF75E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外部サービスを利用しながら、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75E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それ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75E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以外は配偶者の方が自分より多く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75E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分担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srgbClr val="FF75E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639996" y="3923828"/>
            <a:ext cx="12578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その他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8158613" y="3913860"/>
            <a:ext cx="8694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わからない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01555" y="1478971"/>
            <a:ext cx="3524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自分と配偶者で半分ずつ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分担（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8021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外部サービスは利用しない）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159511" y="1464245"/>
            <a:ext cx="35242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自分の方が配偶者より多く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分担（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外部サービスは利用しない）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000656" y="3915097"/>
            <a:ext cx="36258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75E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配偶者の方が自分より多く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75E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分担（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75E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外部サービスは利用しない）</a:t>
            </a:r>
          </a:p>
        </p:txBody>
      </p:sp>
      <p:cxnSp>
        <p:nvCxnSpPr>
          <p:cNvPr id="112" name="直線矢印コネクタ 111"/>
          <p:cNvCxnSpPr/>
          <p:nvPr/>
        </p:nvCxnSpPr>
        <p:spPr>
          <a:xfrm>
            <a:off x="1828800" y="1670395"/>
            <a:ext cx="133350" cy="232425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/>
          <p:nvPr/>
        </p:nvCxnSpPr>
        <p:spPr>
          <a:xfrm flipV="1">
            <a:off x="6536368" y="3651350"/>
            <a:ext cx="611383" cy="332422"/>
          </a:xfrm>
          <a:prstGeom prst="straightConnector1">
            <a:avLst/>
          </a:prstGeom>
          <a:ln w="12700">
            <a:solidFill>
              <a:srgbClr val="FF75E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/>
          <p:cNvCxnSpPr/>
          <p:nvPr/>
        </p:nvCxnSpPr>
        <p:spPr>
          <a:xfrm flipH="1" flipV="1">
            <a:off x="7879273" y="3683194"/>
            <a:ext cx="108298" cy="278353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/>
          <p:cNvCxnSpPr/>
          <p:nvPr/>
        </p:nvCxnSpPr>
        <p:spPr>
          <a:xfrm flipH="1" flipV="1">
            <a:off x="8289868" y="3654610"/>
            <a:ext cx="177356" cy="344009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矢印コネクタ 133"/>
          <p:cNvCxnSpPr/>
          <p:nvPr/>
        </p:nvCxnSpPr>
        <p:spPr>
          <a:xfrm>
            <a:off x="5008268" y="1481083"/>
            <a:ext cx="606641" cy="480378"/>
          </a:xfrm>
          <a:prstGeom prst="straightConnector1">
            <a:avLst/>
          </a:prstGeom>
          <a:ln w="12700">
            <a:solidFill>
              <a:srgbClr val="FFB3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>
          <a:xfrm flipH="1">
            <a:off x="7726422" y="1579661"/>
            <a:ext cx="152851" cy="375165"/>
          </a:xfrm>
          <a:prstGeom prst="straightConnector1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/>
          <p:nvPr/>
        </p:nvCxnSpPr>
        <p:spPr>
          <a:xfrm flipH="1" flipV="1">
            <a:off x="7432949" y="3666096"/>
            <a:ext cx="196031" cy="430519"/>
          </a:xfrm>
          <a:prstGeom prst="straightConnector1">
            <a:avLst/>
          </a:prstGeom>
          <a:ln w="12700">
            <a:solidFill>
              <a:srgbClr val="F3ADE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7014400" y="1702027"/>
            <a:ext cx="133350" cy="232425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3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スリップストリーム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281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2022-11-22T05:55:50Z</dcterms:created>
  <dcterms:modified xsi:type="dcterms:W3CDTF">2022-11-22T05:55:54Z</dcterms:modified>
</cp:coreProperties>
</file>