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8" r:id="rId1"/>
  </p:sldMasterIdLst>
  <p:notesMasterIdLst>
    <p:notesMasterId r:id="rId3"/>
  </p:notesMasterIdLst>
  <p:sldIdLst>
    <p:sldId id="390"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F80808"/>
    <a:srgbClr val="FFFF99"/>
    <a:srgbClr val="FF66CC"/>
    <a:srgbClr val="FAF1CD"/>
    <a:srgbClr val="FFFFCC"/>
    <a:srgbClr val="EED2A1"/>
    <a:srgbClr val="00FFFF"/>
    <a:srgbClr val="FFCC00"/>
    <a:srgbClr val="66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70" autoAdjust="0"/>
    <p:restoredTop sz="91599" autoAdjust="0"/>
  </p:normalViewPr>
  <p:slideViewPr>
    <p:cSldViewPr snapToGrid="0">
      <p:cViewPr varScale="1">
        <p:scale>
          <a:sx n="91" d="100"/>
          <a:sy n="91" d="100"/>
        </p:scale>
        <p:origin x="123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Sheet1!$C$2</c:f>
              <c:strCache>
                <c:ptCount val="1"/>
                <c:pt idx="0">
                  <c:v>ゼロ名企業数</c:v>
                </c:pt>
              </c:strCache>
            </c:strRef>
          </c:tx>
          <c:spPr>
            <a:ln w="38100" cap="rnd">
              <a:solidFill>
                <a:srgbClr val="FF7C80"/>
              </a:solidFill>
              <a:round/>
            </a:ln>
            <a:effectLst/>
          </c:spPr>
          <c:marker>
            <c:symbol val="circle"/>
            <c:size val="12"/>
            <c:spPr>
              <a:solidFill>
                <a:srgbClr val="FF7C80"/>
              </a:solidFill>
              <a:ln w="9525">
                <a:noFill/>
              </a:ln>
              <a:effectLst/>
            </c:spPr>
          </c:marker>
          <c:dPt>
            <c:idx val="5"/>
            <c:marker>
              <c:symbol val="circle"/>
              <c:size val="12"/>
              <c:spPr>
                <a:solidFill>
                  <a:srgbClr val="92D050"/>
                </a:solidFill>
                <a:ln w="9525">
                  <a:noFill/>
                </a:ln>
                <a:effectLst/>
              </c:spPr>
            </c:marker>
            <c:bubble3D val="0"/>
            <c:spPr>
              <a:ln w="38100" cap="rnd">
                <a:noFill/>
                <a:prstDash val="sysDot"/>
                <a:round/>
              </a:ln>
              <a:effectLst/>
            </c:spPr>
            <c:extLst>
              <c:ext xmlns:c16="http://schemas.microsoft.com/office/drawing/2014/chart" uri="{C3380CC4-5D6E-409C-BE32-E72D297353CC}">
                <c16:uniqueId val="{00000001-C8D1-4CF7-B228-54B10E106DC1}"/>
              </c:ext>
            </c:extLst>
          </c:dPt>
          <c:dLbls>
            <c:dLbl>
              <c:idx val="5"/>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extLst>
                <c:ext xmlns:c16="http://schemas.microsoft.com/office/drawing/2014/chart" uri="{C3380CC4-5D6E-409C-BE32-E72D297353CC}">
                  <c16:uniqueId val="{00000001-C8D1-4CF7-B228-54B10E106DC1}"/>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Sheet1!$B$3:$B$8</c:f>
              <c:numCache>
                <c:formatCode>General</c:formatCode>
                <c:ptCount val="6"/>
                <c:pt idx="0">
                  <c:v>2017</c:v>
                </c:pt>
                <c:pt idx="1">
                  <c:v>2018</c:v>
                </c:pt>
                <c:pt idx="2">
                  <c:v>2019</c:v>
                </c:pt>
                <c:pt idx="3">
                  <c:v>2020</c:v>
                </c:pt>
                <c:pt idx="4">
                  <c:v>2021</c:v>
                </c:pt>
                <c:pt idx="5">
                  <c:v>2022</c:v>
                </c:pt>
              </c:numCache>
            </c:numRef>
          </c:cat>
          <c:val>
            <c:numRef>
              <c:f>Sheet1!$C$3:$C$8</c:f>
              <c:numCache>
                <c:formatCode>#,##0_);[Red]\(#,##0\)</c:formatCode>
                <c:ptCount val="6"/>
                <c:pt idx="0">
                  <c:v>1253</c:v>
                </c:pt>
                <c:pt idx="1">
                  <c:v>1215</c:v>
                </c:pt>
                <c:pt idx="2">
                  <c:v>1047</c:v>
                </c:pt>
                <c:pt idx="3">
                  <c:v>918</c:v>
                </c:pt>
                <c:pt idx="4">
                  <c:v>732</c:v>
                </c:pt>
                <c:pt idx="5">
                  <c:v>344</c:v>
                </c:pt>
              </c:numCache>
            </c:numRef>
          </c:val>
          <c:smooth val="0"/>
          <c:extLst>
            <c:ext xmlns:c16="http://schemas.microsoft.com/office/drawing/2014/chart" uri="{C3380CC4-5D6E-409C-BE32-E72D297353CC}">
              <c16:uniqueId val="{00000000-C8D1-4CF7-B228-54B10E106DC1}"/>
            </c:ext>
          </c:extLst>
        </c:ser>
        <c:dLbls>
          <c:showLegendKey val="0"/>
          <c:showVal val="0"/>
          <c:showCatName val="0"/>
          <c:showSerName val="0"/>
          <c:showPercent val="0"/>
          <c:showBubbleSize val="0"/>
        </c:dLbls>
        <c:marker val="1"/>
        <c:smooth val="0"/>
        <c:axId val="349982096"/>
        <c:axId val="349980128"/>
      </c:lineChart>
      <c:catAx>
        <c:axId val="3499820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349980128"/>
        <c:crosses val="autoZero"/>
        <c:auto val="1"/>
        <c:lblAlgn val="ctr"/>
        <c:lblOffset val="100"/>
        <c:noMultiLvlLbl val="0"/>
      </c:catAx>
      <c:valAx>
        <c:axId val="349980128"/>
        <c:scaling>
          <c:orientation val="minMax"/>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3499820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0"/>
            <a:ext cx="2919413" cy="495300"/>
          </a:xfrm>
          <a:prstGeom prst="rect">
            <a:avLst/>
          </a:prstGeom>
        </p:spPr>
        <p:txBody>
          <a:bodyPr vert="horz" lIns="91391" tIns="45698" rIns="91391" bIns="4569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391" tIns="45698" rIns="91391" bIns="45698" rtlCol="0"/>
          <a:lstStyle>
            <a:lvl1pPr algn="r">
              <a:defRPr sz="1200"/>
            </a:lvl1pPr>
          </a:lstStyle>
          <a:p>
            <a:fld id="{747E9606-0F05-42BB-8096-A9E12E12CF61}" type="datetimeFigureOut">
              <a:rPr kumimoji="1" lang="ja-JP" altLang="en-US" smtClean="0"/>
              <a:t>2022/11/22</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391" tIns="45698" rIns="91391" bIns="45698" rtlCol="0" anchor="ctr"/>
          <a:lstStyle/>
          <a:p>
            <a:endParaRPr lang="ja-JP" altLang="en-US"/>
          </a:p>
        </p:txBody>
      </p:sp>
      <p:sp>
        <p:nvSpPr>
          <p:cNvPr id="5" name="ノート プレースホルダー 4"/>
          <p:cNvSpPr>
            <a:spLocks noGrp="1"/>
          </p:cNvSpPr>
          <p:nvPr>
            <p:ph type="body" sz="quarter" idx="3"/>
          </p:nvPr>
        </p:nvSpPr>
        <p:spPr>
          <a:xfrm>
            <a:off x="673106" y="4748213"/>
            <a:ext cx="5389563" cy="3884612"/>
          </a:xfrm>
          <a:prstGeom prst="rect">
            <a:avLst/>
          </a:prstGeom>
        </p:spPr>
        <p:txBody>
          <a:bodyPr vert="horz" lIns="91391" tIns="45698" rIns="91391" bIns="4569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6" y="9371014"/>
            <a:ext cx="2919413" cy="495300"/>
          </a:xfrm>
          <a:prstGeom prst="rect">
            <a:avLst/>
          </a:prstGeom>
        </p:spPr>
        <p:txBody>
          <a:bodyPr vert="horz" lIns="91391" tIns="45698" rIns="91391" bIns="4569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5300"/>
          </a:xfrm>
          <a:prstGeom prst="rect">
            <a:avLst/>
          </a:prstGeom>
        </p:spPr>
        <p:txBody>
          <a:bodyPr vert="horz" lIns="91391" tIns="45698" rIns="91391" bIns="45698" rtlCol="0" anchor="b"/>
          <a:lstStyle>
            <a:lvl1pPr algn="r">
              <a:defRPr sz="1200"/>
            </a:lvl1pPr>
          </a:lstStyle>
          <a:p>
            <a:fld id="{25E9F725-785C-4022-B1C2-8925470DE86A}" type="slidenum">
              <a:rPr kumimoji="1" lang="ja-JP" altLang="en-US" smtClean="0"/>
              <a:t>‹#›</a:t>
            </a:fld>
            <a:endParaRPr kumimoji="1" lang="ja-JP" altLang="en-US"/>
          </a:p>
        </p:txBody>
      </p:sp>
    </p:spTree>
    <p:extLst>
      <p:ext uri="{BB962C8B-B14F-4D97-AF65-F5344CB8AC3E}">
        <p14:creationId xmlns:p14="http://schemas.microsoft.com/office/powerpoint/2010/main" val="15196677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B839B9F-DA13-471D-B5B7-D5F1A0026F32}" type="slidenum">
              <a:rPr kumimoji="1" lang="ja-JP" altLang="en-US" smtClean="0"/>
              <a:t>1</a:t>
            </a:fld>
            <a:endParaRPr kumimoji="1" lang="ja-JP" altLang="en-US" dirty="0"/>
          </a:p>
        </p:txBody>
      </p:sp>
    </p:spTree>
    <p:extLst>
      <p:ext uri="{BB962C8B-B14F-4D97-AF65-F5344CB8AC3E}">
        <p14:creationId xmlns:p14="http://schemas.microsoft.com/office/powerpoint/2010/main" val="1958560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CDDAA4A-E1AD-4A83-BA77-C1310BD3ACE0}" type="datetimeFigureOut">
              <a:rPr lang="ja-JP" altLang="en-US" smtClean="0">
                <a:solidFill>
                  <a:prstClr val="black">
                    <a:tint val="75000"/>
                  </a:prstClr>
                </a:solidFill>
              </a:rPr>
              <a:pPr/>
              <a:t>2022/11/22</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E48DACF-C5E7-474D-9EA1-F0C0CEEB860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67836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CDDAA4A-E1AD-4A83-BA77-C1310BD3ACE0}" type="datetimeFigureOut">
              <a:rPr lang="ja-JP" altLang="en-US" smtClean="0">
                <a:solidFill>
                  <a:prstClr val="black">
                    <a:tint val="75000"/>
                  </a:prstClr>
                </a:solidFill>
              </a:rPr>
              <a:pPr/>
              <a:t>2022/11/22</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E48DACF-C5E7-474D-9EA1-F0C0CEEB860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63752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CDDAA4A-E1AD-4A83-BA77-C1310BD3ACE0}" type="datetimeFigureOut">
              <a:rPr lang="ja-JP" altLang="en-US" smtClean="0">
                <a:solidFill>
                  <a:prstClr val="black">
                    <a:tint val="75000"/>
                  </a:prstClr>
                </a:solidFill>
              </a:rPr>
              <a:pPr/>
              <a:t>2022/11/22</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E48DACF-C5E7-474D-9EA1-F0C0CEEB860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89031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CDDAA4A-E1AD-4A83-BA77-C1310BD3ACE0}" type="datetimeFigureOut">
              <a:rPr lang="ja-JP" altLang="en-US" smtClean="0">
                <a:solidFill>
                  <a:prstClr val="black">
                    <a:tint val="75000"/>
                  </a:prstClr>
                </a:solidFill>
              </a:rPr>
              <a:pPr/>
              <a:t>2022/11/22</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E48DACF-C5E7-474D-9EA1-F0C0CEEB860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00472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CDDAA4A-E1AD-4A83-BA77-C1310BD3ACE0}" type="datetimeFigureOut">
              <a:rPr lang="ja-JP" altLang="en-US" smtClean="0">
                <a:solidFill>
                  <a:prstClr val="black">
                    <a:tint val="75000"/>
                  </a:prstClr>
                </a:solidFill>
              </a:rPr>
              <a:pPr/>
              <a:t>2022/11/22</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E48DACF-C5E7-474D-9EA1-F0C0CEEB860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09221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CDDAA4A-E1AD-4A83-BA77-C1310BD3ACE0}" type="datetimeFigureOut">
              <a:rPr lang="ja-JP" altLang="en-US" smtClean="0">
                <a:solidFill>
                  <a:prstClr val="black">
                    <a:tint val="75000"/>
                  </a:prstClr>
                </a:solidFill>
              </a:rPr>
              <a:pPr/>
              <a:t>2022/11/22</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E48DACF-C5E7-474D-9EA1-F0C0CEEB860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73119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CDDAA4A-E1AD-4A83-BA77-C1310BD3ACE0}" type="datetimeFigureOut">
              <a:rPr lang="ja-JP" altLang="en-US" smtClean="0">
                <a:solidFill>
                  <a:prstClr val="black">
                    <a:tint val="75000"/>
                  </a:prstClr>
                </a:solidFill>
              </a:rPr>
              <a:pPr/>
              <a:t>2022/11/22</a:t>
            </a:fld>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E48DACF-C5E7-474D-9EA1-F0C0CEEB860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67158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CDDAA4A-E1AD-4A83-BA77-C1310BD3ACE0}" type="datetimeFigureOut">
              <a:rPr lang="ja-JP" altLang="en-US" smtClean="0">
                <a:solidFill>
                  <a:prstClr val="black">
                    <a:tint val="75000"/>
                  </a:prstClr>
                </a:solidFill>
              </a:rPr>
              <a:pPr/>
              <a:t>2022/11/22</a:t>
            </a:fld>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E48DACF-C5E7-474D-9EA1-F0C0CEEB860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17074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DDAA4A-E1AD-4A83-BA77-C1310BD3ACE0}" type="datetimeFigureOut">
              <a:rPr lang="ja-JP" altLang="en-US" smtClean="0">
                <a:solidFill>
                  <a:prstClr val="black">
                    <a:tint val="75000"/>
                  </a:prstClr>
                </a:solidFill>
              </a:rPr>
              <a:pPr/>
              <a:t>2022/11/22</a:t>
            </a:fld>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E48DACF-C5E7-474D-9EA1-F0C0CEEB860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83076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CDDAA4A-E1AD-4A83-BA77-C1310BD3ACE0}" type="datetimeFigureOut">
              <a:rPr lang="ja-JP" altLang="en-US" smtClean="0">
                <a:solidFill>
                  <a:prstClr val="black">
                    <a:tint val="75000"/>
                  </a:prstClr>
                </a:solidFill>
              </a:rPr>
              <a:pPr/>
              <a:t>2022/11/22</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E48DACF-C5E7-474D-9EA1-F0C0CEEB860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241316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CDDAA4A-E1AD-4A83-BA77-C1310BD3ACE0}" type="datetimeFigureOut">
              <a:rPr lang="ja-JP" altLang="en-US" smtClean="0">
                <a:solidFill>
                  <a:prstClr val="black">
                    <a:tint val="75000"/>
                  </a:prstClr>
                </a:solidFill>
              </a:rPr>
              <a:pPr/>
              <a:t>2022/11/22</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E48DACF-C5E7-474D-9EA1-F0C0CEEB8600}"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76310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C23CEBAA-BDC4-473E-843B-4C4A794CDFE6}" type="datetime1">
              <a:rPr lang="ja-JP" altLang="en-US" smtClean="0"/>
              <a:pPr>
                <a:defRPr/>
              </a:pPr>
              <a:t>2022/11/22</a:t>
            </a:fld>
            <a:endParaRPr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08248A-950A-47C0-8AD7-E5A602F1B499}" type="slidenum">
              <a:rPr lang="ja-JP" altLang="en-US" smtClean="0"/>
              <a:pPr>
                <a:defRPr/>
              </a:pPr>
              <a:t>‹#›</a:t>
            </a:fld>
            <a:endParaRPr lang="ja-JP" altLang="en-US"/>
          </a:p>
        </p:txBody>
      </p:sp>
    </p:spTree>
    <p:extLst>
      <p:ext uri="{BB962C8B-B14F-4D97-AF65-F5344CB8AC3E}">
        <p14:creationId xmlns:p14="http://schemas.microsoft.com/office/powerpoint/2010/main" val="115197148"/>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タイトル 1"/>
          <p:cNvSpPr txBox="1">
            <a:spLocks/>
          </p:cNvSpPr>
          <p:nvPr/>
        </p:nvSpPr>
        <p:spPr bwMode="auto">
          <a:xfrm>
            <a:off x="0" y="0"/>
            <a:ext cx="9906000" cy="468000"/>
          </a:xfrm>
          <a:prstGeom prst="rect">
            <a:avLst/>
          </a:prstGeom>
          <a:solidFill>
            <a:srgbClr val="FF4747"/>
          </a:solidFill>
          <a:ln>
            <a:solidFill>
              <a:srgbClr val="FF4747"/>
            </a:solidFill>
          </a:ln>
          <a:extLst/>
        </p:spPr>
        <p:txBody>
          <a:bodyPr lIns="91441" rIns="91441"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2300"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女性</a:t>
            </a:r>
            <a:r>
              <a:rPr lang="ja-JP" altLang="en-US" sz="2300"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役員が</a:t>
            </a:r>
            <a:r>
              <a:rPr lang="ja-JP" altLang="en-US" sz="2300"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いないプライム</a:t>
            </a:r>
            <a:r>
              <a:rPr lang="ja-JP" altLang="en-US" sz="2300"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市場</a:t>
            </a:r>
            <a:r>
              <a:rPr lang="ja-JP" altLang="en-US" sz="2300"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上場企業数</a:t>
            </a:r>
            <a:endParaRPr lang="ja-JP" altLang="en-US" sz="2300"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1"/>
          <p:cNvSpPr txBox="1">
            <a:spLocks noChangeArrowheads="1"/>
          </p:cNvSpPr>
          <p:nvPr/>
        </p:nvSpPr>
        <p:spPr bwMode="auto">
          <a:xfrm>
            <a:off x="0" y="5793543"/>
            <a:ext cx="10044000" cy="740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ts val="1600"/>
              </a:lnSpc>
            </a:pPr>
            <a:r>
              <a:rPr lang="ja-JP" altLang="en-US" sz="1200" dirty="0">
                <a:latin typeface="ＭＳ Ｐゴシック" panose="020B0600070205080204" pitchFamily="50" charset="-128"/>
              </a:rPr>
              <a:t>調査時点は原則として各年７月</a:t>
            </a:r>
            <a:r>
              <a:rPr lang="en-US" altLang="ja-JP" sz="1200" dirty="0">
                <a:latin typeface="ＭＳ Ｐゴシック" panose="020B0600070205080204" pitchFamily="50" charset="-128"/>
              </a:rPr>
              <a:t>31</a:t>
            </a:r>
            <a:r>
              <a:rPr lang="ja-JP" altLang="en-US" sz="1200" dirty="0">
                <a:latin typeface="ＭＳ Ｐゴシック" panose="020B0600070205080204" pitchFamily="50" charset="-128"/>
              </a:rPr>
              <a:t>日現在</a:t>
            </a:r>
            <a:r>
              <a:rPr lang="ja-JP" altLang="en-US" sz="1200" dirty="0" smtClean="0">
                <a:latin typeface="ＭＳ Ｐゴシック" panose="020B0600070205080204" pitchFamily="50" charset="-128"/>
              </a:rPr>
              <a:t>。</a:t>
            </a:r>
            <a:endParaRPr lang="en-US" altLang="ja-JP" sz="1200" dirty="0" smtClean="0">
              <a:latin typeface="ＭＳ Ｐゴシック" panose="020B0600070205080204" pitchFamily="50" charset="-128"/>
            </a:endParaRPr>
          </a:p>
          <a:p>
            <a:pPr>
              <a:lnSpc>
                <a:spcPts val="1600"/>
              </a:lnSpc>
            </a:pPr>
            <a:r>
              <a:rPr lang="en-US" altLang="ja-JP" sz="1200" dirty="0" smtClean="0">
                <a:latin typeface="ＭＳ Ｐゴシック" panose="020B0600070205080204" pitchFamily="50" charset="-128"/>
              </a:rPr>
              <a:t>2021</a:t>
            </a:r>
            <a:r>
              <a:rPr lang="ja-JP" altLang="en-US" sz="1200" dirty="0" smtClean="0">
                <a:latin typeface="ＭＳ Ｐゴシック" panose="020B0600070205080204" pitchFamily="50" charset="-128"/>
              </a:rPr>
              <a:t>年</a:t>
            </a:r>
            <a:r>
              <a:rPr lang="ja-JP" altLang="en-US" sz="1200" dirty="0">
                <a:latin typeface="ＭＳ Ｐゴシック" panose="020B0600070205080204" pitchFamily="50" charset="-128"/>
              </a:rPr>
              <a:t>以前</a:t>
            </a:r>
            <a:r>
              <a:rPr lang="ja-JP" altLang="en-US" sz="1200" dirty="0" smtClean="0">
                <a:latin typeface="ＭＳ Ｐゴシック" panose="020B0600070205080204" pitchFamily="50" charset="-128"/>
              </a:rPr>
              <a:t>のカッコ内の数値は各年における第一部市場上場企業全体に占める割合。</a:t>
            </a:r>
            <a:endParaRPr lang="en-US" altLang="ja-JP" sz="1200" dirty="0" smtClean="0">
              <a:latin typeface="ＭＳ Ｐゴシック" panose="020B0600070205080204" pitchFamily="50" charset="-128"/>
            </a:endParaRPr>
          </a:p>
          <a:p>
            <a:pPr>
              <a:lnSpc>
                <a:spcPts val="1600"/>
              </a:lnSpc>
            </a:pPr>
            <a:r>
              <a:rPr lang="en-US" altLang="ja-JP" sz="1200" dirty="0" smtClean="0">
                <a:latin typeface="ＭＳ Ｐゴシック" panose="020B0600070205080204" pitchFamily="50" charset="-128"/>
              </a:rPr>
              <a:t>2022</a:t>
            </a:r>
            <a:r>
              <a:rPr lang="ja-JP" altLang="en-US" sz="1200" dirty="0">
                <a:latin typeface="ＭＳ Ｐゴシック" panose="020B0600070205080204" pitchFamily="50" charset="-128"/>
              </a:rPr>
              <a:t>年</a:t>
            </a:r>
            <a:r>
              <a:rPr lang="ja-JP" altLang="en-US" sz="1200" dirty="0" smtClean="0">
                <a:latin typeface="ＭＳ Ｐゴシック" panose="020B0600070205080204" pitchFamily="50" charset="-128"/>
              </a:rPr>
              <a:t>のカッコ内の数値はプライム市場上場企業全体（</a:t>
            </a:r>
            <a:r>
              <a:rPr lang="en-US" altLang="ja-JP" sz="1200" dirty="0" smtClean="0">
                <a:latin typeface="ＭＳ Ｐゴシック" panose="020B0600070205080204" pitchFamily="50" charset="-128"/>
              </a:rPr>
              <a:t>1,837</a:t>
            </a:r>
            <a:r>
              <a:rPr lang="ja-JP" altLang="en-US" sz="1200" dirty="0" smtClean="0">
                <a:latin typeface="ＭＳ Ｐゴシック" panose="020B0600070205080204" pitchFamily="50" charset="-128"/>
              </a:rPr>
              <a:t>社）に占める割合。</a:t>
            </a:r>
            <a:endParaRPr lang="en-US" altLang="ja-JP" sz="1200" dirty="0" smtClean="0">
              <a:latin typeface="ＭＳ Ｐゴシック" panose="020B0600070205080204" pitchFamily="50" charset="-128"/>
            </a:endParaRPr>
          </a:p>
          <a:p>
            <a:pPr>
              <a:lnSpc>
                <a:spcPts val="1600"/>
              </a:lnSpc>
            </a:pPr>
            <a:r>
              <a:rPr lang="ja-JP" altLang="en-US" sz="1200" b="1" u="sng" dirty="0" smtClean="0">
                <a:latin typeface="ＭＳ Ｐゴシック" panose="020B0600070205080204" pitchFamily="50" charset="-128"/>
              </a:rPr>
              <a:t>「</a:t>
            </a:r>
            <a:r>
              <a:rPr lang="ja-JP" altLang="en-US" sz="1200" b="1" u="sng" dirty="0">
                <a:latin typeface="ＭＳ Ｐゴシック" panose="020B0600070205080204" pitchFamily="50" charset="-128"/>
              </a:rPr>
              <a:t>役員」は、取締役、</a:t>
            </a:r>
            <a:r>
              <a:rPr lang="ja-JP" altLang="en-US" sz="1200" b="1" u="sng" dirty="0" smtClean="0">
                <a:latin typeface="ＭＳ Ｐゴシック" panose="020B0600070205080204" pitchFamily="50" charset="-128"/>
              </a:rPr>
              <a:t>監査役及び</a:t>
            </a:r>
            <a:r>
              <a:rPr lang="ja-JP" altLang="en-US" sz="1200" b="1" u="sng" dirty="0">
                <a:latin typeface="ＭＳ Ｐゴシック" panose="020B0600070205080204" pitchFamily="50" charset="-128"/>
              </a:rPr>
              <a:t>執行役</a:t>
            </a:r>
            <a:r>
              <a:rPr lang="ja-JP" altLang="en-US" sz="1200" b="1" u="sng" dirty="0" smtClean="0">
                <a:latin typeface="ＭＳ Ｐゴシック" panose="020B0600070205080204" pitchFamily="50" charset="-128"/>
              </a:rPr>
              <a:t>。</a:t>
            </a:r>
            <a:endParaRPr lang="en-US" altLang="ja-JP" sz="1200" b="1" u="sng" dirty="0" smtClean="0">
              <a:latin typeface="ＭＳ Ｐゴシック" panose="020B0600070205080204" pitchFamily="50" charset="-128"/>
            </a:endParaRPr>
          </a:p>
          <a:p>
            <a:pPr>
              <a:lnSpc>
                <a:spcPts val="1600"/>
              </a:lnSpc>
            </a:pPr>
            <a:r>
              <a:rPr lang="ja-JP" altLang="en-US" sz="1200" dirty="0">
                <a:latin typeface="ＭＳ Ｐゴシック" panose="020B0600070205080204" pitchFamily="50" charset="-128"/>
              </a:rPr>
              <a:t>出典：東洋経済新報社「役員四季報」及び日本取引所グループホームページ</a:t>
            </a:r>
            <a:endParaRPr lang="en-US" altLang="ja-JP" sz="1200" dirty="0">
              <a:latin typeface="ＭＳ Ｐゴシック" panose="020B0600070205080204" pitchFamily="50" charset="-128"/>
            </a:endParaRPr>
          </a:p>
          <a:p>
            <a:pPr>
              <a:lnSpc>
                <a:spcPts val="1600"/>
              </a:lnSpc>
            </a:pPr>
            <a:endParaRPr lang="en-US" altLang="ja-JP" sz="1200" b="1" u="sng" dirty="0">
              <a:latin typeface="ＭＳ Ｐゴシック" panose="020B0600070205080204" pitchFamily="50" charset="-128"/>
            </a:endParaRPr>
          </a:p>
        </p:txBody>
      </p:sp>
      <p:graphicFrame>
        <p:nvGraphicFramePr>
          <p:cNvPr id="17" name="グラフ 16"/>
          <p:cNvGraphicFramePr>
            <a:graphicFrameLocks/>
          </p:cNvGraphicFramePr>
          <p:nvPr>
            <p:extLst>
              <p:ext uri="{D42A27DB-BD31-4B8C-83A1-F6EECF244321}">
                <p14:modId xmlns:p14="http://schemas.microsoft.com/office/powerpoint/2010/main" val="2552609168"/>
              </p:ext>
            </p:extLst>
          </p:nvPr>
        </p:nvGraphicFramePr>
        <p:xfrm>
          <a:off x="304799" y="1257299"/>
          <a:ext cx="9182101" cy="4410075"/>
        </p:xfrm>
        <a:graphic>
          <a:graphicData uri="http://schemas.openxmlformats.org/drawingml/2006/chart">
            <c:chart xmlns:c="http://schemas.openxmlformats.org/drawingml/2006/chart" xmlns:r="http://schemas.openxmlformats.org/officeDocument/2006/relationships" r:id="rId3"/>
          </a:graphicData>
        </a:graphic>
      </p:graphicFrame>
      <p:sp>
        <p:nvSpPr>
          <p:cNvPr id="2" name="テキスト ボックス 1"/>
          <p:cNvSpPr txBox="1"/>
          <p:nvPr/>
        </p:nvSpPr>
        <p:spPr>
          <a:xfrm>
            <a:off x="1838325" y="1372695"/>
            <a:ext cx="1055097" cy="369332"/>
          </a:xfrm>
          <a:prstGeom prst="rect">
            <a:avLst/>
          </a:prstGeom>
          <a:noFill/>
        </p:spPr>
        <p:txBody>
          <a:bodyPr wrap="none" rtlCol="0">
            <a:spAutoFit/>
          </a:bodyPr>
          <a:lstStyle/>
          <a:p>
            <a:r>
              <a:rPr kumimoji="1" lang="ja-JP" altLang="en-US" dirty="0" smtClean="0"/>
              <a:t>（</a:t>
            </a:r>
            <a:r>
              <a:rPr kumimoji="1" lang="en-US" altLang="ja-JP" dirty="0" smtClean="0"/>
              <a:t>62.0</a:t>
            </a:r>
            <a:r>
              <a:rPr kumimoji="1" lang="ja-JP" altLang="en-US" dirty="0" smtClean="0"/>
              <a:t>％）</a:t>
            </a:r>
            <a:endParaRPr kumimoji="1" lang="ja-JP" altLang="en-US" sz="2000" dirty="0"/>
          </a:p>
        </p:txBody>
      </p:sp>
      <p:sp>
        <p:nvSpPr>
          <p:cNvPr id="10" name="テキスト ボックス 9"/>
          <p:cNvSpPr txBox="1"/>
          <p:nvPr/>
        </p:nvSpPr>
        <p:spPr>
          <a:xfrm>
            <a:off x="3225163" y="1478042"/>
            <a:ext cx="1055097" cy="369332"/>
          </a:xfrm>
          <a:prstGeom prst="rect">
            <a:avLst/>
          </a:prstGeom>
          <a:noFill/>
        </p:spPr>
        <p:txBody>
          <a:bodyPr wrap="none" rtlCol="0">
            <a:spAutoFit/>
          </a:bodyPr>
          <a:lstStyle/>
          <a:p>
            <a:r>
              <a:rPr kumimoji="1" lang="ja-JP" altLang="en-US" dirty="0" smtClean="0"/>
              <a:t>（</a:t>
            </a:r>
            <a:r>
              <a:rPr lang="en-US" altLang="ja-JP" dirty="0"/>
              <a:t>57.8</a:t>
            </a:r>
            <a:r>
              <a:rPr kumimoji="1" lang="ja-JP" altLang="en-US" dirty="0" smtClean="0"/>
              <a:t>％）</a:t>
            </a:r>
            <a:endParaRPr kumimoji="1" lang="ja-JP" altLang="en-US" sz="2000" dirty="0"/>
          </a:p>
        </p:txBody>
      </p:sp>
      <p:sp>
        <p:nvSpPr>
          <p:cNvPr id="11" name="テキスト ボックス 10"/>
          <p:cNvSpPr txBox="1"/>
          <p:nvPr/>
        </p:nvSpPr>
        <p:spPr>
          <a:xfrm>
            <a:off x="4617149" y="1941575"/>
            <a:ext cx="1055097" cy="369332"/>
          </a:xfrm>
          <a:prstGeom prst="rect">
            <a:avLst/>
          </a:prstGeom>
          <a:noFill/>
        </p:spPr>
        <p:txBody>
          <a:bodyPr wrap="none" rtlCol="0">
            <a:spAutoFit/>
          </a:bodyPr>
          <a:lstStyle/>
          <a:p>
            <a:r>
              <a:rPr kumimoji="1" lang="ja-JP" altLang="en-US" dirty="0" smtClean="0"/>
              <a:t>（</a:t>
            </a:r>
            <a:r>
              <a:rPr lang="en-US" altLang="ja-JP" dirty="0"/>
              <a:t>48.7</a:t>
            </a:r>
            <a:r>
              <a:rPr kumimoji="1" lang="ja-JP" altLang="en-US" dirty="0" smtClean="0"/>
              <a:t>％）</a:t>
            </a:r>
            <a:endParaRPr kumimoji="1" lang="ja-JP" altLang="en-US" sz="2000" dirty="0"/>
          </a:p>
        </p:txBody>
      </p:sp>
      <p:sp>
        <p:nvSpPr>
          <p:cNvPr id="13" name="テキスト ボックス 12"/>
          <p:cNvSpPr txBox="1"/>
          <p:nvPr/>
        </p:nvSpPr>
        <p:spPr>
          <a:xfrm>
            <a:off x="5945492" y="2284237"/>
            <a:ext cx="1055097" cy="369332"/>
          </a:xfrm>
          <a:prstGeom prst="rect">
            <a:avLst/>
          </a:prstGeom>
          <a:noFill/>
        </p:spPr>
        <p:txBody>
          <a:bodyPr wrap="none" rtlCol="0">
            <a:spAutoFit/>
          </a:bodyPr>
          <a:lstStyle/>
          <a:p>
            <a:r>
              <a:rPr kumimoji="1" lang="ja-JP" altLang="en-US" dirty="0" smtClean="0"/>
              <a:t>（</a:t>
            </a:r>
            <a:r>
              <a:rPr lang="en-US" altLang="ja-JP" dirty="0" smtClean="0"/>
              <a:t>42.3</a:t>
            </a:r>
            <a:r>
              <a:rPr kumimoji="1" lang="ja-JP" altLang="en-US" dirty="0" smtClean="0"/>
              <a:t>％）</a:t>
            </a:r>
            <a:endParaRPr kumimoji="1" lang="ja-JP" altLang="en-US" sz="2000" dirty="0"/>
          </a:p>
        </p:txBody>
      </p:sp>
      <p:sp>
        <p:nvSpPr>
          <p:cNvPr id="14" name="テキスト ボックス 13"/>
          <p:cNvSpPr txBox="1"/>
          <p:nvPr/>
        </p:nvSpPr>
        <p:spPr>
          <a:xfrm>
            <a:off x="7331774" y="2807159"/>
            <a:ext cx="1055097" cy="369332"/>
          </a:xfrm>
          <a:prstGeom prst="rect">
            <a:avLst/>
          </a:prstGeom>
          <a:noFill/>
        </p:spPr>
        <p:txBody>
          <a:bodyPr wrap="none" rtlCol="0">
            <a:spAutoFit/>
          </a:bodyPr>
          <a:lstStyle/>
          <a:p>
            <a:r>
              <a:rPr kumimoji="1" lang="ja-JP" altLang="en-US" dirty="0" smtClean="0"/>
              <a:t>（</a:t>
            </a:r>
            <a:r>
              <a:rPr lang="en-US" altLang="ja-JP" dirty="0" smtClean="0"/>
              <a:t>33.4</a:t>
            </a:r>
            <a:r>
              <a:rPr kumimoji="1" lang="ja-JP" altLang="en-US" dirty="0" smtClean="0"/>
              <a:t>％）</a:t>
            </a:r>
            <a:endParaRPr kumimoji="1" lang="ja-JP" altLang="en-US" sz="2000" dirty="0"/>
          </a:p>
        </p:txBody>
      </p:sp>
      <p:sp>
        <p:nvSpPr>
          <p:cNvPr id="18" name="テキスト ボックス 17"/>
          <p:cNvSpPr txBox="1"/>
          <p:nvPr/>
        </p:nvSpPr>
        <p:spPr>
          <a:xfrm>
            <a:off x="8703374" y="4104464"/>
            <a:ext cx="1055097" cy="369332"/>
          </a:xfrm>
          <a:prstGeom prst="rect">
            <a:avLst/>
          </a:prstGeom>
          <a:noFill/>
        </p:spPr>
        <p:txBody>
          <a:bodyPr wrap="none" rtlCol="0">
            <a:spAutoFit/>
          </a:bodyPr>
          <a:lstStyle/>
          <a:p>
            <a:r>
              <a:rPr kumimoji="1" lang="ja-JP" altLang="en-US" dirty="0" smtClean="0"/>
              <a:t>（</a:t>
            </a:r>
            <a:r>
              <a:rPr lang="en-US" altLang="ja-JP" dirty="0"/>
              <a:t>18.7</a:t>
            </a:r>
            <a:r>
              <a:rPr kumimoji="1" lang="ja-JP" altLang="en-US" dirty="0" smtClean="0"/>
              <a:t>％）</a:t>
            </a:r>
            <a:endParaRPr kumimoji="1" lang="ja-JP" altLang="en-US" sz="2000" dirty="0"/>
          </a:p>
        </p:txBody>
      </p:sp>
      <p:sp>
        <p:nvSpPr>
          <p:cNvPr id="3" name="正方形/長方形 2"/>
          <p:cNvSpPr/>
          <p:nvPr/>
        </p:nvSpPr>
        <p:spPr>
          <a:xfrm>
            <a:off x="1272540" y="4104464"/>
            <a:ext cx="2910840" cy="106951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1400" dirty="0" smtClean="0">
                <a:solidFill>
                  <a:schemeClr val="tx1"/>
                </a:solidFill>
              </a:rPr>
              <a:t>凡例</a:t>
            </a:r>
            <a:endParaRPr kumimoji="1" lang="en-US" altLang="ja-JP" sz="1400" dirty="0" smtClean="0">
              <a:solidFill>
                <a:schemeClr val="tx1"/>
              </a:solidFill>
            </a:endParaRPr>
          </a:p>
          <a:p>
            <a:pPr>
              <a:lnSpc>
                <a:spcPct val="150000"/>
              </a:lnSpc>
            </a:pPr>
            <a:r>
              <a:rPr lang="ja-JP" altLang="en-US" sz="1400" dirty="0" smtClean="0">
                <a:solidFill>
                  <a:srgbClr val="FF7C80"/>
                </a:solidFill>
              </a:rPr>
              <a:t>●　東証一部上場企業の数値</a:t>
            </a:r>
            <a:endParaRPr lang="en-US" altLang="ja-JP" sz="1400" dirty="0" smtClean="0">
              <a:solidFill>
                <a:srgbClr val="FF7C80"/>
              </a:solidFill>
            </a:endParaRPr>
          </a:p>
          <a:p>
            <a:pPr>
              <a:lnSpc>
                <a:spcPct val="150000"/>
              </a:lnSpc>
            </a:pPr>
            <a:r>
              <a:rPr kumimoji="1" lang="ja-JP" altLang="en-US" sz="1400" dirty="0" smtClean="0">
                <a:solidFill>
                  <a:srgbClr val="92D050"/>
                </a:solidFill>
              </a:rPr>
              <a:t>●　プライム市場上場企業の数値</a:t>
            </a:r>
            <a:endParaRPr kumimoji="1" lang="ja-JP" altLang="en-US" sz="1400" dirty="0">
              <a:solidFill>
                <a:srgbClr val="92D050"/>
              </a:solidFill>
            </a:endParaRPr>
          </a:p>
        </p:txBody>
      </p:sp>
      <p:sp>
        <p:nvSpPr>
          <p:cNvPr id="15" name="テキスト ボックス 1"/>
          <p:cNvSpPr txBox="1"/>
          <p:nvPr/>
        </p:nvSpPr>
        <p:spPr>
          <a:xfrm>
            <a:off x="309292" y="1079102"/>
            <a:ext cx="543740" cy="325913"/>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400" dirty="0" smtClean="0"/>
              <a:t>（社）</a:t>
            </a:r>
            <a:endParaRPr kumimoji="1" lang="ja-JP" altLang="en-US" sz="1400" dirty="0"/>
          </a:p>
        </p:txBody>
      </p:sp>
    </p:spTree>
    <p:extLst>
      <p:ext uri="{BB962C8B-B14F-4D97-AF65-F5344CB8AC3E}">
        <p14:creationId xmlns:p14="http://schemas.microsoft.com/office/powerpoint/2010/main" val="3578467724"/>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130</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Calibri Light</vt:lpstr>
      <vt:lpstr>2_Office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
  <cp:lastModifiedBy/>
  <cp:revision>1</cp:revision>
  <dcterms:created xsi:type="dcterms:W3CDTF">2022-11-22T05:48:32Z</dcterms:created>
  <dcterms:modified xsi:type="dcterms:W3CDTF">2022-11-22T05:48:38Z</dcterms:modified>
</cp:coreProperties>
</file>