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8" r:id="rId1"/>
  </p:sldMasterIdLst>
  <p:notesMasterIdLst>
    <p:notesMasterId r:id="rId3"/>
  </p:notesMasterIdLst>
  <p:sldIdLst>
    <p:sldId id="390"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80808"/>
    <a:srgbClr val="FFFF99"/>
    <a:srgbClr val="FF66CC"/>
    <a:srgbClr val="FAF1CD"/>
    <a:srgbClr val="FFFFCC"/>
    <a:srgbClr val="EED2A1"/>
    <a:srgbClr val="00FFFF"/>
    <a:srgbClr val="FFCC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0" autoAdjust="0"/>
    <p:restoredTop sz="91599" autoAdjust="0"/>
  </p:normalViewPr>
  <p:slideViewPr>
    <p:cSldViewPr snapToGrid="0">
      <p:cViewPr varScale="1">
        <p:scale>
          <a:sx n="91" d="100"/>
          <a:sy n="91" d="100"/>
        </p:scale>
        <p:origin x="12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Sheet1!$C$2</c:f>
              <c:strCache>
                <c:ptCount val="1"/>
                <c:pt idx="0">
                  <c:v>ゼロ名企業数</c:v>
                </c:pt>
              </c:strCache>
            </c:strRef>
          </c:tx>
          <c:spPr>
            <a:ln w="38100" cap="rnd">
              <a:solidFill>
                <a:srgbClr val="FF7C80"/>
              </a:solidFill>
              <a:round/>
            </a:ln>
            <a:effectLst/>
          </c:spPr>
          <c:marker>
            <c:symbol val="circle"/>
            <c:size val="12"/>
            <c:spPr>
              <a:solidFill>
                <a:srgbClr val="FF7C80"/>
              </a:solidFill>
              <a:ln w="9525">
                <a:noFill/>
              </a:ln>
              <a:effectLst/>
            </c:spPr>
          </c:marker>
          <c:dPt>
            <c:idx val="5"/>
            <c:marker>
              <c:symbol val="circle"/>
              <c:size val="12"/>
              <c:spPr>
                <a:solidFill>
                  <a:srgbClr val="92D050"/>
                </a:solidFill>
                <a:ln w="9525">
                  <a:noFill/>
                </a:ln>
                <a:effectLst/>
              </c:spPr>
            </c:marker>
            <c:bubble3D val="0"/>
            <c:spPr>
              <a:ln w="38100" cap="rnd">
                <a:noFill/>
                <a:prstDash val="sysDot"/>
                <a:round/>
              </a:ln>
              <a:effectLst/>
            </c:spPr>
            <c:extLst>
              <c:ext xmlns:c16="http://schemas.microsoft.com/office/drawing/2014/chart" uri="{C3380CC4-5D6E-409C-BE32-E72D297353CC}">
                <c16:uniqueId val="{00000001-C8D1-4CF7-B228-54B10E106DC1}"/>
              </c:ext>
            </c:extLst>
          </c:dPt>
          <c:dLbls>
            <c:dLbl>
              <c:idx val="5"/>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C8D1-4CF7-B228-54B10E106DC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Sheet1!$B$3:$B$8</c:f>
              <c:numCache>
                <c:formatCode>General</c:formatCode>
                <c:ptCount val="6"/>
                <c:pt idx="0">
                  <c:v>2017</c:v>
                </c:pt>
                <c:pt idx="1">
                  <c:v>2018</c:v>
                </c:pt>
                <c:pt idx="2">
                  <c:v>2019</c:v>
                </c:pt>
                <c:pt idx="3">
                  <c:v>2020</c:v>
                </c:pt>
                <c:pt idx="4">
                  <c:v>2021</c:v>
                </c:pt>
                <c:pt idx="5">
                  <c:v>2022</c:v>
                </c:pt>
              </c:numCache>
            </c:numRef>
          </c:cat>
          <c:val>
            <c:numRef>
              <c:f>Sheet1!$C$3:$C$8</c:f>
              <c:numCache>
                <c:formatCode>#,##0_);[Red]\(#,##0\)</c:formatCode>
                <c:ptCount val="6"/>
                <c:pt idx="0">
                  <c:v>1253</c:v>
                </c:pt>
                <c:pt idx="1">
                  <c:v>1215</c:v>
                </c:pt>
                <c:pt idx="2">
                  <c:v>1047</c:v>
                </c:pt>
                <c:pt idx="3">
                  <c:v>918</c:v>
                </c:pt>
                <c:pt idx="4">
                  <c:v>732</c:v>
                </c:pt>
                <c:pt idx="5">
                  <c:v>344</c:v>
                </c:pt>
              </c:numCache>
            </c:numRef>
          </c:val>
          <c:smooth val="0"/>
          <c:extLst>
            <c:ext xmlns:c16="http://schemas.microsoft.com/office/drawing/2014/chart" uri="{C3380CC4-5D6E-409C-BE32-E72D297353CC}">
              <c16:uniqueId val="{00000000-C8D1-4CF7-B228-54B10E106DC1}"/>
            </c:ext>
          </c:extLst>
        </c:ser>
        <c:dLbls>
          <c:showLegendKey val="0"/>
          <c:showVal val="0"/>
          <c:showCatName val="0"/>
          <c:showSerName val="0"/>
          <c:showPercent val="0"/>
          <c:showBubbleSize val="0"/>
        </c:dLbls>
        <c:marker val="1"/>
        <c:smooth val="0"/>
        <c:axId val="349982096"/>
        <c:axId val="349980128"/>
      </c:lineChart>
      <c:catAx>
        <c:axId val="34998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9980128"/>
        <c:crosses val="autoZero"/>
        <c:auto val="1"/>
        <c:lblAlgn val="ctr"/>
        <c:lblOffset val="100"/>
        <c:noMultiLvlLbl val="0"/>
      </c:catAx>
      <c:valAx>
        <c:axId val="34998012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49982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19413" cy="495300"/>
          </a:xfrm>
          <a:prstGeom prst="rect">
            <a:avLst/>
          </a:prstGeom>
        </p:spPr>
        <p:txBody>
          <a:bodyPr vert="horz" lIns="91391" tIns="45698" rIns="91391" bIns="456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391" tIns="45698" rIns="91391" bIns="45698" rtlCol="0"/>
          <a:lstStyle>
            <a:lvl1pPr algn="r">
              <a:defRPr sz="1200"/>
            </a:lvl1pPr>
          </a:lstStyle>
          <a:p>
            <a:fld id="{747E9606-0F05-42BB-8096-A9E12E12CF61}" type="datetimeFigureOut">
              <a:rPr kumimoji="1" lang="ja-JP" altLang="en-US" smtClean="0"/>
              <a:t>2022/11/22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91" tIns="45698" rIns="91391" bIns="45698" rtlCol="0" anchor="ctr"/>
          <a:lstStyle/>
          <a:p>
            <a:endParaRPr lang="ja-JP" altLang="en-US"/>
          </a:p>
        </p:txBody>
      </p:sp>
      <p:sp>
        <p:nvSpPr>
          <p:cNvPr id="5" name="ノート プレースホルダー 4"/>
          <p:cNvSpPr>
            <a:spLocks noGrp="1"/>
          </p:cNvSpPr>
          <p:nvPr>
            <p:ph type="body" sz="quarter" idx="3"/>
          </p:nvPr>
        </p:nvSpPr>
        <p:spPr>
          <a:xfrm>
            <a:off x="673106" y="4748213"/>
            <a:ext cx="5389563" cy="3884612"/>
          </a:xfrm>
          <a:prstGeom prst="rect">
            <a:avLst/>
          </a:prstGeom>
        </p:spPr>
        <p:txBody>
          <a:bodyPr vert="horz" lIns="91391" tIns="45698" rIns="91391" bIns="4569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371014"/>
            <a:ext cx="2919413" cy="495300"/>
          </a:xfrm>
          <a:prstGeom prst="rect">
            <a:avLst/>
          </a:prstGeom>
        </p:spPr>
        <p:txBody>
          <a:bodyPr vert="horz" lIns="91391" tIns="45698" rIns="91391" bIns="456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391" tIns="45698" rIns="91391" bIns="45698" rtlCol="0" anchor="b"/>
          <a:lstStyle>
            <a:lvl1pPr algn="r">
              <a:defRPr sz="1200"/>
            </a:lvl1pPr>
          </a:lstStyle>
          <a:p>
            <a:fld id="{25E9F725-785C-4022-B1C2-8925470DE86A}" type="slidenum">
              <a:rPr kumimoji="1" lang="ja-JP" altLang="en-US" smtClean="0"/>
              <a:t>‹#›</a:t>
            </a:fld>
            <a:endParaRPr kumimoji="1" lang="ja-JP" altLang="en-US"/>
          </a:p>
        </p:txBody>
      </p:sp>
    </p:spTree>
    <p:extLst>
      <p:ext uri="{BB962C8B-B14F-4D97-AF65-F5344CB8AC3E}">
        <p14:creationId xmlns:p14="http://schemas.microsoft.com/office/powerpoint/2010/main" val="1519667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B839B9F-DA13-471D-B5B7-D5F1A0026F32}" type="slidenum">
              <a:rPr kumimoji="1" lang="ja-JP" altLang="en-US" smtClean="0"/>
              <a:t>1</a:t>
            </a:fld>
            <a:endParaRPr kumimoji="1" lang="ja-JP" altLang="en-US" dirty="0"/>
          </a:p>
        </p:txBody>
      </p:sp>
    </p:spTree>
    <p:extLst>
      <p:ext uri="{BB962C8B-B14F-4D97-AF65-F5344CB8AC3E}">
        <p14:creationId xmlns:p14="http://schemas.microsoft.com/office/powerpoint/2010/main" val="1958560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783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375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903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047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0922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311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6715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1707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307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413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CDDAA4A-E1AD-4A83-BA77-C1310BD3ACE0}" type="datetimeFigureOut">
              <a:rPr lang="ja-JP" altLang="en-US" smtClean="0">
                <a:solidFill>
                  <a:prstClr val="black">
                    <a:tint val="75000"/>
                  </a:prstClr>
                </a:solidFill>
              </a:rPr>
              <a:pPr/>
              <a:t>2022/11/22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48DACF-C5E7-474D-9EA1-F0C0CEEB860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631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23CEBAA-BDC4-473E-843B-4C4A794CDFE6}" type="datetime1">
              <a:rPr lang="ja-JP" altLang="en-US" smtClean="0"/>
              <a:pPr>
                <a:defRPr/>
              </a:pPr>
              <a:t>2022/11/22</a:t>
            </a:fld>
            <a:endParaRPr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08248A-950A-47C0-8AD7-E5A602F1B499}" type="slidenum">
              <a:rPr lang="ja-JP" altLang="en-US" smtClean="0"/>
              <a:pPr>
                <a:defRPr/>
              </a:pPr>
              <a:t>‹#›</a:t>
            </a:fld>
            <a:endParaRPr lang="ja-JP" altLang="en-US"/>
          </a:p>
        </p:txBody>
      </p:sp>
    </p:spTree>
    <p:extLst>
      <p:ext uri="{BB962C8B-B14F-4D97-AF65-F5344CB8AC3E}">
        <p14:creationId xmlns:p14="http://schemas.microsoft.com/office/powerpoint/2010/main" val="115197148"/>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1"/>
          <p:cNvSpPr txBox="1">
            <a:spLocks/>
          </p:cNvSpPr>
          <p:nvPr/>
        </p:nvSpPr>
        <p:spPr bwMode="auto">
          <a:xfrm>
            <a:off x="0" y="0"/>
            <a:ext cx="9906000" cy="468000"/>
          </a:xfrm>
          <a:prstGeom prst="rect">
            <a:avLst/>
          </a:prstGeom>
          <a:solidFill>
            <a:srgbClr val="FF4747"/>
          </a:solidFill>
          <a:ln>
            <a:solidFill>
              <a:srgbClr val="FF4747"/>
            </a:solidFill>
          </a:ln>
          <a:extLst/>
        </p:spPr>
        <p:txBody>
          <a:bodyPr lIns="91441" rIns="91441"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3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女性</a:t>
            </a:r>
            <a:r>
              <a:rPr lang="ja-JP" altLang="en-US" sz="23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役員が</a:t>
            </a:r>
            <a:r>
              <a:rPr lang="ja-JP" altLang="en-US" sz="23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いないプライム</a:t>
            </a:r>
            <a:r>
              <a:rPr lang="ja-JP" altLang="en-US" sz="23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市場</a:t>
            </a:r>
            <a:r>
              <a:rPr lang="ja-JP" altLang="en-US" sz="23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上場企業数</a:t>
            </a:r>
            <a:endParaRPr lang="ja-JP" altLang="en-US" sz="230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1"/>
          <p:cNvSpPr txBox="1">
            <a:spLocks noChangeArrowheads="1"/>
          </p:cNvSpPr>
          <p:nvPr/>
        </p:nvSpPr>
        <p:spPr bwMode="auto">
          <a:xfrm>
            <a:off x="0" y="5793543"/>
            <a:ext cx="10044000" cy="740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ts val="1600"/>
              </a:lnSpc>
            </a:pPr>
            <a:r>
              <a:rPr lang="ja-JP" altLang="en-US" sz="1200" dirty="0">
                <a:latin typeface="ＭＳ Ｐゴシック" panose="020B0600070205080204" pitchFamily="50" charset="-128"/>
              </a:rPr>
              <a:t>調査時点は原則として各年７月</a:t>
            </a:r>
            <a:r>
              <a:rPr lang="en-US" altLang="ja-JP" sz="1200" dirty="0">
                <a:latin typeface="ＭＳ Ｐゴシック" panose="020B0600070205080204" pitchFamily="50" charset="-128"/>
              </a:rPr>
              <a:t>31</a:t>
            </a:r>
            <a:r>
              <a:rPr lang="ja-JP" altLang="en-US" sz="1200" dirty="0">
                <a:latin typeface="ＭＳ Ｐゴシック" panose="020B0600070205080204" pitchFamily="50" charset="-128"/>
              </a:rPr>
              <a:t>日現在</a:t>
            </a:r>
            <a:r>
              <a:rPr lang="ja-JP" altLang="en-US" sz="1200" dirty="0" smtClean="0">
                <a:latin typeface="ＭＳ Ｐゴシック" panose="020B0600070205080204" pitchFamily="50" charset="-128"/>
              </a:rPr>
              <a:t>。</a:t>
            </a:r>
            <a:endParaRPr lang="en-US" altLang="ja-JP" sz="1200" dirty="0" smtClean="0">
              <a:latin typeface="ＭＳ Ｐゴシック" panose="020B0600070205080204" pitchFamily="50" charset="-128"/>
            </a:endParaRPr>
          </a:p>
          <a:p>
            <a:pPr>
              <a:lnSpc>
                <a:spcPts val="1600"/>
              </a:lnSpc>
            </a:pPr>
            <a:r>
              <a:rPr lang="en-US" altLang="ja-JP" sz="1200" dirty="0" smtClean="0">
                <a:latin typeface="ＭＳ Ｐゴシック" panose="020B0600070205080204" pitchFamily="50" charset="-128"/>
              </a:rPr>
              <a:t>2021</a:t>
            </a:r>
            <a:r>
              <a:rPr lang="ja-JP" altLang="en-US" sz="1200" dirty="0" smtClean="0">
                <a:latin typeface="ＭＳ Ｐゴシック" panose="020B0600070205080204" pitchFamily="50" charset="-128"/>
              </a:rPr>
              <a:t>年</a:t>
            </a:r>
            <a:r>
              <a:rPr lang="ja-JP" altLang="en-US" sz="1200" dirty="0">
                <a:latin typeface="ＭＳ Ｐゴシック" panose="020B0600070205080204" pitchFamily="50" charset="-128"/>
              </a:rPr>
              <a:t>以前</a:t>
            </a:r>
            <a:r>
              <a:rPr lang="ja-JP" altLang="en-US" sz="1200" dirty="0" smtClean="0">
                <a:latin typeface="ＭＳ Ｐゴシック" panose="020B0600070205080204" pitchFamily="50" charset="-128"/>
              </a:rPr>
              <a:t>のカッコ内の数値は各年における第一部市場上場企業全体に占める割合。</a:t>
            </a:r>
            <a:endParaRPr lang="en-US" altLang="ja-JP" sz="1200" dirty="0" smtClean="0">
              <a:latin typeface="ＭＳ Ｐゴシック" panose="020B0600070205080204" pitchFamily="50" charset="-128"/>
            </a:endParaRPr>
          </a:p>
          <a:p>
            <a:pPr>
              <a:lnSpc>
                <a:spcPts val="1600"/>
              </a:lnSpc>
            </a:pPr>
            <a:r>
              <a:rPr lang="en-US" altLang="ja-JP" sz="1200" dirty="0" smtClean="0">
                <a:latin typeface="ＭＳ Ｐゴシック" panose="020B0600070205080204" pitchFamily="50" charset="-128"/>
              </a:rPr>
              <a:t>2022</a:t>
            </a:r>
            <a:r>
              <a:rPr lang="ja-JP" altLang="en-US" sz="1200" dirty="0">
                <a:latin typeface="ＭＳ Ｐゴシック" panose="020B0600070205080204" pitchFamily="50" charset="-128"/>
              </a:rPr>
              <a:t>年</a:t>
            </a:r>
            <a:r>
              <a:rPr lang="ja-JP" altLang="en-US" sz="1200" dirty="0" smtClean="0">
                <a:latin typeface="ＭＳ Ｐゴシック" panose="020B0600070205080204" pitchFamily="50" charset="-128"/>
              </a:rPr>
              <a:t>のカッコ内の数値はプライム市場上場企業全体（</a:t>
            </a:r>
            <a:r>
              <a:rPr lang="en-US" altLang="ja-JP" sz="1200" dirty="0" smtClean="0">
                <a:latin typeface="ＭＳ Ｐゴシック" panose="020B0600070205080204" pitchFamily="50" charset="-128"/>
              </a:rPr>
              <a:t>1,837</a:t>
            </a:r>
            <a:r>
              <a:rPr lang="ja-JP" altLang="en-US" sz="1200" dirty="0" smtClean="0">
                <a:latin typeface="ＭＳ Ｐゴシック" panose="020B0600070205080204" pitchFamily="50" charset="-128"/>
              </a:rPr>
              <a:t>社）に占める割合。</a:t>
            </a:r>
            <a:endParaRPr lang="en-US" altLang="ja-JP" sz="1200" dirty="0" smtClean="0">
              <a:latin typeface="ＭＳ Ｐゴシック" panose="020B0600070205080204" pitchFamily="50" charset="-128"/>
            </a:endParaRPr>
          </a:p>
          <a:p>
            <a:pPr>
              <a:lnSpc>
                <a:spcPts val="1600"/>
              </a:lnSpc>
            </a:pPr>
            <a:r>
              <a:rPr lang="ja-JP" altLang="en-US" sz="1200" b="1" u="sng" dirty="0" smtClean="0">
                <a:latin typeface="ＭＳ Ｐゴシック" panose="020B0600070205080204" pitchFamily="50" charset="-128"/>
              </a:rPr>
              <a:t>「</a:t>
            </a:r>
            <a:r>
              <a:rPr lang="ja-JP" altLang="en-US" sz="1200" b="1" u="sng" dirty="0">
                <a:latin typeface="ＭＳ Ｐゴシック" panose="020B0600070205080204" pitchFamily="50" charset="-128"/>
              </a:rPr>
              <a:t>役員」は、取締役、</a:t>
            </a:r>
            <a:r>
              <a:rPr lang="ja-JP" altLang="en-US" sz="1200" b="1" u="sng" dirty="0" smtClean="0">
                <a:latin typeface="ＭＳ Ｐゴシック" panose="020B0600070205080204" pitchFamily="50" charset="-128"/>
              </a:rPr>
              <a:t>監査役及び</a:t>
            </a:r>
            <a:r>
              <a:rPr lang="ja-JP" altLang="en-US" sz="1200" b="1" u="sng" dirty="0">
                <a:latin typeface="ＭＳ Ｐゴシック" panose="020B0600070205080204" pitchFamily="50" charset="-128"/>
              </a:rPr>
              <a:t>執行役</a:t>
            </a:r>
            <a:r>
              <a:rPr lang="ja-JP" altLang="en-US" sz="1200" b="1" u="sng" dirty="0" smtClean="0">
                <a:latin typeface="ＭＳ Ｐゴシック" panose="020B0600070205080204" pitchFamily="50" charset="-128"/>
              </a:rPr>
              <a:t>。</a:t>
            </a:r>
            <a:endParaRPr lang="en-US" altLang="ja-JP" sz="1200" b="1" u="sng" dirty="0" smtClean="0">
              <a:latin typeface="ＭＳ Ｐゴシック" panose="020B0600070205080204" pitchFamily="50" charset="-128"/>
            </a:endParaRPr>
          </a:p>
          <a:p>
            <a:pPr>
              <a:lnSpc>
                <a:spcPts val="1600"/>
              </a:lnSpc>
            </a:pPr>
            <a:r>
              <a:rPr lang="ja-JP" altLang="en-US" sz="1200" dirty="0">
                <a:latin typeface="ＭＳ Ｐゴシック" panose="020B0600070205080204" pitchFamily="50" charset="-128"/>
              </a:rPr>
              <a:t>出典：東洋経済新報社「役員四季報」及び日本取引所グループホームページ</a:t>
            </a:r>
            <a:endParaRPr lang="en-US" altLang="ja-JP" sz="1200" dirty="0">
              <a:latin typeface="ＭＳ Ｐゴシック" panose="020B0600070205080204" pitchFamily="50" charset="-128"/>
            </a:endParaRPr>
          </a:p>
          <a:p>
            <a:pPr>
              <a:lnSpc>
                <a:spcPts val="1600"/>
              </a:lnSpc>
            </a:pPr>
            <a:endParaRPr lang="en-US" altLang="ja-JP" sz="1200" b="1" u="sng" dirty="0">
              <a:latin typeface="ＭＳ Ｐゴシック" panose="020B0600070205080204" pitchFamily="50" charset="-128"/>
            </a:endParaRPr>
          </a:p>
        </p:txBody>
      </p:sp>
      <p:graphicFrame>
        <p:nvGraphicFramePr>
          <p:cNvPr id="17" name="グラフ 16"/>
          <p:cNvGraphicFramePr>
            <a:graphicFrameLocks/>
          </p:cNvGraphicFramePr>
          <p:nvPr>
            <p:extLst>
              <p:ext uri="{D42A27DB-BD31-4B8C-83A1-F6EECF244321}">
                <p14:modId xmlns:p14="http://schemas.microsoft.com/office/powerpoint/2010/main" val="2552609168"/>
              </p:ext>
            </p:extLst>
          </p:nvPr>
        </p:nvGraphicFramePr>
        <p:xfrm>
          <a:off x="304799" y="1257299"/>
          <a:ext cx="9182101" cy="4410075"/>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1838325" y="1372695"/>
            <a:ext cx="1055097" cy="369332"/>
          </a:xfrm>
          <a:prstGeom prst="rect">
            <a:avLst/>
          </a:prstGeom>
          <a:noFill/>
        </p:spPr>
        <p:txBody>
          <a:bodyPr wrap="none" rtlCol="0">
            <a:spAutoFit/>
          </a:bodyPr>
          <a:lstStyle/>
          <a:p>
            <a:r>
              <a:rPr kumimoji="1" lang="ja-JP" altLang="en-US" dirty="0" smtClean="0"/>
              <a:t>（</a:t>
            </a:r>
            <a:r>
              <a:rPr kumimoji="1" lang="en-US" altLang="ja-JP" dirty="0" smtClean="0"/>
              <a:t>62.0</a:t>
            </a:r>
            <a:r>
              <a:rPr kumimoji="1" lang="ja-JP" altLang="en-US" dirty="0" smtClean="0"/>
              <a:t>％）</a:t>
            </a:r>
            <a:endParaRPr kumimoji="1" lang="ja-JP" altLang="en-US" sz="2000" dirty="0"/>
          </a:p>
        </p:txBody>
      </p:sp>
      <p:sp>
        <p:nvSpPr>
          <p:cNvPr id="10" name="テキスト ボックス 9"/>
          <p:cNvSpPr txBox="1"/>
          <p:nvPr/>
        </p:nvSpPr>
        <p:spPr>
          <a:xfrm>
            <a:off x="3225163" y="1478042"/>
            <a:ext cx="1055097" cy="369332"/>
          </a:xfrm>
          <a:prstGeom prst="rect">
            <a:avLst/>
          </a:prstGeom>
          <a:noFill/>
        </p:spPr>
        <p:txBody>
          <a:bodyPr wrap="none" rtlCol="0">
            <a:spAutoFit/>
          </a:bodyPr>
          <a:lstStyle/>
          <a:p>
            <a:r>
              <a:rPr kumimoji="1" lang="ja-JP" altLang="en-US" dirty="0" smtClean="0"/>
              <a:t>（</a:t>
            </a:r>
            <a:r>
              <a:rPr lang="en-US" altLang="ja-JP" dirty="0"/>
              <a:t>57.8</a:t>
            </a:r>
            <a:r>
              <a:rPr kumimoji="1" lang="ja-JP" altLang="en-US" dirty="0" smtClean="0"/>
              <a:t>％）</a:t>
            </a:r>
            <a:endParaRPr kumimoji="1" lang="ja-JP" altLang="en-US" sz="2000" dirty="0"/>
          </a:p>
        </p:txBody>
      </p:sp>
      <p:sp>
        <p:nvSpPr>
          <p:cNvPr id="11" name="テキスト ボックス 10"/>
          <p:cNvSpPr txBox="1"/>
          <p:nvPr/>
        </p:nvSpPr>
        <p:spPr>
          <a:xfrm>
            <a:off x="4617149" y="1941575"/>
            <a:ext cx="1055097" cy="369332"/>
          </a:xfrm>
          <a:prstGeom prst="rect">
            <a:avLst/>
          </a:prstGeom>
          <a:noFill/>
        </p:spPr>
        <p:txBody>
          <a:bodyPr wrap="none" rtlCol="0">
            <a:spAutoFit/>
          </a:bodyPr>
          <a:lstStyle/>
          <a:p>
            <a:r>
              <a:rPr kumimoji="1" lang="ja-JP" altLang="en-US" dirty="0" smtClean="0"/>
              <a:t>（</a:t>
            </a:r>
            <a:r>
              <a:rPr lang="en-US" altLang="ja-JP" dirty="0"/>
              <a:t>48.7</a:t>
            </a:r>
            <a:r>
              <a:rPr kumimoji="1" lang="ja-JP" altLang="en-US" dirty="0" smtClean="0"/>
              <a:t>％）</a:t>
            </a:r>
            <a:endParaRPr kumimoji="1" lang="ja-JP" altLang="en-US" sz="2000" dirty="0"/>
          </a:p>
        </p:txBody>
      </p:sp>
      <p:sp>
        <p:nvSpPr>
          <p:cNvPr id="13" name="テキスト ボックス 12"/>
          <p:cNvSpPr txBox="1"/>
          <p:nvPr/>
        </p:nvSpPr>
        <p:spPr>
          <a:xfrm>
            <a:off x="5945492" y="2284237"/>
            <a:ext cx="1055097" cy="369332"/>
          </a:xfrm>
          <a:prstGeom prst="rect">
            <a:avLst/>
          </a:prstGeom>
          <a:noFill/>
        </p:spPr>
        <p:txBody>
          <a:bodyPr wrap="none" rtlCol="0">
            <a:spAutoFit/>
          </a:bodyPr>
          <a:lstStyle/>
          <a:p>
            <a:r>
              <a:rPr kumimoji="1" lang="ja-JP" altLang="en-US" dirty="0" smtClean="0"/>
              <a:t>（</a:t>
            </a:r>
            <a:r>
              <a:rPr lang="en-US" altLang="ja-JP" dirty="0" smtClean="0"/>
              <a:t>42.3</a:t>
            </a:r>
            <a:r>
              <a:rPr kumimoji="1" lang="ja-JP" altLang="en-US" dirty="0" smtClean="0"/>
              <a:t>％）</a:t>
            </a:r>
            <a:endParaRPr kumimoji="1" lang="ja-JP" altLang="en-US" sz="2000" dirty="0"/>
          </a:p>
        </p:txBody>
      </p:sp>
      <p:sp>
        <p:nvSpPr>
          <p:cNvPr id="14" name="テキスト ボックス 13"/>
          <p:cNvSpPr txBox="1"/>
          <p:nvPr/>
        </p:nvSpPr>
        <p:spPr>
          <a:xfrm>
            <a:off x="7331774" y="2807159"/>
            <a:ext cx="1055097" cy="369332"/>
          </a:xfrm>
          <a:prstGeom prst="rect">
            <a:avLst/>
          </a:prstGeom>
          <a:noFill/>
        </p:spPr>
        <p:txBody>
          <a:bodyPr wrap="none" rtlCol="0">
            <a:spAutoFit/>
          </a:bodyPr>
          <a:lstStyle/>
          <a:p>
            <a:r>
              <a:rPr kumimoji="1" lang="ja-JP" altLang="en-US" dirty="0" smtClean="0"/>
              <a:t>（</a:t>
            </a:r>
            <a:r>
              <a:rPr lang="en-US" altLang="ja-JP" dirty="0" smtClean="0"/>
              <a:t>33.4</a:t>
            </a:r>
            <a:r>
              <a:rPr kumimoji="1" lang="ja-JP" altLang="en-US" dirty="0" smtClean="0"/>
              <a:t>％）</a:t>
            </a:r>
            <a:endParaRPr kumimoji="1" lang="ja-JP" altLang="en-US" sz="2000" dirty="0"/>
          </a:p>
        </p:txBody>
      </p:sp>
      <p:sp>
        <p:nvSpPr>
          <p:cNvPr id="18" name="テキスト ボックス 17"/>
          <p:cNvSpPr txBox="1"/>
          <p:nvPr/>
        </p:nvSpPr>
        <p:spPr>
          <a:xfrm>
            <a:off x="8703374" y="4104464"/>
            <a:ext cx="1055097" cy="369332"/>
          </a:xfrm>
          <a:prstGeom prst="rect">
            <a:avLst/>
          </a:prstGeom>
          <a:noFill/>
        </p:spPr>
        <p:txBody>
          <a:bodyPr wrap="none" rtlCol="0">
            <a:spAutoFit/>
          </a:bodyPr>
          <a:lstStyle/>
          <a:p>
            <a:r>
              <a:rPr kumimoji="1" lang="ja-JP" altLang="en-US" dirty="0" smtClean="0"/>
              <a:t>（</a:t>
            </a:r>
            <a:r>
              <a:rPr lang="en-US" altLang="ja-JP" dirty="0"/>
              <a:t>18.7</a:t>
            </a:r>
            <a:r>
              <a:rPr kumimoji="1" lang="ja-JP" altLang="en-US" dirty="0" smtClean="0"/>
              <a:t>％）</a:t>
            </a:r>
            <a:endParaRPr kumimoji="1" lang="ja-JP" altLang="en-US" sz="2000" dirty="0"/>
          </a:p>
        </p:txBody>
      </p:sp>
      <p:sp>
        <p:nvSpPr>
          <p:cNvPr id="3" name="正方形/長方形 2"/>
          <p:cNvSpPr/>
          <p:nvPr/>
        </p:nvSpPr>
        <p:spPr>
          <a:xfrm>
            <a:off x="1272540" y="4104464"/>
            <a:ext cx="2910840" cy="106951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400" dirty="0" smtClean="0">
                <a:solidFill>
                  <a:schemeClr val="tx1"/>
                </a:solidFill>
              </a:rPr>
              <a:t>凡例</a:t>
            </a:r>
            <a:endParaRPr kumimoji="1" lang="en-US" altLang="ja-JP" sz="1400" dirty="0" smtClean="0">
              <a:solidFill>
                <a:schemeClr val="tx1"/>
              </a:solidFill>
            </a:endParaRPr>
          </a:p>
          <a:p>
            <a:pPr>
              <a:lnSpc>
                <a:spcPct val="150000"/>
              </a:lnSpc>
            </a:pPr>
            <a:r>
              <a:rPr lang="ja-JP" altLang="en-US" sz="1400" dirty="0" smtClean="0">
                <a:solidFill>
                  <a:srgbClr val="FF7C80"/>
                </a:solidFill>
              </a:rPr>
              <a:t>●　東証一部上場企業の数値</a:t>
            </a:r>
            <a:endParaRPr lang="en-US" altLang="ja-JP" sz="1400" dirty="0" smtClean="0">
              <a:solidFill>
                <a:srgbClr val="FF7C80"/>
              </a:solidFill>
            </a:endParaRPr>
          </a:p>
          <a:p>
            <a:pPr>
              <a:lnSpc>
                <a:spcPct val="150000"/>
              </a:lnSpc>
            </a:pPr>
            <a:r>
              <a:rPr kumimoji="1" lang="ja-JP" altLang="en-US" sz="1400" dirty="0" smtClean="0">
                <a:solidFill>
                  <a:srgbClr val="92D050"/>
                </a:solidFill>
              </a:rPr>
              <a:t>●　プライム市場上場企業の数値</a:t>
            </a:r>
            <a:endParaRPr kumimoji="1" lang="ja-JP" altLang="en-US" sz="1400" dirty="0">
              <a:solidFill>
                <a:srgbClr val="92D050"/>
              </a:solidFill>
            </a:endParaRPr>
          </a:p>
        </p:txBody>
      </p:sp>
      <p:sp>
        <p:nvSpPr>
          <p:cNvPr id="15" name="テキスト ボックス 1"/>
          <p:cNvSpPr txBox="1"/>
          <p:nvPr/>
        </p:nvSpPr>
        <p:spPr>
          <a:xfrm>
            <a:off x="309292" y="1079102"/>
            <a:ext cx="543740" cy="325913"/>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smtClean="0"/>
              <a:t>（社）</a:t>
            </a:r>
            <a:endParaRPr kumimoji="1" lang="ja-JP" altLang="en-US" sz="1400" dirty="0"/>
          </a:p>
        </p:txBody>
      </p:sp>
    </p:spTree>
    <p:extLst>
      <p:ext uri="{BB962C8B-B14F-4D97-AF65-F5344CB8AC3E}">
        <p14:creationId xmlns:p14="http://schemas.microsoft.com/office/powerpoint/2010/main" val="3578467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Calibri Light</vt:lpstr>
      <vt:lpstr>2_Office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2022-11-22T05:48:32Z</dcterms:created>
  <dcterms:modified xsi:type="dcterms:W3CDTF">2022-11-22T05:48:38Z</dcterms:modified>
</cp:coreProperties>
</file>