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40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80808"/>
    <a:srgbClr val="FFFF99"/>
    <a:srgbClr val="FF66CC"/>
    <a:srgbClr val="FAF1CD"/>
    <a:srgbClr val="FFFFCC"/>
    <a:srgbClr val="EED2A1"/>
    <a:srgbClr val="00FFFF"/>
    <a:srgbClr val="FFCC00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70" autoAdjust="0"/>
    <p:restoredTop sz="91599" autoAdjust="0"/>
  </p:normalViewPr>
  <p:slideViewPr>
    <p:cSldViewPr snapToGrid="0">
      <p:cViewPr varScale="1">
        <p:scale>
          <a:sx n="91" d="100"/>
          <a:sy n="91" d="100"/>
        </p:scale>
        <p:origin x="123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19413" cy="495300"/>
          </a:xfrm>
          <a:prstGeom prst="rect">
            <a:avLst/>
          </a:prstGeom>
        </p:spPr>
        <p:txBody>
          <a:bodyPr vert="horz" lIns="91384" tIns="45695" rIns="91384" bIns="4569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384" tIns="45695" rIns="91384" bIns="45695" rtlCol="0"/>
          <a:lstStyle>
            <a:lvl1pPr algn="r">
              <a:defRPr sz="1200"/>
            </a:lvl1pPr>
          </a:lstStyle>
          <a:p>
            <a:fld id="{747E9606-0F05-42BB-8096-A9E12E12CF6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4" tIns="45695" rIns="91384" bIns="4569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7" y="4748213"/>
            <a:ext cx="5389563" cy="3884612"/>
          </a:xfrm>
          <a:prstGeom prst="rect">
            <a:avLst/>
          </a:prstGeom>
        </p:spPr>
        <p:txBody>
          <a:bodyPr vert="horz" lIns="91384" tIns="45695" rIns="91384" bIns="4569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371014"/>
            <a:ext cx="2919413" cy="495300"/>
          </a:xfrm>
          <a:prstGeom prst="rect">
            <a:avLst/>
          </a:prstGeom>
        </p:spPr>
        <p:txBody>
          <a:bodyPr vert="horz" lIns="91384" tIns="45695" rIns="91384" bIns="4569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384" tIns="45695" rIns="91384" bIns="45695" rtlCol="0" anchor="b"/>
          <a:lstStyle>
            <a:lvl1pPr algn="r">
              <a:defRPr sz="1200"/>
            </a:lvl1pPr>
          </a:lstStyle>
          <a:p>
            <a:fld id="{25E9F725-785C-4022-B1C2-8925470DE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667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21924-4EE6-4D4F-9B92-1CC9556C37F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2450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D8D1F16E-31AF-4573-A815-6E91025424E3}" type="datetime1">
              <a:rPr lang="ja-JP" altLang="en-US"/>
              <a:pPr>
                <a:defRPr/>
              </a:pPr>
              <a:t>2022/11/22</a:t>
            </a:fld>
            <a:endParaRPr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C99A3C6-ABA2-4308-A15B-E7FA20786D2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480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614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C23CEBAA-BDC4-473E-843B-4C4A794CDFE6}" type="datetime1">
              <a:rPr lang="ja-JP" altLang="en-US"/>
              <a:pPr>
                <a:defRPr/>
              </a:pPr>
              <a:t>2022/11/22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708248A-950A-47C0-8AD7-E5A602F1B4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5792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19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39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592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78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9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9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9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9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4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"/>
          <p:cNvSpPr txBox="1">
            <a:spLocks noChangeArrowheads="1"/>
          </p:cNvSpPr>
          <p:nvPr/>
        </p:nvSpPr>
        <p:spPr bwMode="auto">
          <a:xfrm>
            <a:off x="109229" y="6323395"/>
            <a:ext cx="10044000" cy="52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ts val="1200"/>
              </a:lnSpc>
            </a:pPr>
            <a:r>
              <a:rPr lang="ja-JP" altLang="en-US" sz="900" dirty="0">
                <a:latin typeface="ＭＳ Ｐゴシック" panose="020B0600070205080204" pitchFamily="50" charset="-128"/>
              </a:rPr>
              <a:t>出典：東洋経済新報社「役員四季報</a:t>
            </a:r>
            <a:r>
              <a:rPr lang="ja-JP" altLang="en-US" sz="900" dirty="0" smtClean="0">
                <a:latin typeface="ＭＳ Ｐゴシック" panose="020B0600070205080204" pitchFamily="50" charset="-128"/>
              </a:rPr>
              <a:t>」</a:t>
            </a:r>
            <a:endParaRPr lang="en-US" altLang="ja-JP" sz="900" dirty="0">
              <a:latin typeface="ＭＳ Ｐゴシック" panose="020B060007020508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ＭＳ Ｐゴシック" panose="020B0600070205080204" pitchFamily="50" charset="-128"/>
              </a:rPr>
              <a:t>（注）：調査時点は原則として各年７月</a:t>
            </a:r>
            <a:r>
              <a:rPr lang="en-US" altLang="ja-JP" sz="900" dirty="0">
                <a:latin typeface="ＭＳ Ｐゴシック" panose="020B0600070205080204" pitchFamily="50" charset="-128"/>
              </a:rPr>
              <a:t>31</a:t>
            </a:r>
            <a:r>
              <a:rPr lang="ja-JP" altLang="en-US" sz="900" dirty="0">
                <a:latin typeface="ＭＳ Ｐゴシック" panose="020B0600070205080204" pitchFamily="50" charset="-128"/>
              </a:rPr>
              <a:t>日現在。調査対象は、全上場企業</a:t>
            </a:r>
            <a:r>
              <a:rPr lang="ja-JP" altLang="en-US" sz="900" dirty="0" smtClean="0">
                <a:latin typeface="ＭＳ Ｐゴシック" panose="020B0600070205080204" pitchFamily="50" charset="-128"/>
              </a:rPr>
              <a:t>。</a:t>
            </a:r>
            <a:endParaRPr lang="en-US" altLang="ja-JP" sz="900" dirty="0">
              <a:latin typeface="ＭＳ Ｐゴシック" panose="020B060007020508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100" b="1" u="sng" dirty="0">
                <a:latin typeface="ＭＳ Ｐゴシック" panose="020B0600070205080204" pitchFamily="50" charset="-128"/>
              </a:rPr>
              <a:t>「役員」は、取締役、</a:t>
            </a:r>
            <a:r>
              <a:rPr lang="ja-JP" altLang="en-US" sz="1100" b="1" u="sng" dirty="0" smtClean="0">
                <a:latin typeface="ＭＳ Ｐゴシック" panose="020B0600070205080204" pitchFamily="50" charset="-128"/>
              </a:rPr>
              <a:t>監査役及び</a:t>
            </a:r>
            <a:r>
              <a:rPr lang="ja-JP" altLang="en-US" sz="1100" b="1" u="sng" dirty="0">
                <a:latin typeface="ＭＳ Ｐゴシック" panose="020B0600070205080204" pitchFamily="50" charset="-128"/>
              </a:rPr>
              <a:t>執行役。</a:t>
            </a:r>
            <a:endParaRPr lang="en-US" altLang="ja-JP" sz="1100" b="1" u="sng" dirty="0">
              <a:latin typeface="ＭＳ Ｐゴシック" panose="020B0600070205080204" pitchFamily="50" charset="-128"/>
            </a:endParaRPr>
          </a:p>
        </p:txBody>
      </p:sp>
      <p:graphicFrame>
        <p:nvGraphicFramePr>
          <p:cNvPr id="24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0965896"/>
              </p:ext>
            </p:extLst>
          </p:nvPr>
        </p:nvGraphicFramePr>
        <p:xfrm>
          <a:off x="210312" y="795528"/>
          <a:ext cx="9509760" cy="5367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8" name="ワークシート" r:id="rId4" imgW="7277184" imgH="3520312" progId="Excel.Sheet.8">
                  <p:embed/>
                </p:oleObj>
              </mc:Choice>
              <mc:Fallback>
                <p:oleObj name="ワークシート" r:id="rId4" imgW="7277184" imgH="3520312" progId="Excel.Sheet.8">
                  <p:embed/>
                  <p:pic>
                    <p:nvPicPr>
                      <p:cNvPr id="24" name="グラフ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12" y="795528"/>
                        <a:ext cx="9509760" cy="5367528"/>
                      </a:xfrm>
                      <a:prstGeom prst="rect">
                        <a:avLst/>
                      </a:prstGeom>
                      <a:noFill/>
                      <a:ln w="25400">
                        <a:noFill/>
                        <a:rou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テキスト ボックス 24"/>
          <p:cNvSpPr txBox="1"/>
          <p:nvPr/>
        </p:nvSpPr>
        <p:spPr>
          <a:xfrm>
            <a:off x="210312" y="958065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（人）</a:t>
            </a:r>
          </a:p>
        </p:txBody>
      </p:sp>
      <p:sp>
        <p:nvSpPr>
          <p:cNvPr id="26" name="右矢印 25"/>
          <p:cNvSpPr/>
          <p:nvPr/>
        </p:nvSpPr>
        <p:spPr>
          <a:xfrm rot="20494420">
            <a:off x="2238371" y="2705564"/>
            <a:ext cx="5118635" cy="509304"/>
          </a:xfrm>
          <a:prstGeom prst="rightArrow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162658" y="819566"/>
            <a:ext cx="651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6" name="タイトル 1"/>
          <p:cNvSpPr txBox="1">
            <a:spLocks/>
          </p:cNvSpPr>
          <p:nvPr/>
        </p:nvSpPr>
        <p:spPr bwMode="auto">
          <a:xfrm>
            <a:off x="0" y="0"/>
            <a:ext cx="9906000" cy="468000"/>
          </a:xfrm>
          <a:prstGeom prst="rect">
            <a:avLst/>
          </a:prstGeom>
          <a:solidFill>
            <a:srgbClr val="FF4747"/>
          </a:solidFill>
          <a:ln>
            <a:solidFill>
              <a:srgbClr val="FF4747"/>
            </a:solidFill>
          </a:ln>
          <a:extLst/>
        </p:spPr>
        <p:txBody>
          <a:bodyPr lIns="91441" rIns="91441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300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上場企業の女性役員数の推移</a:t>
            </a:r>
            <a:endParaRPr lang="ja-JP" altLang="en-US" sz="23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47930" y="2418531"/>
            <a:ext cx="1477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同比率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4875634" y="2323475"/>
            <a:ext cx="949094" cy="11546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3449350" y="2089010"/>
            <a:ext cx="1703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女性役員数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4902138" y="2960216"/>
            <a:ext cx="726747" cy="12896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83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A4 210 x 297 mm</PresentationFormat>
  <Paragraphs>9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5_Office ​​テーマ</vt:lpstr>
      <vt:lpstr>ワークシート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2022-11-22T05:46:54Z</dcterms:created>
  <dcterms:modified xsi:type="dcterms:W3CDTF">2022-11-22T05:47:13Z</dcterms:modified>
</cp:coreProperties>
</file>