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8" r:id="rId2"/>
  </p:sldIdLst>
  <p:sldSz cx="12239625" cy="68405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O163386\AppData\Roaming\Microsoft\Windows\Temporary%20Internet%20Files\Temporary%20Internet%20Files\Content.Outlook\SF0MCWXU\&#9733;&#38599;&#29992;&#24418;&#24907;&#21029;&#38599;&#29992;&#32773;&#25968;_estat2-1-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O163386\AppData\Roaming\Microsoft\Windows\Temporary%20Internet%20Files\Temporary%20Internet%20Files\Content.Outlook\SF0MCWXU\&#9733;&#38599;&#29992;&#24418;&#24907;&#21029;&#38599;&#29992;&#32773;&#25968;_estat2-1-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'女性（グラフ）'!$S$109</c:f>
              <c:strCache>
                <c:ptCount val="1"/>
                <c:pt idx="0">
                  <c:v>正規雇用労働者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336-4918-A853-A73C648E22B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336-4918-A853-A73C648E22B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336-4918-A853-A73C648E22B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336-4918-A853-A73C648E22B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336-4918-A853-A73C648E22B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336-4918-A853-A73C648E22B8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336-4918-A853-A73C648E22B8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336-4918-A853-A73C648E22B8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336-4918-A853-A73C648E22B8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336-4918-A853-A73C648E22B8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336-4918-A853-A73C648E22B8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336-4918-A853-A73C648E22B8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336-4918-A853-A73C648E22B8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336-4918-A853-A73C648E22B8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336-4918-A853-A73C648E22B8}"/>
                </c:ext>
              </c:extLst>
            </c:dLbl>
            <c:dLbl>
              <c:idx val="29"/>
              <c:layout>
                <c:manualLayout>
                  <c:x val="-2.0929779929133628E-3"/>
                  <c:y val="-2.5177993046314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5336-4918-A853-A73C648E22B8}"/>
                </c:ext>
              </c:extLst>
            </c:dLbl>
            <c:dLbl>
              <c:idx val="31"/>
              <c:layout>
                <c:manualLayout>
                  <c:x val="2.0929779929132093E-3"/>
                  <c:y val="-9.12702247928887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5336-4918-A853-A73C648E22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'女性（グラフ）'!$Q$110:$Q$141</c:f>
              <c:numCache>
                <c:formatCode>yyyy"年"m"月"</c:formatCode>
                <c:ptCount val="32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</c:numCache>
            </c:numRef>
          </c:cat>
          <c:val>
            <c:numRef>
              <c:f>'女性（グラフ）'!$S$110:$S$141</c:f>
              <c:numCache>
                <c:formatCode>General</c:formatCode>
                <c:ptCount val="32"/>
                <c:pt idx="0">
                  <c:v>11</c:v>
                </c:pt>
                <c:pt idx="1">
                  <c:v>24</c:v>
                </c:pt>
                <c:pt idx="2">
                  <c:v>16</c:v>
                </c:pt>
                <c:pt idx="3">
                  <c:v>32</c:v>
                </c:pt>
                <c:pt idx="4">
                  <c:v>26</c:v>
                </c:pt>
                <c:pt idx="5">
                  <c:v>28</c:v>
                </c:pt>
                <c:pt idx="6">
                  <c:v>18</c:v>
                </c:pt>
                <c:pt idx="7">
                  <c:v>5</c:v>
                </c:pt>
                <c:pt idx="8">
                  <c:v>15</c:v>
                </c:pt>
                <c:pt idx="9">
                  <c:v>23</c:v>
                </c:pt>
                <c:pt idx="10">
                  <c:v>33</c:v>
                </c:pt>
                <c:pt idx="11">
                  <c:v>47</c:v>
                </c:pt>
                <c:pt idx="12">
                  <c:v>35</c:v>
                </c:pt>
                <c:pt idx="13">
                  <c:v>36</c:v>
                </c:pt>
                <c:pt idx="14">
                  <c:v>58</c:v>
                </c:pt>
                <c:pt idx="15">
                  <c:v>41</c:v>
                </c:pt>
                <c:pt idx="16">
                  <c:v>18</c:v>
                </c:pt>
                <c:pt idx="17">
                  <c:v>29</c:v>
                </c:pt>
                <c:pt idx="18">
                  <c:v>29</c:v>
                </c:pt>
                <c:pt idx="19">
                  <c:v>46</c:v>
                </c:pt>
                <c:pt idx="20">
                  <c:v>33</c:v>
                </c:pt>
                <c:pt idx="21">
                  <c:v>16</c:v>
                </c:pt>
                <c:pt idx="22">
                  <c:v>28</c:v>
                </c:pt>
                <c:pt idx="23">
                  <c:v>30</c:v>
                </c:pt>
                <c:pt idx="24">
                  <c:v>53</c:v>
                </c:pt>
                <c:pt idx="25">
                  <c:v>59</c:v>
                </c:pt>
                <c:pt idx="26">
                  <c:v>58</c:v>
                </c:pt>
                <c:pt idx="27">
                  <c:v>72</c:v>
                </c:pt>
                <c:pt idx="28">
                  <c:v>20</c:v>
                </c:pt>
                <c:pt idx="29">
                  <c:v>29</c:v>
                </c:pt>
                <c:pt idx="30">
                  <c:v>59</c:v>
                </c:pt>
                <c:pt idx="31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5336-4918-A853-A73C648E22B8}"/>
            </c:ext>
          </c:extLst>
        </c:ser>
        <c:ser>
          <c:idx val="2"/>
          <c:order val="2"/>
          <c:tx>
            <c:strRef>
              <c:f>'女性（グラフ）'!$T$109</c:f>
              <c:strCache>
                <c:ptCount val="1"/>
                <c:pt idx="0">
                  <c:v>非正規雇用労働者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/>
          </c:spPr>
          <c:invertIfNegative val="0"/>
          <c:dLbls>
            <c:dLbl>
              <c:idx val="15"/>
              <c:layout>
                <c:manualLayout>
                  <c:x val="-6.2789339787396288E-3"/>
                  <c:y val="-8.49757265313100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5336-4918-A853-A73C648E22B8}"/>
                </c:ext>
              </c:extLst>
            </c:dLbl>
            <c:dLbl>
              <c:idx val="1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5336-4918-A853-A73C648E22B8}"/>
                </c:ext>
              </c:extLst>
            </c:dLbl>
            <c:dLbl>
              <c:idx val="17"/>
              <c:layout>
                <c:manualLayout>
                  <c:x val="-2.0929779929132861E-3"/>
                  <c:y val="-6.29449826157853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5336-4918-A853-A73C648E22B8}"/>
                </c:ext>
              </c:extLst>
            </c:dLbl>
            <c:dLbl>
              <c:idx val="18"/>
              <c:layout>
                <c:manualLayout>
                  <c:x val="-4.1859559858264958E-3"/>
                  <c:y val="-0.107006470446835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5336-4918-A853-A73C648E22B8}"/>
                </c:ext>
              </c:extLst>
            </c:dLbl>
            <c:dLbl>
              <c:idx val="19"/>
              <c:layout>
                <c:manualLayout>
                  <c:x val="2.0929779929132861E-3"/>
                  <c:y val="-0.11959546696999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5336-4918-A853-A73C648E22B8}"/>
                </c:ext>
              </c:extLst>
            </c:dLbl>
            <c:dLbl>
              <c:idx val="20"/>
              <c:layout>
                <c:manualLayout>
                  <c:x val="0"/>
                  <c:y val="-9.44174739236779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5336-4918-A853-A73C648E22B8}"/>
                </c:ext>
              </c:extLst>
            </c:dLbl>
            <c:dLbl>
              <c:idx val="21"/>
              <c:layout>
                <c:manualLayout>
                  <c:x val="-2.0929779929132861E-3"/>
                  <c:y val="-6.6092231746574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5336-4918-A853-A73C648E22B8}"/>
                </c:ext>
              </c:extLst>
            </c:dLbl>
            <c:dLbl>
              <c:idx val="22"/>
              <c:layout>
                <c:manualLayout>
                  <c:x val="2.0929779929132861E-3"/>
                  <c:y val="-3.77667417545790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5336-4918-A853-A73C648E22B8}"/>
                </c:ext>
              </c:extLst>
            </c:dLbl>
            <c:dLbl>
              <c:idx val="23"/>
              <c:layout>
                <c:manualLayout>
                  <c:x val="-2.0929779929132093E-3"/>
                  <c:y val="-3.461974043868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5336-4918-A853-A73C648E22B8}"/>
                </c:ext>
              </c:extLst>
            </c:dLbl>
            <c:dLbl>
              <c:idx val="24"/>
              <c:layout>
                <c:manualLayout>
                  <c:x val="0"/>
                  <c:y val="-3.461974043868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5336-4918-A853-A73C648E22B8}"/>
                </c:ext>
              </c:extLst>
            </c:dLbl>
            <c:dLbl>
              <c:idx val="25"/>
              <c:layout>
                <c:manualLayout>
                  <c:x val="-1.534832797616903E-16"/>
                  <c:y val="-0.116448217839202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5336-4918-A853-A73C648E22B8}"/>
                </c:ext>
              </c:extLst>
            </c:dLbl>
            <c:dLbl>
              <c:idx val="26"/>
              <c:layout>
                <c:manualLayout>
                  <c:x val="-2.0929779929132093E-3"/>
                  <c:y val="-7.8680980454839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5336-4918-A853-A73C648E22B8}"/>
                </c:ext>
              </c:extLst>
            </c:dLbl>
            <c:dLbl>
              <c:idx val="27"/>
              <c:layout>
                <c:manualLayout>
                  <c:x val="4.1859559858262651E-3"/>
                  <c:y val="-3.4619492623789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E-5336-4918-A853-A73C648E22B8}"/>
                </c:ext>
              </c:extLst>
            </c:dLbl>
            <c:dLbl>
              <c:idx val="28"/>
              <c:layout>
                <c:manualLayout>
                  <c:x val="0"/>
                  <c:y val="-9.4414995774756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5336-4918-A853-A73C648E22B8}"/>
                </c:ext>
              </c:extLst>
            </c:dLbl>
            <c:dLbl>
              <c:idx val="29"/>
              <c:layout>
                <c:manualLayout>
                  <c:x val="-2.0929779929132093E-3"/>
                  <c:y val="-9.44174739236785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0-5336-4918-A853-A73C648E22B8}"/>
                </c:ext>
              </c:extLst>
            </c:dLbl>
            <c:dLbl>
              <c:idx val="3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1-5336-4918-A853-A73C648E22B8}"/>
                </c:ext>
              </c:extLst>
            </c:dLbl>
            <c:dLbl>
              <c:idx val="3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2-5336-4918-A853-A73C648E22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'女性（グラフ）'!$Q$110:$Q$141</c:f>
              <c:numCache>
                <c:formatCode>yyyy"年"m"月"</c:formatCode>
                <c:ptCount val="32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</c:numCache>
            </c:numRef>
          </c:cat>
          <c:val>
            <c:numRef>
              <c:f>'女性（グラフ）'!$T$110:$T$141</c:f>
              <c:numCache>
                <c:formatCode>General</c:formatCode>
                <c:ptCount val="32"/>
                <c:pt idx="0">
                  <c:v>51</c:v>
                </c:pt>
                <c:pt idx="1">
                  <c:v>32</c:v>
                </c:pt>
                <c:pt idx="2">
                  <c:v>39</c:v>
                </c:pt>
                <c:pt idx="3">
                  <c:v>-6</c:v>
                </c:pt>
                <c:pt idx="4">
                  <c:v>4</c:v>
                </c:pt>
                <c:pt idx="5">
                  <c:v>19</c:v>
                </c:pt>
                <c:pt idx="6">
                  <c:v>19</c:v>
                </c:pt>
                <c:pt idx="7">
                  <c:v>35</c:v>
                </c:pt>
                <c:pt idx="8">
                  <c:v>34</c:v>
                </c:pt>
                <c:pt idx="9">
                  <c:v>20</c:v>
                </c:pt>
                <c:pt idx="10">
                  <c:v>16</c:v>
                </c:pt>
                <c:pt idx="11">
                  <c:v>17</c:v>
                </c:pt>
                <c:pt idx="12">
                  <c:v>-5</c:v>
                </c:pt>
                <c:pt idx="13">
                  <c:v>6</c:v>
                </c:pt>
                <c:pt idx="14">
                  <c:v>-29</c:v>
                </c:pt>
                <c:pt idx="15">
                  <c:v>-71</c:v>
                </c:pt>
                <c:pt idx="16">
                  <c:v>-47</c:v>
                </c:pt>
                <c:pt idx="17">
                  <c:v>-61</c:v>
                </c:pt>
                <c:pt idx="18">
                  <c:v>-81</c:v>
                </c:pt>
                <c:pt idx="19">
                  <c:v>-84</c:v>
                </c:pt>
                <c:pt idx="20">
                  <c:v>-73</c:v>
                </c:pt>
                <c:pt idx="21">
                  <c:v>-53</c:v>
                </c:pt>
                <c:pt idx="22">
                  <c:v>-37</c:v>
                </c:pt>
                <c:pt idx="23">
                  <c:v>-59</c:v>
                </c:pt>
                <c:pt idx="24">
                  <c:v>-68</c:v>
                </c:pt>
                <c:pt idx="25">
                  <c:v>-89</c:v>
                </c:pt>
                <c:pt idx="26">
                  <c:v>-68</c:v>
                </c:pt>
                <c:pt idx="27">
                  <c:v>-58</c:v>
                </c:pt>
                <c:pt idx="28">
                  <c:v>-5</c:v>
                </c:pt>
                <c:pt idx="29">
                  <c:v>-15</c:v>
                </c:pt>
                <c:pt idx="30">
                  <c:v>-57</c:v>
                </c:pt>
                <c:pt idx="31">
                  <c:v>-78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3-5336-4918-A853-A73C648E22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8445576"/>
        <c:axId val="438445904"/>
      </c:barChart>
      <c:lineChart>
        <c:grouping val="standard"/>
        <c:varyColors val="0"/>
        <c:ser>
          <c:idx val="0"/>
          <c:order val="0"/>
          <c:tx>
            <c:strRef>
              <c:f>'女性（グラフ）'!$R$109</c:f>
              <c:strCache>
                <c:ptCount val="1"/>
                <c:pt idx="0">
                  <c:v>雇用者数（役員を除く）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6743823943305675E-2"/>
                  <c:y val="-5.66504843542067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4-5336-4918-A853-A73C648E22B8}"/>
                </c:ext>
              </c:extLst>
            </c:dLbl>
            <c:dLbl>
              <c:idx val="31"/>
              <c:layout>
                <c:manualLayout>
                  <c:x val="-1.0464889964566047E-2"/>
                  <c:y val="-7.868122826973170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5-5336-4918-A853-A73C648E22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'女性（グラフ）'!$Q$110:$Q$141</c:f>
              <c:numCache>
                <c:formatCode>yyyy"年"m"月"</c:formatCode>
                <c:ptCount val="32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</c:numCache>
            </c:numRef>
          </c:cat>
          <c:val>
            <c:numRef>
              <c:f>'女性（グラフ）'!$R$110:$R$141</c:f>
              <c:numCache>
                <c:formatCode>General</c:formatCode>
                <c:ptCount val="32"/>
                <c:pt idx="0">
                  <c:v>62</c:v>
                </c:pt>
                <c:pt idx="1">
                  <c:v>57</c:v>
                </c:pt>
                <c:pt idx="2">
                  <c:v>54</c:v>
                </c:pt>
                <c:pt idx="3">
                  <c:v>26</c:v>
                </c:pt>
                <c:pt idx="4">
                  <c:v>31</c:v>
                </c:pt>
                <c:pt idx="5">
                  <c:v>48</c:v>
                </c:pt>
                <c:pt idx="6">
                  <c:v>37</c:v>
                </c:pt>
                <c:pt idx="7">
                  <c:v>39</c:v>
                </c:pt>
                <c:pt idx="8">
                  <c:v>50</c:v>
                </c:pt>
                <c:pt idx="9">
                  <c:v>44</c:v>
                </c:pt>
                <c:pt idx="10">
                  <c:v>49</c:v>
                </c:pt>
                <c:pt idx="11">
                  <c:v>64</c:v>
                </c:pt>
                <c:pt idx="12">
                  <c:v>30</c:v>
                </c:pt>
                <c:pt idx="13">
                  <c:v>40</c:v>
                </c:pt>
                <c:pt idx="14">
                  <c:v>30</c:v>
                </c:pt>
                <c:pt idx="15">
                  <c:v>-31</c:v>
                </c:pt>
                <c:pt idx="16">
                  <c:v>-29</c:v>
                </c:pt>
                <c:pt idx="17">
                  <c:v>-33</c:v>
                </c:pt>
                <c:pt idx="18">
                  <c:v>-52</c:v>
                </c:pt>
                <c:pt idx="19">
                  <c:v>-37</c:v>
                </c:pt>
                <c:pt idx="20">
                  <c:v>-40</c:v>
                </c:pt>
                <c:pt idx="21">
                  <c:v>-37</c:v>
                </c:pt>
                <c:pt idx="22">
                  <c:v>-9</c:v>
                </c:pt>
                <c:pt idx="23">
                  <c:v>-29</c:v>
                </c:pt>
                <c:pt idx="24">
                  <c:v>-16</c:v>
                </c:pt>
                <c:pt idx="25">
                  <c:v>-29</c:v>
                </c:pt>
                <c:pt idx="26">
                  <c:v>-11</c:v>
                </c:pt>
                <c:pt idx="27">
                  <c:v>13</c:v>
                </c:pt>
                <c:pt idx="28">
                  <c:v>15</c:v>
                </c:pt>
                <c:pt idx="29">
                  <c:v>14</c:v>
                </c:pt>
                <c:pt idx="30">
                  <c:v>2</c:v>
                </c:pt>
                <c:pt idx="31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6-5336-4918-A853-A73C648E22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8445576"/>
        <c:axId val="438445904"/>
      </c:lineChart>
      <c:dateAx>
        <c:axId val="438445576"/>
        <c:scaling>
          <c:orientation val="minMax"/>
        </c:scaling>
        <c:delete val="0"/>
        <c:axPos val="b"/>
        <c:numFmt formatCode="m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8445904"/>
        <c:crosses val="autoZero"/>
        <c:auto val="1"/>
        <c:lblOffset val="100"/>
        <c:baseTimeUnit val="months"/>
        <c:majorUnit val="1"/>
        <c:majorTimeUnit val="months"/>
      </c:dateAx>
      <c:valAx>
        <c:axId val="438445904"/>
        <c:scaling>
          <c:orientation val="minMax"/>
          <c:min val="-10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8445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'男性（グラフ）'!$S$109</c:f>
              <c:strCache>
                <c:ptCount val="1"/>
                <c:pt idx="0">
                  <c:v>正規雇用労働者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E04-430A-8DE6-F4CD893C09E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E04-430A-8DE6-F4CD893C09E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E04-430A-8DE6-F4CD893C09E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E04-430A-8DE6-F4CD893C09E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E04-430A-8DE6-F4CD893C09E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E04-430A-8DE6-F4CD893C09EA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E04-430A-8DE6-F4CD893C09EA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E04-430A-8DE6-F4CD893C09EA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E04-430A-8DE6-F4CD893C09EA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E04-430A-8DE6-F4CD893C09EA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E04-430A-8DE6-F4CD893C09EA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E04-430A-8DE6-F4CD893C09EA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E04-430A-8DE6-F4CD893C09EA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E04-430A-8DE6-F4CD893C09EA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E04-430A-8DE6-F4CD893C09EA}"/>
                </c:ext>
              </c:extLst>
            </c:dLbl>
            <c:dLbl>
              <c:idx val="23"/>
              <c:layout>
                <c:manualLayout>
                  <c:x val="4.0122889776893038E-3"/>
                  <c:y val="9.44150112508552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2E04-430A-8DE6-F4CD893C09EA}"/>
                </c:ext>
              </c:extLst>
            </c:dLbl>
            <c:dLbl>
              <c:idx val="24"/>
              <c:layout>
                <c:manualLayout>
                  <c:x val="0"/>
                  <c:y val="-9.44075775833289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2E04-430A-8DE6-F4CD893C09EA}"/>
                </c:ext>
              </c:extLst>
            </c:dLbl>
            <c:dLbl>
              <c:idx val="28"/>
              <c:layout>
                <c:manualLayout>
                  <c:x val="0"/>
                  <c:y val="-1.2587677011110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2E04-430A-8DE6-F4CD893C09EA}"/>
                </c:ext>
              </c:extLst>
            </c:dLbl>
            <c:dLbl>
              <c:idx val="31"/>
              <c:layout>
                <c:manualLayout>
                  <c:x val="-6.0184334665339557E-3"/>
                  <c:y val="-1.8880772149913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391379360185235E-2"/>
                      <c:h val="6.73755412019695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2-2E04-430A-8DE6-F4CD893C09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'男性（グラフ）'!$Q$110:$Q$141</c:f>
              <c:numCache>
                <c:formatCode>yyyy"年"m"月"</c:formatCode>
                <c:ptCount val="32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</c:numCache>
            </c:numRef>
          </c:cat>
          <c:val>
            <c:numRef>
              <c:f>'男性（グラフ）'!$S$110:$S$141</c:f>
              <c:numCache>
                <c:formatCode>General</c:formatCode>
                <c:ptCount val="32"/>
                <c:pt idx="0">
                  <c:v>16</c:v>
                </c:pt>
                <c:pt idx="1">
                  <c:v>31</c:v>
                </c:pt>
                <c:pt idx="2">
                  <c:v>7</c:v>
                </c:pt>
                <c:pt idx="3">
                  <c:v>1</c:v>
                </c:pt>
                <c:pt idx="4">
                  <c:v>-2</c:v>
                </c:pt>
                <c:pt idx="5">
                  <c:v>2</c:v>
                </c:pt>
                <c:pt idx="6">
                  <c:v>-15</c:v>
                </c:pt>
                <c:pt idx="7">
                  <c:v>-22</c:v>
                </c:pt>
                <c:pt idx="8">
                  <c:v>-25</c:v>
                </c:pt>
                <c:pt idx="9">
                  <c:v>-20</c:v>
                </c:pt>
                <c:pt idx="10">
                  <c:v>-25</c:v>
                </c:pt>
                <c:pt idx="11">
                  <c:v>-6</c:v>
                </c:pt>
                <c:pt idx="12">
                  <c:v>8</c:v>
                </c:pt>
                <c:pt idx="13">
                  <c:v>8</c:v>
                </c:pt>
                <c:pt idx="14">
                  <c:v>8</c:v>
                </c:pt>
                <c:pt idx="15">
                  <c:v>22</c:v>
                </c:pt>
                <c:pt idx="16">
                  <c:v>-18</c:v>
                </c:pt>
                <c:pt idx="17">
                  <c:v>2</c:v>
                </c:pt>
                <c:pt idx="18">
                  <c:v>23</c:v>
                </c:pt>
                <c:pt idx="19">
                  <c:v>-10</c:v>
                </c:pt>
                <c:pt idx="20">
                  <c:v>16</c:v>
                </c:pt>
                <c:pt idx="21">
                  <c:v>-6</c:v>
                </c:pt>
                <c:pt idx="22">
                  <c:v>-7</c:v>
                </c:pt>
                <c:pt idx="23">
                  <c:v>-15</c:v>
                </c:pt>
                <c:pt idx="24">
                  <c:v>-17</c:v>
                </c:pt>
                <c:pt idx="25">
                  <c:v>-32</c:v>
                </c:pt>
                <c:pt idx="26">
                  <c:v>-4</c:v>
                </c:pt>
                <c:pt idx="27">
                  <c:v>-4</c:v>
                </c:pt>
                <c:pt idx="28">
                  <c:v>1</c:v>
                </c:pt>
                <c:pt idx="29">
                  <c:v>17</c:v>
                </c:pt>
                <c:pt idx="30">
                  <c:v>9</c:v>
                </c:pt>
                <c:pt idx="31">
                  <c:v>-1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2E04-430A-8DE6-F4CD893C09EA}"/>
            </c:ext>
          </c:extLst>
        </c:ser>
        <c:ser>
          <c:idx val="2"/>
          <c:order val="2"/>
          <c:tx>
            <c:strRef>
              <c:f>'男性（グラフ）'!$T$109</c:f>
              <c:strCache>
                <c:ptCount val="1"/>
                <c:pt idx="0">
                  <c:v>非正規雇用労働者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/>
          </c:spPr>
          <c:invertIfNegative val="0"/>
          <c:dLbls>
            <c:dLbl>
              <c:idx val="15"/>
              <c:layout>
                <c:manualLayout>
                  <c:x val="-4.0122889776893775E-3"/>
                  <c:y val="-2.2028434769443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2E04-430A-8DE6-F4CD893C09EA}"/>
                </c:ext>
              </c:extLst>
            </c:dLbl>
            <c:dLbl>
              <c:idx val="1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2E04-430A-8DE6-F4CD893C09EA}"/>
                </c:ext>
              </c:extLst>
            </c:dLbl>
            <c:dLbl>
              <c:idx val="17"/>
              <c:layout>
                <c:manualLayout>
                  <c:x val="-2.0061444888447256E-3"/>
                  <c:y val="-4.72037887916647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2E04-430A-8DE6-F4CD893C09EA}"/>
                </c:ext>
              </c:extLst>
            </c:dLbl>
            <c:dLbl>
              <c:idx val="18"/>
              <c:layout>
                <c:manualLayout>
                  <c:x val="-7.355778151186828E-17"/>
                  <c:y val="-7.55260620666636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2E04-430A-8DE6-F4CD893C09EA}"/>
                </c:ext>
              </c:extLst>
            </c:dLbl>
            <c:dLbl>
              <c:idx val="1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2E04-430A-8DE6-F4CD893C09EA}"/>
                </c:ext>
              </c:extLst>
            </c:dLbl>
            <c:dLbl>
              <c:idx val="20"/>
              <c:layout>
                <c:manualLayout>
                  <c:x val="0"/>
                  <c:y val="-8.1819900572218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2E04-430A-8DE6-F4CD893C09EA}"/>
                </c:ext>
              </c:extLst>
            </c:dLbl>
            <c:dLbl>
              <c:idx val="21"/>
              <c:layout>
                <c:manualLayout>
                  <c:x val="-2.0061444888446519E-3"/>
                  <c:y val="-1.57343484749707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2E04-430A-8DE6-F4CD893C09EA}"/>
                </c:ext>
              </c:extLst>
            </c:dLbl>
            <c:dLbl>
              <c:idx val="22"/>
              <c:layout>
                <c:manualLayout>
                  <c:x val="2.006144488844504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2E04-430A-8DE6-F4CD893C09EA}"/>
                </c:ext>
              </c:extLst>
            </c:dLbl>
            <c:dLbl>
              <c:idx val="23"/>
              <c:layout>
                <c:manualLayout>
                  <c:x val="0"/>
                  <c:y val="-1.5734596263888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2E04-430A-8DE6-F4CD893C09EA}"/>
                </c:ext>
              </c:extLst>
            </c:dLbl>
            <c:dLbl>
              <c:idx val="24"/>
              <c:layout>
                <c:manualLayout>
                  <c:x val="0"/>
                  <c:y val="1.25876770111106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2E04-430A-8DE6-F4CD893C09EA}"/>
                </c:ext>
              </c:extLst>
            </c:dLbl>
            <c:dLbl>
              <c:idx val="25"/>
              <c:layout>
                <c:manualLayout>
                  <c:x val="0"/>
                  <c:y val="1.25876770111107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E-2E04-430A-8DE6-F4CD893C09EA}"/>
                </c:ext>
              </c:extLst>
            </c:dLbl>
            <c:dLbl>
              <c:idx val="26"/>
              <c:layout>
                <c:manualLayout>
                  <c:x val="0"/>
                  <c:y val="-1.5734596263888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2E04-430A-8DE6-F4CD893C09EA}"/>
                </c:ext>
              </c:extLst>
            </c:dLbl>
            <c:dLbl>
              <c:idx val="2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0-2E04-430A-8DE6-F4CD893C09EA}"/>
                </c:ext>
              </c:extLst>
            </c:dLbl>
            <c:dLbl>
              <c:idx val="2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1-2E04-430A-8DE6-F4CD893C09EA}"/>
                </c:ext>
              </c:extLst>
            </c:dLbl>
            <c:dLbl>
              <c:idx val="29"/>
              <c:layout>
                <c:manualLayout>
                  <c:x val="0"/>
                  <c:y val="-3.1469192527776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2-2E04-430A-8DE6-F4CD893C09EA}"/>
                </c:ext>
              </c:extLst>
            </c:dLbl>
            <c:dLbl>
              <c:idx val="30"/>
              <c:layout>
                <c:manualLayout>
                  <c:x val="2.0061444888446519E-3"/>
                  <c:y val="-6.29383850555530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3-2E04-430A-8DE6-F4CD893C09EA}"/>
                </c:ext>
              </c:extLst>
            </c:dLbl>
            <c:dLbl>
              <c:idx val="31"/>
              <c:layout>
                <c:manualLayout>
                  <c:x val="0"/>
                  <c:y val="2.2028434769443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4-2E04-430A-8DE6-F4CD893C09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'男性（グラフ）'!$Q$110:$Q$141</c:f>
              <c:numCache>
                <c:formatCode>yyyy"年"m"月"</c:formatCode>
                <c:ptCount val="32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</c:numCache>
            </c:numRef>
          </c:cat>
          <c:val>
            <c:numRef>
              <c:f>'男性（グラフ）'!$T$110:$T$141</c:f>
              <c:numCache>
                <c:formatCode>General</c:formatCode>
                <c:ptCount val="32"/>
                <c:pt idx="0">
                  <c:v>-16</c:v>
                </c:pt>
                <c:pt idx="1">
                  <c:v>5</c:v>
                </c:pt>
                <c:pt idx="2">
                  <c:v>26</c:v>
                </c:pt>
                <c:pt idx="3">
                  <c:v>18</c:v>
                </c:pt>
                <c:pt idx="4">
                  <c:v>22</c:v>
                </c:pt>
                <c:pt idx="5">
                  <c:v>27</c:v>
                </c:pt>
                <c:pt idx="6">
                  <c:v>51</c:v>
                </c:pt>
                <c:pt idx="7">
                  <c:v>48</c:v>
                </c:pt>
                <c:pt idx="8">
                  <c:v>24</c:v>
                </c:pt>
                <c:pt idx="9">
                  <c:v>19</c:v>
                </c:pt>
                <c:pt idx="10">
                  <c:v>28</c:v>
                </c:pt>
                <c:pt idx="11">
                  <c:v>5</c:v>
                </c:pt>
                <c:pt idx="12">
                  <c:v>0</c:v>
                </c:pt>
                <c:pt idx="13">
                  <c:v>-4</c:v>
                </c:pt>
                <c:pt idx="14">
                  <c:v>2</c:v>
                </c:pt>
                <c:pt idx="15">
                  <c:v>-26</c:v>
                </c:pt>
                <c:pt idx="16">
                  <c:v>-14</c:v>
                </c:pt>
                <c:pt idx="17">
                  <c:v>-43</c:v>
                </c:pt>
                <c:pt idx="18">
                  <c:v>-50</c:v>
                </c:pt>
                <c:pt idx="19">
                  <c:v>-36</c:v>
                </c:pt>
                <c:pt idx="20">
                  <c:v>-50</c:v>
                </c:pt>
                <c:pt idx="21">
                  <c:v>-33</c:v>
                </c:pt>
                <c:pt idx="22">
                  <c:v>-25</c:v>
                </c:pt>
                <c:pt idx="23">
                  <c:v>-27</c:v>
                </c:pt>
                <c:pt idx="24">
                  <c:v>-22</c:v>
                </c:pt>
                <c:pt idx="25">
                  <c:v>-18</c:v>
                </c:pt>
                <c:pt idx="26">
                  <c:v>-27</c:v>
                </c:pt>
                <c:pt idx="27">
                  <c:v>-19</c:v>
                </c:pt>
                <c:pt idx="28">
                  <c:v>-41</c:v>
                </c:pt>
                <c:pt idx="29">
                  <c:v>-58</c:v>
                </c:pt>
                <c:pt idx="30">
                  <c:v>-54</c:v>
                </c:pt>
                <c:pt idx="31">
                  <c:v>-52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5-2E04-430A-8DE6-F4CD893C09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38445576"/>
        <c:axId val="438445904"/>
      </c:barChart>
      <c:lineChart>
        <c:grouping val="standard"/>
        <c:varyColors val="0"/>
        <c:ser>
          <c:idx val="0"/>
          <c:order val="0"/>
          <c:tx>
            <c:strRef>
              <c:f>'男性（グラフ）'!$R$109</c:f>
              <c:strCache>
                <c:ptCount val="1"/>
                <c:pt idx="0">
                  <c:v>雇用者数（役員を除く）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6049155910757215E-2"/>
                  <c:y val="0.11643601235277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6-2E04-430A-8DE6-F4CD893C09EA}"/>
                </c:ext>
              </c:extLst>
            </c:dLbl>
            <c:dLbl>
              <c:idx val="31"/>
              <c:layout>
                <c:manualLayout>
                  <c:x val="-6.0184334665341031E-3"/>
                  <c:y val="5.979146580277538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7-2E04-430A-8DE6-F4CD893C09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'男性（グラフ）'!$Q$110:$Q$141</c:f>
              <c:numCache>
                <c:formatCode>yyyy"年"m"月"</c:formatCode>
                <c:ptCount val="32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</c:numCache>
            </c:numRef>
          </c:cat>
          <c:val>
            <c:numRef>
              <c:f>'男性（グラフ）'!$R$110:$R$141</c:f>
              <c:numCache>
                <c:formatCode>General</c:formatCode>
                <c:ptCount val="32"/>
                <c:pt idx="0">
                  <c:v>-1</c:v>
                </c:pt>
                <c:pt idx="1">
                  <c:v>37</c:v>
                </c:pt>
                <c:pt idx="2">
                  <c:v>33</c:v>
                </c:pt>
                <c:pt idx="3">
                  <c:v>19</c:v>
                </c:pt>
                <c:pt idx="4">
                  <c:v>20</c:v>
                </c:pt>
                <c:pt idx="5">
                  <c:v>29</c:v>
                </c:pt>
                <c:pt idx="6">
                  <c:v>36</c:v>
                </c:pt>
                <c:pt idx="7">
                  <c:v>26</c:v>
                </c:pt>
                <c:pt idx="8">
                  <c:v>0</c:v>
                </c:pt>
                <c:pt idx="9">
                  <c:v>-1</c:v>
                </c:pt>
                <c:pt idx="10">
                  <c:v>2</c:v>
                </c:pt>
                <c:pt idx="11">
                  <c:v>0</c:v>
                </c:pt>
                <c:pt idx="12">
                  <c:v>9</c:v>
                </c:pt>
                <c:pt idx="13">
                  <c:v>4</c:v>
                </c:pt>
                <c:pt idx="14">
                  <c:v>11</c:v>
                </c:pt>
                <c:pt idx="15">
                  <c:v>-4</c:v>
                </c:pt>
                <c:pt idx="16">
                  <c:v>-32</c:v>
                </c:pt>
                <c:pt idx="17">
                  <c:v>-42</c:v>
                </c:pt>
                <c:pt idx="18">
                  <c:v>-27</c:v>
                </c:pt>
                <c:pt idx="19">
                  <c:v>-45</c:v>
                </c:pt>
                <c:pt idx="20">
                  <c:v>-34</c:v>
                </c:pt>
                <c:pt idx="21">
                  <c:v>-39</c:v>
                </c:pt>
                <c:pt idx="22">
                  <c:v>-33</c:v>
                </c:pt>
                <c:pt idx="23">
                  <c:v>-43</c:v>
                </c:pt>
                <c:pt idx="24">
                  <c:v>-40</c:v>
                </c:pt>
                <c:pt idx="25">
                  <c:v>-50</c:v>
                </c:pt>
                <c:pt idx="26">
                  <c:v>-32</c:v>
                </c:pt>
                <c:pt idx="27">
                  <c:v>-23</c:v>
                </c:pt>
                <c:pt idx="28">
                  <c:v>-40</c:v>
                </c:pt>
                <c:pt idx="29">
                  <c:v>-42</c:v>
                </c:pt>
                <c:pt idx="30">
                  <c:v>-45</c:v>
                </c:pt>
                <c:pt idx="31">
                  <c:v>-54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8-2E04-430A-8DE6-F4CD893C09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8445576"/>
        <c:axId val="438445904"/>
      </c:lineChart>
      <c:dateAx>
        <c:axId val="438445576"/>
        <c:scaling>
          <c:orientation val="minMax"/>
        </c:scaling>
        <c:delete val="0"/>
        <c:axPos val="b"/>
        <c:numFmt formatCode="m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8445904"/>
        <c:crosses val="autoZero"/>
        <c:auto val="1"/>
        <c:lblOffset val="100"/>
        <c:baseTimeUnit val="months"/>
        <c:majorUnit val="1"/>
        <c:majorTimeUnit val="months"/>
      </c:dateAx>
      <c:valAx>
        <c:axId val="438445904"/>
        <c:scaling>
          <c:orientation val="minMax"/>
          <c:max val="100"/>
          <c:min val="-10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38445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19505"/>
            <a:ext cx="9179719" cy="2381521"/>
          </a:xfrm>
        </p:spPr>
        <p:txBody>
          <a:bodyPr anchor="b"/>
          <a:lstStyle>
            <a:lvl1pPr algn="ctr">
              <a:defRPr sz="598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592866"/>
            <a:ext cx="9179719" cy="1651546"/>
          </a:xfrm>
        </p:spPr>
        <p:txBody>
          <a:bodyPr/>
          <a:lstStyle>
            <a:lvl1pPr marL="0" indent="0" algn="ctr">
              <a:buNone/>
              <a:defRPr sz="2394"/>
            </a:lvl1pPr>
            <a:lvl2pPr marL="456057" indent="0" algn="ctr">
              <a:buNone/>
              <a:defRPr sz="1995"/>
            </a:lvl2pPr>
            <a:lvl3pPr marL="912114" indent="0" algn="ctr">
              <a:buNone/>
              <a:defRPr sz="1795"/>
            </a:lvl3pPr>
            <a:lvl4pPr marL="1368171" indent="0" algn="ctr">
              <a:buNone/>
              <a:defRPr sz="1596"/>
            </a:lvl4pPr>
            <a:lvl5pPr marL="1824228" indent="0" algn="ctr">
              <a:buNone/>
              <a:defRPr sz="1596"/>
            </a:lvl5pPr>
            <a:lvl6pPr marL="2280285" indent="0" algn="ctr">
              <a:buNone/>
              <a:defRPr sz="1596"/>
            </a:lvl6pPr>
            <a:lvl7pPr marL="2736342" indent="0" algn="ctr">
              <a:buNone/>
              <a:defRPr sz="1596"/>
            </a:lvl7pPr>
            <a:lvl8pPr marL="3192399" indent="0" algn="ctr">
              <a:buNone/>
              <a:defRPr sz="1596"/>
            </a:lvl8pPr>
            <a:lvl9pPr marL="3648456" indent="0" algn="ctr">
              <a:buNone/>
              <a:defRPr sz="1596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EB06-10FA-476D-BFEC-DB8F2C80EDDF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F3FC-3E04-435A-AA36-1FCE7C91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823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EB06-10FA-476D-BFEC-DB8F2C80EDDF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F3FC-3E04-435A-AA36-1FCE7C91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840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64195"/>
            <a:ext cx="2639169" cy="579704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64195"/>
            <a:ext cx="7764512" cy="579704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EB06-10FA-476D-BFEC-DB8F2C80EDDF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F3FC-3E04-435A-AA36-1FCE7C91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857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EB06-10FA-476D-BFEC-DB8F2C80EDDF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F3FC-3E04-435A-AA36-1FCE7C91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342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05385"/>
            <a:ext cx="10556677" cy="2845473"/>
          </a:xfrm>
        </p:spPr>
        <p:txBody>
          <a:bodyPr anchor="b"/>
          <a:lstStyle>
            <a:lvl1pPr>
              <a:defRPr sz="598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577778"/>
            <a:ext cx="10556677" cy="1496367"/>
          </a:xfrm>
        </p:spPr>
        <p:txBody>
          <a:bodyPr/>
          <a:lstStyle>
            <a:lvl1pPr marL="0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1pPr>
            <a:lvl2pPr marL="456057" indent="0">
              <a:buNone/>
              <a:defRPr sz="1995">
                <a:solidFill>
                  <a:schemeClr val="tx1">
                    <a:tint val="75000"/>
                  </a:schemeClr>
                </a:solidFill>
              </a:defRPr>
            </a:lvl2pPr>
            <a:lvl3pPr marL="912114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3pPr>
            <a:lvl4pPr marL="1368171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4pPr>
            <a:lvl5pPr marL="1824228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5pPr>
            <a:lvl6pPr marL="2280285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6pPr>
            <a:lvl7pPr marL="2736342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7pPr>
            <a:lvl8pPr marL="3192399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8pPr>
            <a:lvl9pPr marL="3648456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EB06-10FA-476D-BFEC-DB8F2C80EDDF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F3FC-3E04-435A-AA36-1FCE7C91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069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820976"/>
            <a:ext cx="5201841" cy="434025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820976"/>
            <a:ext cx="5201841" cy="434025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EB06-10FA-476D-BFEC-DB8F2C80EDDF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F3FC-3E04-435A-AA36-1FCE7C91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9287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64196"/>
            <a:ext cx="10556677" cy="13221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676882"/>
            <a:ext cx="5177935" cy="821814"/>
          </a:xfrm>
        </p:spPr>
        <p:txBody>
          <a:bodyPr anchor="b"/>
          <a:lstStyle>
            <a:lvl1pPr marL="0" indent="0">
              <a:buNone/>
              <a:defRPr sz="2394" b="1"/>
            </a:lvl1pPr>
            <a:lvl2pPr marL="456057" indent="0">
              <a:buNone/>
              <a:defRPr sz="1995" b="1"/>
            </a:lvl2pPr>
            <a:lvl3pPr marL="912114" indent="0">
              <a:buNone/>
              <a:defRPr sz="1795" b="1"/>
            </a:lvl3pPr>
            <a:lvl4pPr marL="1368171" indent="0">
              <a:buNone/>
              <a:defRPr sz="1596" b="1"/>
            </a:lvl4pPr>
            <a:lvl5pPr marL="1824228" indent="0">
              <a:buNone/>
              <a:defRPr sz="1596" b="1"/>
            </a:lvl5pPr>
            <a:lvl6pPr marL="2280285" indent="0">
              <a:buNone/>
              <a:defRPr sz="1596" b="1"/>
            </a:lvl6pPr>
            <a:lvl7pPr marL="2736342" indent="0">
              <a:buNone/>
              <a:defRPr sz="1596" b="1"/>
            </a:lvl7pPr>
            <a:lvl8pPr marL="3192399" indent="0">
              <a:buNone/>
              <a:defRPr sz="1596" b="1"/>
            </a:lvl8pPr>
            <a:lvl9pPr marL="3648456" indent="0">
              <a:buNone/>
              <a:defRPr sz="1596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498697"/>
            <a:ext cx="5177935" cy="367520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676882"/>
            <a:ext cx="5203435" cy="821814"/>
          </a:xfrm>
        </p:spPr>
        <p:txBody>
          <a:bodyPr anchor="b"/>
          <a:lstStyle>
            <a:lvl1pPr marL="0" indent="0">
              <a:buNone/>
              <a:defRPr sz="2394" b="1"/>
            </a:lvl1pPr>
            <a:lvl2pPr marL="456057" indent="0">
              <a:buNone/>
              <a:defRPr sz="1995" b="1"/>
            </a:lvl2pPr>
            <a:lvl3pPr marL="912114" indent="0">
              <a:buNone/>
              <a:defRPr sz="1795" b="1"/>
            </a:lvl3pPr>
            <a:lvl4pPr marL="1368171" indent="0">
              <a:buNone/>
              <a:defRPr sz="1596" b="1"/>
            </a:lvl4pPr>
            <a:lvl5pPr marL="1824228" indent="0">
              <a:buNone/>
              <a:defRPr sz="1596" b="1"/>
            </a:lvl5pPr>
            <a:lvl6pPr marL="2280285" indent="0">
              <a:buNone/>
              <a:defRPr sz="1596" b="1"/>
            </a:lvl6pPr>
            <a:lvl7pPr marL="2736342" indent="0">
              <a:buNone/>
              <a:defRPr sz="1596" b="1"/>
            </a:lvl7pPr>
            <a:lvl8pPr marL="3192399" indent="0">
              <a:buNone/>
              <a:defRPr sz="1596" b="1"/>
            </a:lvl8pPr>
            <a:lvl9pPr marL="3648456" indent="0">
              <a:buNone/>
              <a:defRPr sz="1596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498697"/>
            <a:ext cx="5203435" cy="367520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EB06-10FA-476D-BFEC-DB8F2C80EDDF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F3FC-3E04-435A-AA36-1FCE7C91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5786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EB06-10FA-476D-BFEC-DB8F2C80EDDF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F3FC-3E04-435A-AA36-1FCE7C91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0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EB06-10FA-476D-BFEC-DB8F2C80EDDF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F3FC-3E04-435A-AA36-1FCE7C91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702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56036"/>
            <a:ext cx="3947597" cy="1596126"/>
          </a:xfrm>
        </p:spPr>
        <p:txBody>
          <a:bodyPr anchor="b"/>
          <a:lstStyle>
            <a:lvl1pPr>
              <a:defRPr sz="319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984911"/>
            <a:ext cx="6196310" cy="4861216"/>
          </a:xfrm>
        </p:spPr>
        <p:txBody>
          <a:bodyPr/>
          <a:lstStyle>
            <a:lvl1pPr>
              <a:defRPr sz="3192"/>
            </a:lvl1pPr>
            <a:lvl2pPr>
              <a:defRPr sz="2793"/>
            </a:lvl2pPr>
            <a:lvl3pPr>
              <a:defRPr sz="2394"/>
            </a:lvl3pPr>
            <a:lvl4pPr>
              <a:defRPr sz="1995"/>
            </a:lvl4pPr>
            <a:lvl5pPr>
              <a:defRPr sz="1995"/>
            </a:lvl5pPr>
            <a:lvl6pPr>
              <a:defRPr sz="1995"/>
            </a:lvl6pPr>
            <a:lvl7pPr>
              <a:defRPr sz="1995"/>
            </a:lvl7pPr>
            <a:lvl8pPr>
              <a:defRPr sz="1995"/>
            </a:lvl8pPr>
            <a:lvl9pPr>
              <a:defRPr sz="199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052161"/>
            <a:ext cx="3947597" cy="3801883"/>
          </a:xfrm>
        </p:spPr>
        <p:txBody>
          <a:bodyPr/>
          <a:lstStyle>
            <a:lvl1pPr marL="0" indent="0">
              <a:buNone/>
              <a:defRPr sz="1596"/>
            </a:lvl1pPr>
            <a:lvl2pPr marL="456057" indent="0">
              <a:buNone/>
              <a:defRPr sz="1397"/>
            </a:lvl2pPr>
            <a:lvl3pPr marL="912114" indent="0">
              <a:buNone/>
              <a:defRPr sz="1197"/>
            </a:lvl3pPr>
            <a:lvl4pPr marL="1368171" indent="0">
              <a:buNone/>
              <a:defRPr sz="998"/>
            </a:lvl4pPr>
            <a:lvl5pPr marL="1824228" indent="0">
              <a:buNone/>
              <a:defRPr sz="998"/>
            </a:lvl5pPr>
            <a:lvl6pPr marL="2280285" indent="0">
              <a:buNone/>
              <a:defRPr sz="998"/>
            </a:lvl6pPr>
            <a:lvl7pPr marL="2736342" indent="0">
              <a:buNone/>
              <a:defRPr sz="998"/>
            </a:lvl7pPr>
            <a:lvl8pPr marL="3192399" indent="0">
              <a:buNone/>
              <a:defRPr sz="998"/>
            </a:lvl8pPr>
            <a:lvl9pPr marL="3648456" indent="0">
              <a:buNone/>
              <a:defRPr sz="99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EB06-10FA-476D-BFEC-DB8F2C80EDDF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F3FC-3E04-435A-AA36-1FCE7C91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207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56036"/>
            <a:ext cx="3947597" cy="1596126"/>
          </a:xfrm>
        </p:spPr>
        <p:txBody>
          <a:bodyPr anchor="b"/>
          <a:lstStyle>
            <a:lvl1pPr>
              <a:defRPr sz="319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984911"/>
            <a:ext cx="6196310" cy="4861216"/>
          </a:xfrm>
        </p:spPr>
        <p:txBody>
          <a:bodyPr anchor="t"/>
          <a:lstStyle>
            <a:lvl1pPr marL="0" indent="0">
              <a:buNone/>
              <a:defRPr sz="3192"/>
            </a:lvl1pPr>
            <a:lvl2pPr marL="456057" indent="0">
              <a:buNone/>
              <a:defRPr sz="2793"/>
            </a:lvl2pPr>
            <a:lvl3pPr marL="912114" indent="0">
              <a:buNone/>
              <a:defRPr sz="2394"/>
            </a:lvl3pPr>
            <a:lvl4pPr marL="1368171" indent="0">
              <a:buNone/>
              <a:defRPr sz="1995"/>
            </a:lvl4pPr>
            <a:lvl5pPr marL="1824228" indent="0">
              <a:buNone/>
              <a:defRPr sz="1995"/>
            </a:lvl5pPr>
            <a:lvl6pPr marL="2280285" indent="0">
              <a:buNone/>
              <a:defRPr sz="1995"/>
            </a:lvl6pPr>
            <a:lvl7pPr marL="2736342" indent="0">
              <a:buNone/>
              <a:defRPr sz="1995"/>
            </a:lvl7pPr>
            <a:lvl8pPr marL="3192399" indent="0">
              <a:buNone/>
              <a:defRPr sz="1995"/>
            </a:lvl8pPr>
            <a:lvl9pPr marL="3648456" indent="0">
              <a:buNone/>
              <a:defRPr sz="199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052161"/>
            <a:ext cx="3947597" cy="3801883"/>
          </a:xfrm>
        </p:spPr>
        <p:txBody>
          <a:bodyPr/>
          <a:lstStyle>
            <a:lvl1pPr marL="0" indent="0">
              <a:buNone/>
              <a:defRPr sz="1596"/>
            </a:lvl1pPr>
            <a:lvl2pPr marL="456057" indent="0">
              <a:buNone/>
              <a:defRPr sz="1397"/>
            </a:lvl2pPr>
            <a:lvl3pPr marL="912114" indent="0">
              <a:buNone/>
              <a:defRPr sz="1197"/>
            </a:lvl3pPr>
            <a:lvl4pPr marL="1368171" indent="0">
              <a:buNone/>
              <a:defRPr sz="998"/>
            </a:lvl4pPr>
            <a:lvl5pPr marL="1824228" indent="0">
              <a:buNone/>
              <a:defRPr sz="998"/>
            </a:lvl5pPr>
            <a:lvl6pPr marL="2280285" indent="0">
              <a:buNone/>
              <a:defRPr sz="998"/>
            </a:lvl6pPr>
            <a:lvl7pPr marL="2736342" indent="0">
              <a:buNone/>
              <a:defRPr sz="998"/>
            </a:lvl7pPr>
            <a:lvl8pPr marL="3192399" indent="0">
              <a:buNone/>
              <a:defRPr sz="998"/>
            </a:lvl8pPr>
            <a:lvl9pPr marL="3648456" indent="0">
              <a:buNone/>
              <a:defRPr sz="99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EB06-10FA-476D-BFEC-DB8F2C80EDDF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F3FC-3E04-435A-AA36-1FCE7C91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596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64196"/>
            <a:ext cx="10556677" cy="132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820976"/>
            <a:ext cx="10556677" cy="4340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340166"/>
            <a:ext cx="2753916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5EB06-10FA-476D-BFEC-DB8F2C80EDDF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340166"/>
            <a:ext cx="4130873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340166"/>
            <a:ext cx="2753916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3F3FC-3E04-435A-AA36-1FCE7C91E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570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2114" rtl="0" eaLnBrk="1" latinLnBrk="0" hangingPunct="1">
        <a:lnSpc>
          <a:spcPct val="90000"/>
        </a:lnSpc>
        <a:spcBef>
          <a:spcPct val="0"/>
        </a:spcBef>
        <a:buNone/>
        <a:defRPr kumimoji="1" sz="43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029" indent="-228029" algn="l" defTabSz="912114" rtl="0" eaLnBrk="1" latinLnBrk="0" hangingPunct="1">
        <a:lnSpc>
          <a:spcPct val="90000"/>
        </a:lnSpc>
        <a:spcBef>
          <a:spcPts val="998"/>
        </a:spcBef>
        <a:buFont typeface="Arial" panose="020B0604020202020204" pitchFamily="34" charset="0"/>
        <a:buChar char="•"/>
        <a:defRPr kumimoji="1" sz="2793" kern="1200">
          <a:solidFill>
            <a:schemeClr val="tx1"/>
          </a:solidFill>
          <a:latin typeface="+mn-lt"/>
          <a:ea typeface="+mn-ea"/>
          <a:cs typeface="+mn-cs"/>
        </a:defRPr>
      </a:lvl1pPr>
      <a:lvl2pPr marL="684086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2394" kern="1200">
          <a:solidFill>
            <a:schemeClr val="tx1"/>
          </a:solidFill>
          <a:latin typeface="+mn-lt"/>
          <a:ea typeface="+mn-ea"/>
          <a:cs typeface="+mn-cs"/>
        </a:defRPr>
      </a:lvl2pPr>
      <a:lvl3pPr marL="1140143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995" kern="1200">
          <a:solidFill>
            <a:schemeClr val="tx1"/>
          </a:solidFill>
          <a:latin typeface="+mn-lt"/>
          <a:ea typeface="+mn-ea"/>
          <a:cs typeface="+mn-cs"/>
        </a:defRPr>
      </a:lvl3pPr>
      <a:lvl4pPr marL="1596200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4pPr>
      <a:lvl5pPr marL="2052257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5pPr>
      <a:lvl6pPr marL="2508314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6pPr>
      <a:lvl7pPr marL="2964371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7pPr>
      <a:lvl8pPr marL="3420428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8pPr>
      <a:lvl9pPr marL="3876485" indent="-228029" algn="l" defTabSz="91211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114" rtl="0" eaLnBrk="1" latinLnBrk="0" hangingPunct="1"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1pPr>
      <a:lvl2pPr marL="456057" algn="l" defTabSz="912114" rtl="0" eaLnBrk="1" latinLnBrk="0" hangingPunct="1"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2pPr>
      <a:lvl3pPr marL="912114" algn="l" defTabSz="912114" rtl="0" eaLnBrk="1" latinLnBrk="0" hangingPunct="1"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3pPr>
      <a:lvl4pPr marL="1368171" algn="l" defTabSz="912114" rtl="0" eaLnBrk="1" latinLnBrk="0" hangingPunct="1"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4pPr>
      <a:lvl5pPr marL="1824228" algn="l" defTabSz="912114" rtl="0" eaLnBrk="1" latinLnBrk="0" hangingPunct="1"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5pPr>
      <a:lvl6pPr marL="2280285" algn="l" defTabSz="912114" rtl="0" eaLnBrk="1" latinLnBrk="0" hangingPunct="1"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6pPr>
      <a:lvl7pPr marL="2736342" algn="l" defTabSz="912114" rtl="0" eaLnBrk="1" latinLnBrk="0" hangingPunct="1"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7pPr>
      <a:lvl8pPr marL="3192399" algn="l" defTabSz="912114" rtl="0" eaLnBrk="1" latinLnBrk="0" hangingPunct="1"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8pPr>
      <a:lvl9pPr marL="3648456" algn="l" defTabSz="912114" rtl="0" eaLnBrk="1" latinLnBrk="0" hangingPunct="1"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>
            <a:spLocks noChangeAspect="1"/>
          </p:cNvSpPr>
          <p:nvPr/>
        </p:nvSpPr>
        <p:spPr>
          <a:xfrm>
            <a:off x="1" y="-1"/>
            <a:ext cx="12239624" cy="5880102"/>
          </a:xfrm>
          <a:prstGeom prst="rect">
            <a:avLst/>
          </a:prstGeom>
          <a:noFill/>
          <a:ln w="76200">
            <a:solidFill>
              <a:srgbClr val="FFFA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43"/>
          </a:p>
        </p:txBody>
      </p:sp>
      <p:sp>
        <p:nvSpPr>
          <p:cNvPr id="33" name="テキスト ボックス 101"/>
          <p:cNvSpPr txBox="1"/>
          <p:nvPr/>
        </p:nvSpPr>
        <p:spPr>
          <a:xfrm>
            <a:off x="290948" y="5488268"/>
            <a:ext cx="11489720" cy="30132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（総務省「労働力調査」より作成。原数値。）</a:t>
            </a:r>
            <a:endParaRPr kumimoji="1" lang="ja-JP" altLang="en-US" sz="1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7" name="テキスト ボックス 101"/>
          <p:cNvSpPr txBox="1"/>
          <p:nvPr/>
        </p:nvSpPr>
        <p:spPr>
          <a:xfrm>
            <a:off x="6300529" y="62774"/>
            <a:ext cx="6084585" cy="42373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＜女性</a:t>
            </a:r>
            <a:r>
              <a:rPr lang="ja-JP" altLang="en-US" sz="2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＞</a:t>
            </a:r>
            <a:endParaRPr kumimoji="1" lang="ja-JP" altLang="en-US" sz="2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8" name="テキスト ボックス 101"/>
          <p:cNvSpPr txBox="1"/>
          <p:nvPr/>
        </p:nvSpPr>
        <p:spPr>
          <a:xfrm>
            <a:off x="139701" y="62774"/>
            <a:ext cx="6074774" cy="42373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＜男性＞</a:t>
            </a:r>
            <a:endParaRPr kumimoji="1" lang="ja-JP" altLang="en-US" sz="2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71" name="グラフ 7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9246880"/>
              </p:ext>
            </p:extLst>
          </p:nvPr>
        </p:nvGraphicFramePr>
        <p:xfrm>
          <a:off x="6213359" y="1297733"/>
          <a:ext cx="6067909" cy="4035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2" name="グラフ 7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3581791"/>
              </p:ext>
            </p:extLst>
          </p:nvPr>
        </p:nvGraphicFramePr>
        <p:xfrm>
          <a:off x="-66671" y="1280004"/>
          <a:ext cx="6330551" cy="40356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3" name="テキスト ボックス 101"/>
          <p:cNvSpPr txBox="1"/>
          <p:nvPr/>
        </p:nvSpPr>
        <p:spPr>
          <a:xfrm>
            <a:off x="-155429" y="1116653"/>
            <a:ext cx="738792" cy="21600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（万人）</a:t>
            </a:r>
            <a:endParaRPr kumimoji="1" lang="ja-JP" altLang="en-US" sz="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74" name="直線矢印コネクタ 73"/>
          <p:cNvCxnSpPr/>
          <p:nvPr/>
        </p:nvCxnSpPr>
        <p:spPr>
          <a:xfrm flipV="1">
            <a:off x="2027634" y="3510972"/>
            <a:ext cx="256737" cy="5103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19"/>
          <p:cNvSpPr txBox="1"/>
          <p:nvPr/>
        </p:nvSpPr>
        <p:spPr>
          <a:xfrm>
            <a:off x="6826817" y="3690273"/>
            <a:ext cx="982932" cy="25191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/>
              <a:t>正規雇用</a:t>
            </a:r>
            <a:endParaRPr kumimoji="1" lang="en-US" altLang="ja-JP" sz="1200" dirty="0" smtClean="0"/>
          </a:p>
          <a:p>
            <a:pPr algn="ctr"/>
            <a:r>
              <a:rPr lang="ja-JP" altLang="en-US" sz="1200" dirty="0" smtClean="0"/>
              <a:t>労働者</a:t>
            </a:r>
            <a:endParaRPr kumimoji="1" lang="ja-JP" altLang="en-US" sz="1000" dirty="0"/>
          </a:p>
        </p:txBody>
      </p:sp>
      <p:sp>
        <p:nvSpPr>
          <p:cNvPr id="76" name="テキスト ボックス 19"/>
          <p:cNvSpPr txBox="1"/>
          <p:nvPr/>
        </p:nvSpPr>
        <p:spPr>
          <a:xfrm>
            <a:off x="2340268" y="4293382"/>
            <a:ext cx="1395157" cy="41508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/>
              <a:t>雇用者数</a:t>
            </a:r>
            <a:endParaRPr kumimoji="1" lang="en-US" altLang="ja-JP" sz="1200" dirty="0" smtClean="0"/>
          </a:p>
          <a:p>
            <a:pPr algn="ctr"/>
            <a:r>
              <a:rPr kumimoji="1" lang="ja-JP" altLang="en-US" sz="1200" dirty="0" smtClean="0"/>
              <a:t>（役員を除く）</a:t>
            </a:r>
            <a:endParaRPr kumimoji="1" lang="ja-JP" altLang="en-US" sz="1000" dirty="0"/>
          </a:p>
        </p:txBody>
      </p:sp>
      <p:cxnSp>
        <p:nvCxnSpPr>
          <p:cNvPr id="77" name="直線矢印コネクタ 76"/>
          <p:cNvCxnSpPr/>
          <p:nvPr/>
        </p:nvCxnSpPr>
        <p:spPr>
          <a:xfrm flipV="1">
            <a:off x="3057768" y="3841380"/>
            <a:ext cx="378614" cy="4745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テキスト ボックス 19"/>
          <p:cNvSpPr txBox="1"/>
          <p:nvPr/>
        </p:nvSpPr>
        <p:spPr>
          <a:xfrm>
            <a:off x="7529114" y="1604308"/>
            <a:ext cx="982932" cy="43746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/>
              <a:t>非正規雇用</a:t>
            </a:r>
            <a:endParaRPr kumimoji="1" lang="en-US" altLang="ja-JP" sz="1200" dirty="0" smtClean="0"/>
          </a:p>
          <a:p>
            <a:pPr algn="ctr"/>
            <a:r>
              <a:rPr lang="ja-JP" altLang="en-US" sz="1200" dirty="0" smtClean="0"/>
              <a:t>労働者</a:t>
            </a:r>
            <a:endParaRPr kumimoji="1" lang="ja-JP" altLang="en-US" sz="1000" dirty="0"/>
          </a:p>
        </p:txBody>
      </p:sp>
      <p:cxnSp>
        <p:nvCxnSpPr>
          <p:cNvPr id="79" name="直線矢印コネクタ 78"/>
          <p:cNvCxnSpPr/>
          <p:nvPr/>
        </p:nvCxnSpPr>
        <p:spPr>
          <a:xfrm flipH="1">
            <a:off x="7653395" y="2060986"/>
            <a:ext cx="258194" cy="5499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>
          <a:xfrm flipV="1">
            <a:off x="7404834" y="2973442"/>
            <a:ext cx="248561" cy="683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19"/>
          <p:cNvSpPr txBox="1"/>
          <p:nvPr/>
        </p:nvSpPr>
        <p:spPr>
          <a:xfrm>
            <a:off x="1589157" y="4034141"/>
            <a:ext cx="982932" cy="25191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dirty="0" smtClean="0"/>
              <a:t>正規雇用</a:t>
            </a:r>
            <a:endParaRPr lang="en-US" altLang="ja-JP" sz="1200" dirty="0" smtClean="0"/>
          </a:p>
          <a:p>
            <a:pPr algn="ctr"/>
            <a:r>
              <a:rPr lang="ja-JP" altLang="en-US" sz="1200" dirty="0"/>
              <a:t>労働者</a:t>
            </a:r>
            <a:endParaRPr kumimoji="1" lang="ja-JP" altLang="en-US" sz="1000" dirty="0"/>
          </a:p>
        </p:txBody>
      </p:sp>
      <p:sp>
        <p:nvSpPr>
          <p:cNvPr id="82" name="テキスト ボックス 19"/>
          <p:cNvSpPr txBox="1"/>
          <p:nvPr/>
        </p:nvSpPr>
        <p:spPr>
          <a:xfrm>
            <a:off x="7986200" y="4024545"/>
            <a:ext cx="1395157" cy="43078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/>
              <a:t>雇用者数</a:t>
            </a:r>
            <a:endParaRPr kumimoji="1" lang="en-US" altLang="ja-JP" sz="1200" dirty="0" smtClean="0"/>
          </a:p>
          <a:p>
            <a:pPr algn="ctr"/>
            <a:r>
              <a:rPr kumimoji="1" lang="ja-JP" altLang="en-US" sz="1200" dirty="0" smtClean="0"/>
              <a:t>（役員を除く）</a:t>
            </a:r>
            <a:endParaRPr kumimoji="1" lang="ja-JP" altLang="en-US" sz="1000" dirty="0"/>
          </a:p>
        </p:txBody>
      </p:sp>
      <p:cxnSp>
        <p:nvCxnSpPr>
          <p:cNvPr id="83" name="直線矢印コネクタ 82"/>
          <p:cNvCxnSpPr/>
          <p:nvPr/>
        </p:nvCxnSpPr>
        <p:spPr>
          <a:xfrm flipV="1">
            <a:off x="9015013" y="3565346"/>
            <a:ext cx="278901" cy="6055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テキスト ボックス 101"/>
          <p:cNvSpPr txBox="1"/>
          <p:nvPr/>
        </p:nvSpPr>
        <p:spPr>
          <a:xfrm>
            <a:off x="346748" y="5191619"/>
            <a:ext cx="664616" cy="218240"/>
          </a:xfrm>
          <a:prstGeom prst="rect">
            <a:avLst/>
          </a:prstGeom>
          <a:solidFill>
            <a:schemeClr val="bg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</a:rPr>
              <a:t>2019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年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85" name="テキスト ボックス 101"/>
          <p:cNvSpPr txBox="1"/>
          <p:nvPr/>
        </p:nvSpPr>
        <p:spPr>
          <a:xfrm>
            <a:off x="2520580" y="5191619"/>
            <a:ext cx="664616" cy="218240"/>
          </a:xfrm>
          <a:prstGeom prst="rect">
            <a:avLst/>
          </a:prstGeom>
          <a:solidFill>
            <a:schemeClr val="bg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</a:rPr>
              <a:t>2020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年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86" name="テキスト ボックス 19"/>
          <p:cNvSpPr txBox="1"/>
          <p:nvPr/>
        </p:nvSpPr>
        <p:spPr>
          <a:xfrm>
            <a:off x="2120089" y="2139679"/>
            <a:ext cx="982932" cy="25191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 smtClean="0"/>
              <a:t>非正規雇用</a:t>
            </a:r>
            <a:endParaRPr kumimoji="1" lang="en-US" altLang="ja-JP" sz="1200" dirty="0" smtClean="0"/>
          </a:p>
          <a:p>
            <a:pPr algn="ctr"/>
            <a:r>
              <a:rPr lang="ja-JP" altLang="en-US" sz="1200" dirty="0" smtClean="0"/>
              <a:t>労働者</a:t>
            </a:r>
            <a:endParaRPr kumimoji="1" lang="ja-JP" altLang="en-US" sz="1000" dirty="0"/>
          </a:p>
        </p:txBody>
      </p:sp>
      <p:cxnSp>
        <p:nvCxnSpPr>
          <p:cNvPr id="87" name="直線矢印コネクタ 86"/>
          <p:cNvCxnSpPr/>
          <p:nvPr/>
        </p:nvCxnSpPr>
        <p:spPr>
          <a:xfrm flipH="1">
            <a:off x="2318785" y="2562871"/>
            <a:ext cx="248323" cy="4668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テキスト ボックス 101"/>
          <p:cNvSpPr txBox="1"/>
          <p:nvPr/>
        </p:nvSpPr>
        <p:spPr>
          <a:xfrm>
            <a:off x="6589866" y="5191619"/>
            <a:ext cx="664616" cy="21824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</a:rPr>
              <a:t>2019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年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89" name="テキスト ボックス 101"/>
          <p:cNvSpPr txBox="1"/>
          <p:nvPr/>
        </p:nvSpPr>
        <p:spPr>
          <a:xfrm>
            <a:off x="8705238" y="5191619"/>
            <a:ext cx="664616" cy="21824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</a:rPr>
              <a:t>2020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年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90" name="テキスト ボックス 101"/>
          <p:cNvSpPr txBox="1"/>
          <p:nvPr/>
        </p:nvSpPr>
        <p:spPr>
          <a:xfrm>
            <a:off x="6139089" y="1116653"/>
            <a:ext cx="738792" cy="21600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（万人）</a:t>
            </a:r>
            <a:endParaRPr kumimoji="1" lang="ja-JP" altLang="en-US" sz="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91" name="表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642741"/>
              </p:ext>
            </p:extLst>
          </p:nvPr>
        </p:nvGraphicFramePr>
        <p:xfrm>
          <a:off x="9355619" y="660468"/>
          <a:ext cx="2766436" cy="785664"/>
        </p:xfrm>
        <a:graphic>
          <a:graphicData uri="http://schemas.openxmlformats.org/drawingml/2006/table">
            <a:tbl>
              <a:tblPr/>
              <a:tblGrid>
                <a:gridCol w="1348808">
                  <a:extLst>
                    <a:ext uri="{9D8B030D-6E8A-4147-A177-3AD203B41FA5}">
                      <a16:colId xmlns:a16="http://schemas.microsoft.com/office/drawing/2014/main" val="981283962"/>
                    </a:ext>
                  </a:extLst>
                </a:gridCol>
                <a:gridCol w="1417628">
                  <a:extLst>
                    <a:ext uri="{9D8B030D-6E8A-4147-A177-3AD203B41FA5}">
                      <a16:colId xmlns:a16="http://schemas.microsoft.com/office/drawing/2014/main" val="3999508539"/>
                    </a:ext>
                  </a:extLst>
                </a:gridCol>
              </a:tblGrid>
              <a:tr h="166157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en-US" altLang="ja-JP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2019</a:t>
                      </a:r>
                      <a:r>
                        <a:rPr kumimoji="1" lang="ja-JP" altLang="en-US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年平均</a:t>
                      </a:r>
                      <a:endParaRPr kumimoji="1" lang="ja-JP" altLang="en-US" sz="10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en-US" altLang="ja-JP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2020</a:t>
                      </a:r>
                      <a:r>
                        <a:rPr kumimoji="1" lang="ja-JP" altLang="en-US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年平均</a:t>
                      </a:r>
                      <a:endParaRPr kumimoji="1" lang="ja-JP" altLang="en-US" sz="10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776926"/>
                  </a:ext>
                </a:extLst>
              </a:tr>
              <a:tr h="5672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2,636</a:t>
                      </a:r>
                      <a:r>
                        <a:rPr kumimoji="1" lang="en-US" altLang="ja-JP" sz="900" b="1" u="sng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ja-JP" altLang="en-US" sz="900" b="1" u="sng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万人</a:t>
                      </a:r>
                      <a:r>
                        <a:rPr kumimoji="1" lang="ja-JP" altLang="en-US" sz="1200" b="1" u="sng" kern="12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（＋</a:t>
                      </a:r>
                      <a:r>
                        <a:rPr kumimoji="1" lang="en-US" altLang="ja-JP" sz="1200" b="1" u="sng" kern="12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47</a:t>
                      </a:r>
                      <a:r>
                        <a:rPr kumimoji="1" lang="ja-JP" altLang="en-US" sz="1200" b="1" u="sng" kern="12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）</a:t>
                      </a:r>
                      <a:endParaRPr kumimoji="1" lang="en-US" altLang="ja-JP" sz="1200" b="1" u="sng" kern="12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正規 </a:t>
                      </a:r>
                      <a:r>
                        <a:rPr kumimoji="1" lang="en-US" altLang="ja-JP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1,161</a:t>
                      </a:r>
                      <a:r>
                        <a:rPr kumimoji="1" lang="ja-JP" altLang="en-US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（＋</a:t>
                      </a:r>
                      <a:r>
                        <a:rPr kumimoji="1" lang="en-US" altLang="ja-JP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</a:t>
                      </a:r>
                      <a:r>
                        <a:rPr kumimoji="1" lang="ja-JP" altLang="en-US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kumimoji="1" lang="en-US" altLang="ja-JP" sz="105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非正規 </a:t>
                      </a:r>
                      <a:r>
                        <a:rPr kumimoji="1" lang="en-US" altLang="ja-JP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1,475</a:t>
                      </a:r>
                      <a:r>
                        <a:rPr kumimoji="1" lang="ja-JP" altLang="en-US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（＋</a:t>
                      </a:r>
                      <a:r>
                        <a:rPr kumimoji="1" lang="en-US" altLang="ja-JP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24</a:t>
                      </a:r>
                      <a:r>
                        <a:rPr kumimoji="1" lang="ja-JP" altLang="en-US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kumimoji="1" lang="en-US" altLang="ja-JP" sz="105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b="1" u="sng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2,620</a:t>
                      </a:r>
                      <a:r>
                        <a:rPr kumimoji="1" lang="ja-JP" altLang="en-US" sz="900" b="1" u="sng" baseline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ja-JP" altLang="en-US" sz="900" b="1" u="sng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万人</a:t>
                      </a:r>
                      <a:r>
                        <a:rPr kumimoji="1" lang="ja-JP" altLang="en-US" sz="1200" b="1" u="sng" kern="12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（▲</a:t>
                      </a:r>
                      <a:r>
                        <a:rPr kumimoji="1" lang="en-US" altLang="ja-JP" sz="1200" b="1" u="sng" kern="12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16</a:t>
                      </a:r>
                      <a:r>
                        <a:rPr kumimoji="1" lang="ja-JP" altLang="en-US" sz="1200" b="1" u="sng" kern="12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）</a:t>
                      </a:r>
                      <a:endParaRPr kumimoji="1" lang="en-US" altLang="ja-JP" sz="1200" b="1" u="sng" kern="12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  <a:p>
                      <a:pPr algn="ctr">
                        <a:lnSpc>
                          <a:spcPts val="1100"/>
                        </a:lnSpc>
                        <a:spcBef>
                          <a:spcPts val="200"/>
                        </a:spcBef>
                      </a:pPr>
                      <a:r>
                        <a:rPr kumimoji="1" lang="ja-JP" altLang="en-US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正規 </a:t>
                      </a:r>
                      <a:r>
                        <a:rPr kumimoji="1" lang="en-US" altLang="ja-JP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1,194</a:t>
                      </a:r>
                      <a:r>
                        <a:rPr kumimoji="1" lang="ja-JP" altLang="en-US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（＋</a:t>
                      </a:r>
                      <a:r>
                        <a:rPr kumimoji="1" lang="en-US" altLang="ja-JP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33</a:t>
                      </a:r>
                      <a:r>
                        <a:rPr kumimoji="1" lang="ja-JP" altLang="en-US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kumimoji="1" lang="en-US" altLang="ja-JP" sz="105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非正規 </a:t>
                      </a:r>
                      <a:r>
                        <a:rPr kumimoji="1" lang="en-US" altLang="ja-JP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1,425</a:t>
                      </a:r>
                      <a:r>
                        <a:rPr kumimoji="1" lang="ja-JP" altLang="en-US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（▲</a:t>
                      </a:r>
                      <a:r>
                        <a:rPr kumimoji="1" lang="en-US" altLang="ja-JP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</a:t>
                      </a:r>
                      <a:r>
                        <a:rPr kumimoji="1" lang="ja-JP" altLang="en-US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kumimoji="1" lang="ja-JP" altLang="en-US" sz="10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5608343"/>
                  </a:ext>
                </a:extLst>
              </a:tr>
            </a:tbl>
          </a:graphicData>
        </a:graphic>
      </p:graphicFrame>
      <p:sp>
        <p:nvSpPr>
          <p:cNvPr id="92" name="正方形/長方形 91"/>
          <p:cNvSpPr/>
          <p:nvPr/>
        </p:nvSpPr>
        <p:spPr>
          <a:xfrm>
            <a:off x="10708069" y="658272"/>
            <a:ext cx="1425310" cy="77992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93" name="表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474067"/>
              </p:ext>
            </p:extLst>
          </p:nvPr>
        </p:nvGraphicFramePr>
        <p:xfrm>
          <a:off x="3178415" y="657941"/>
          <a:ext cx="2766436" cy="767080"/>
        </p:xfrm>
        <a:graphic>
          <a:graphicData uri="http://schemas.openxmlformats.org/drawingml/2006/table">
            <a:tbl>
              <a:tblPr/>
              <a:tblGrid>
                <a:gridCol w="1383218">
                  <a:extLst>
                    <a:ext uri="{9D8B030D-6E8A-4147-A177-3AD203B41FA5}">
                      <a16:colId xmlns:a16="http://schemas.microsoft.com/office/drawing/2014/main" val="981283962"/>
                    </a:ext>
                  </a:extLst>
                </a:gridCol>
                <a:gridCol w="1383218">
                  <a:extLst>
                    <a:ext uri="{9D8B030D-6E8A-4147-A177-3AD203B41FA5}">
                      <a16:colId xmlns:a16="http://schemas.microsoft.com/office/drawing/2014/main" val="3999508539"/>
                    </a:ext>
                  </a:extLst>
                </a:gridCol>
              </a:tblGrid>
              <a:tr h="183147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en-US" altLang="ja-JP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2019</a:t>
                      </a:r>
                      <a:r>
                        <a:rPr kumimoji="1" lang="ja-JP" altLang="en-US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年平均</a:t>
                      </a:r>
                      <a:endParaRPr kumimoji="1" lang="ja-JP" altLang="en-US" sz="10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6350" cmpd="sng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chemeClr val="tx1"/>
                      </a:solidFill>
                      <a:prstDash val="soli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en-US" altLang="ja-JP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2020</a:t>
                      </a:r>
                      <a:r>
                        <a:rPr kumimoji="1" lang="ja-JP" altLang="en-US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年平均</a:t>
                      </a:r>
                      <a:endParaRPr kumimoji="1" lang="ja-JP" altLang="en-US" sz="10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mpd="sng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776926"/>
                  </a:ext>
                </a:extLst>
              </a:tr>
              <a:tr h="5343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u="sng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3,033</a:t>
                      </a:r>
                      <a:r>
                        <a:rPr kumimoji="1" lang="en-US" altLang="ja-JP" sz="900" b="1" u="sng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ja-JP" altLang="en-US" sz="900" b="1" u="sng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万人</a:t>
                      </a:r>
                      <a:r>
                        <a:rPr kumimoji="1" lang="ja-JP" altLang="en-US" sz="1200" b="1" u="sng" kern="12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（＋</a:t>
                      </a:r>
                      <a:r>
                        <a:rPr kumimoji="1" lang="en-US" altLang="ja-JP" sz="1200" b="1" u="sng" kern="12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17</a:t>
                      </a:r>
                      <a:r>
                        <a:rPr kumimoji="1" lang="ja-JP" altLang="en-US" sz="1200" b="1" u="sng" kern="12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）</a:t>
                      </a:r>
                      <a:endParaRPr kumimoji="1" lang="en-US" altLang="ja-JP" sz="1200" b="1" u="sng" kern="12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  <a:p>
                      <a:pPr algn="ctr">
                        <a:lnSpc>
                          <a:spcPts val="1100"/>
                        </a:lnSpc>
                        <a:spcBef>
                          <a:spcPts val="200"/>
                        </a:spcBef>
                      </a:pPr>
                      <a:r>
                        <a:rPr kumimoji="1" lang="ja-JP" altLang="en-US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正規</a:t>
                      </a:r>
                      <a:r>
                        <a:rPr kumimoji="1" lang="en-US" altLang="ja-JP" sz="1050" baseline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2,342</a:t>
                      </a:r>
                      <a:r>
                        <a:rPr kumimoji="1" lang="ja-JP" altLang="en-US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（▲</a:t>
                      </a:r>
                      <a:r>
                        <a:rPr kumimoji="1" lang="en-US" altLang="ja-JP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</a:t>
                      </a:r>
                      <a:r>
                        <a:rPr kumimoji="1" lang="ja-JP" altLang="en-US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kumimoji="1" lang="en-US" altLang="ja-JP" sz="105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非正規 </a:t>
                      </a:r>
                      <a:r>
                        <a:rPr kumimoji="1" lang="en-US" altLang="ja-JP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691</a:t>
                      </a: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（＋</a:t>
                      </a:r>
                      <a:r>
                        <a:rPr kumimoji="1" lang="en-US" altLang="ja-JP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</a:t>
                      </a:r>
                      <a:r>
                        <a:rPr kumimoji="1" lang="ja-JP" altLang="en-US" sz="10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kumimoji="1" lang="en-US" altLang="ja-JP" sz="100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en-US" altLang="ja-JP" sz="1200" b="1" u="sng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3,010</a:t>
                      </a:r>
                      <a:r>
                        <a:rPr kumimoji="1" lang="ja-JP" altLang="en-US" sz="900" b="1" u="sng" baseline="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ja-JP" altLang="en-US" sz="900" b="1" u="sng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万人</a:t>
                      </a:r>
                      <a:r>
                        <a:rPr kumimoji="1" lang="ja-JP" altLang="en-US" sz="1200" b="1" u="sng" kern="12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（▲</a:t>
                      </a:r>
                      <a:r>
                        <a:rPr kumimoji="1" lang="en-US" altLang="ja-JP" sz="1200" b="1" u="sng" kern="12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23</a:t>
                      </a:r>
                      <a:r>
                        <a:rPr kumimoji="1" lang="ja-JP" altLang="en-US" sz="1200" b="1" u="sng" kern="12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）</a:t>
                      </a:r>
                      <a:endParaRPr kumimoji="1" lang="en-US" altLang="ja-JP" sz="1200" b="1" u="sng" kern="12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  <a:p>
                      <a:pPr algn="ctr">
                        <a:lnSpc>
                          <a:spcPts val="1100"/>
                        </a:lnSpc>
                        <a:spcBef>
                          <a:spcPts val="200"/>
                        </a:spcBef>
                      </a:pPr>
                      <a:r>
                        <a:rPr kumimoji="1" lang="ja-JP" altLang="en-US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正規 </a:t>
                      </a:r>
                      <a:r>
                        <a:rPr kumimoji="1" lang="en-US" altLang="ja-JP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2,345</a:t>
                      </a:r>
                      <a:r>
                        <a:rPr kumimoji="1" lang="ja-JP" altLang="en-US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（＋</a:t>
                      </a:r>
                      <a:r>
                        <a:rPr kumimoji="1" lang="en-US" altLang="ja-JP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  <a:r>
                        <a:rPr kumimoji="1" lang="ja-JP" altLang="en-US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kumimoji="1" lang="en-US" altLang="ja-JP" sz="105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非正規</a:t>
                      </a:r>
                      <a:r>
                        <a:rPr kumimoji="1" lang="en-US" altLang="ja-JP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665</a:t>
                      </a:r>
                      <a:r>
                        <a:rPr kumimoji="1" lang="ja-JP" altLang="en-US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（▲</a:t>
                      </a:r>
                      <a:r>
                        <a:rPr kumimoji="1" lang="en-US" altLang="ja-JP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26</a:t>
                      </a:r>
                      <a:r>
                        <a:rPr kumimoji="1" lang="ja-JP" altLang="en-US" sz="105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kumimoji="1" lang="en-US" altLang="ja-JP" sz="1050" dirty="0" smtClean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5608343"/>
                  </a:ext>
                </a:extLst>
              </a:tr>
            </a:tbl>
          </a:graphicData>
        </a:graphic>
      </p:graphicFrame>
      <p:sp>
        <p:nvSpPr>
          <p:cNvPr id="94" name="正方形/長方形 93"/>
          <p:cNvSpPr/>
          <p:nvPr/>
        </p:nvSpPr>
        <p:spPr>
          <a:xfrm>
            <a:off x="4554206" y="659306"/>
            <a:ext cx="1390465" cy="762593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テキスト ボックス 101"/>
          <p:cNvSpPr txBox="1"/>
          <p:nvPr/>
        </p:nvSpPr>
        <p:spPr>
          <a:xfrm>
            <a:off x="4647500" y="5191619"/>
            <a:ext cx="664616" cy="218240"/>
          </a:xfrm>
          <a:prstGeom prst="rect">
            <a:avLst/>
          </a:prstGeom>
          <a:solidFill>
            <a:schemeClr val="bg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</a:rPr>
              <a:t>2021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年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96" name="テキスト ボックス 101"/>
          <p:cNvSpPr txBox="1"/>
          <p:nvPr/>
        </p:nvSpPr>
        <p:spPr>
          <a:xfrm>
            <a:off x="10704690" y="5191619"/>
            <a:ext cx="664616" cy="21824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</a:rPr>
              <a:t>2021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年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cxnSp>
        <p:nvCxnSpPr>
          <p:cNvPr id="97" name="直線コネクタ 96"/>
          <p:cNvCxnSpPr/>
          <p:nvPr/>
        </p:nvCxnSpPr>
        <p:spPr>
          <a:xfrm flipV="1">
            <a:off x="5224979" y="1852240"/>
            <a:ext cx="0" cy="3240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矢印コネクタ 97"/>
          <p:cNvCxnSpPr/>
          <p:nvPr/>
        </p:nvCxnSpPr>
        <p:spPr>
          <a:xfrm>
            <a:off x="5239089" y="1864910"/>
            <a:ext cx="900000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テキスト ボックス 3"/>
          <p:cNvSpPr txBox="1"/>
          <p:nvPr/>
        </p:nvSpPr>
        <p:spPr>
          <a:xfrm>
            <a:off x="5152347" y="1623170"/>
            <a:ext cx="1134454" cy="32671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100" dirty="0"/>
              <a:t>前々</a:t>
            </a:r>
            <a:r>
              <a:rPr lang="ja-JP" altLang="en-US" sz="1100" dirty="0" smtClean="0"/>
              <a:t>年</a:t>
            </a:r>
            <a:r>
              <a:rPr lang="ja-JP" altLang="en-US" dirty="0"/>
              <a:t>同月</a:t>
            </a:r>
            <a:r>
              <a:rPr lang="ja-JP" altLang="en-US" sz="1100" dirty="0" smtClean="0"/>
              <a:t>差</a:t>
            </a:r>
            <a:endParaRPr lang="ja-JP" altLang="en-US" sz="1100" dirty="0"/>
          </a:p>
        </p:txBody>
      </p:sp>
      <p:cxnSp>
        <p:nvCxnSpPr>
          <p:cNvPr id="100" name="直線コネクタ 99"/>
          <p:cNvCxnSpPr/>
          <p:nvPr/>
        </p:nvCxnSpPr>
        <p:spPr>
          <a:xfrm flipV="1">
            <a:off x="11283784" y="1650986"/>
            <a:ext cx="0" cy="3420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矢印コネクタ 100"/>
          <p:cNvCxnSpPr/>
          <p:nvPr/>
        </p:nvCxnSpPr>
        <p:spPr>
          <a:xfrm>
            <a:off x="11297894" y="1654131"/>
            <a:ext cx="900000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テキスト ボックス 3"/>
          <p:cNvSpPr txBox="1"/>
          <p:nvPr/>
        </p:nvSpPr>
        <p:spPr>
          <a:xfrm>
            <a:off x="11134561" y="1433622"/>
            <a:ext cx="1134454" cy="32671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100" dirty="0"/>
              <a:t>前々</a:t>
            </a:r>
            <a:r>
              <a:rPr lang="ja-JP" altLang="en-US" sz="1100" dirty="0" smtClean="0"/>
              <a:t>年</a:t>
            </a:r>
            <a:r>
              <a:rPr lang="ja-JP" altLang="en-US" dirty="0"/>
              <a:t>同月</a:t>
            </a:r>
            <a:r>
              <a:rPr lang="ja-JP" altLang="en-US" sz="1100" dirty="0" smtClean="0"/>
              <a:t>差</a:t>
            </a:r>
            <a:endParaRPr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94729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194</Words>
  <Application>Microsoft Office PowerPoint</Application>
  <PresentationFormat>ユーザー設定</PresentationFormat>
  <Paragraphs>85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2022-11-22T05:40:45Z</dcterms:created>
  <dcterms:modified xsi:type="dcterms:W3CDTF">2022-11-22T05:40:55Z</dcterms:modified>
</cp:coreProperties>
</file>