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99FF"/>
    <a:srgbClr val="FF00FF"/>
    <a:srgbClr val="FF6A6A"/>
    <a:srgbClr val="0033CC"/>
    <a:srgbClr val="33CCFF"/>
    <a:srgbClr val="0066FF"/>
    <a:srgbClr val="99CC00"/>
    <a:srgbClr val="008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3969" autoAdjust="0"/>
  </p:normalViewPr>
  <p:slideViewPr>
    <p:cSldViewPr snapToGrid="0">
      <p:cViewPr varScale="1">
        <p:scale>
          <a:sx n="93" d="100"/>
          <a:sy n="93" d="100"/>
        </p:scale>
        <p:origin x="104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8fsva001\odaa\&#26087;&#12501;&#12449;&#12452;&#12523;&#12469;&#12540;&#12496;\01&#32207;&#21209;&#35506;\05&#22269;&#38555;&#25285;&#24403;\&#9679;02%20&#26908;&#35342;&#20013;&#12501;&#12457;&#12523;&#12480;\&#12304;&#22823;&#20998;&#39006;&#12305;&#22269;&#38555;&#38306;&#20418;\12%20&#12304;&#20013;&#20998;&#39006;&#12305;%20&#21508;&#31278;&#29031;&#20250;&#23550;&#24540;\01%20&#12304;&#23567;&#20998;&#39006;&#65306;03&#24259;&#12305;%20&#21508;&#31278;&#29031;&#20250;&#23550;&#24540;%20&#20196;&#21644;&#65300;&#24180;&#24230;\GGI&#12392;IPU\2022\&#22522;&#30990;&#36039;&#26009;\&#9312;&#22522;&#26412;&#12509;&#12531;&#12481;&#12464;&#12521;&#12501;&#12487;&#12540;&#1247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328895019102385"/>
          <c:y val="0.16128050033087191"/>
          <c:w val="0.42632263817873739"/>
          <c:h val="0.62772562637815499"/>
        </c:manualLayout>
      </c:layout>
      <c:radarChart>
        <c:radarStyle val="marker"/>
        <c:varyColors val="0"/>
        <c:ser>
          <c:idx val="0"/>
          <c:order val="0"/>
          <c:tx>
            <c:strRef>
              <c:f>比較グラフ!$B$4</c:f>
              <c:strCache>
                <c:ptCount val="1"/>
                <c:pt idx="0">
                  <c:v>アイスランド(0.908)
1位/146か国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0000FF"/>
              </a:solidFill>
              <a:ln w="22225">
                <a:solidFill>
                  <a:srgbClr val="0000FF"/>
                </a:solidFill>
                <a:prstDash val="solid"/>
              </a:ln>
            </c:spPr>
          </c:marker>
          <c:cat>
            <c:strRef>
              <c:f>比較グラフ!$C$3:$F$3</c:f>
              <c:strCache>
                <c:ptCount val="4"/>
                <c:pt idx="0">
                  <c:v>経済参画</c:v>
                </c:pt>
                <c:pt idx="1">
                  <c:v>教育</c:v>
                </c:pt>
                <c:pt idx="2">
                  <c:v>健康分野</c:v>
                </c:pt>
                <c:pt idx="3">
                  <c:v>政治分野</c:v>
                </c:pt>
              </c:strCache>
            </c:strRef>
          </c:cat>
          <c:val>
            <c:numRef>
              <c:f>比較グラフ!$C$4:$F$4</c:f>
              <c:numCache>
                <c:formatCode>General</c:formatCode>
                <c:ptCount val="4"/>
                <c:pt idx="0">
                  <c:v>0.80300000000000005</c:v>
                </c:pt>
                <c:pt idx="1">
                  <c:v>0.99299999999999999</c:v>
                </c:pt>
                <c:pt idx="2">
                  <c:v>0.96399999999999997</c:v>
                </c:pt>
                <c:pt idx="3">
                  <c:v>0.874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CC-46D4-B322-6CCCD2B5DD7D}"/>
            </c:ext>
          </c:extLst>
        </c:ser>
        <c:ser>
          <c:idx val="1"/>
          <c:order val="1"/>
          <c:tx>
            <c:strRef>
              <c:f>比較グラフ!$B$5</c:f>
              <c:strCache>
                <c:ptCount val="1"/>
                <c:pt idx="0">
                  <c:v>日本(0.650)
116位/146か国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diamond"/>
            <c:size val="12"/>
            <c:spPr>
              <a:solidFill>
                <a:srgbClr val="FF0000">
                  <a:alpha val="91000"/>
                </a:srgbClr>
              </a:solidFill>
              <a:ln w="38100">
                <a:solidFill>
                  <a:srgbClr val="FF0000"/>
                </a:solidFill>
                <a:prstDash val="solid"/>
              </a:ln>
            </c:spPr>
          </c:marker>
          <c:cat>
            <c:strRef>
              <c:f>比較グラフ!$C$3:$F$3</c:f>
              <c:strCache>
                <c:ptCount val="4"/>
                <c:pt idx="0">
                  <c:v>経済参画</c:v>
                </c:pt>
                <c:pt idx="1">
                  <c:v>教育</c:v>
                </c:pt>
                <c:pt idx="2">
                  <c:v>健康分野</c:v>
                </c:pt>
                <c:pt idx="3">
                  <c:v>政治分野</c:v>
                </c:pt>
              </c:strCache>
            </c:strRef>
          </c:cat>
          <c:val>
            <c:numRef>
              <c:f>比較グラフ!$C$5:$F$5</c:f>
              <c:numCache>
                <c:formatCode>General</c:formatCode>
                <c:ptCount val="4"/>
                <c:pt idx="0">
                  <c:v>0.56399999999999995</c:v>
                </c:pt>
                <c:pt idx="1">
                  <c:v>1</c:v>
                </c:pt>
                <c:pt idx="2">
                  <c:v>0.97299999999999998</c:v>
                </c:pt>
                <c:pt idx="3">
                  <c:v>6.0999999999999999E-2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CC-46D4-B322-6CCCD2B5DD7D}"/>
            </c:ext>
          </c:extLst>
        </c:ser>
        <c:ser>
          <c:idx val="3"/>
          <c:order val="3"/>
          <c:tx>
            <c:strRef>
              <c:f>比較グラフ!$B$7</c:f>
              <c:strCache>
                <c:ptCount val="1"/>
              </c:strCache>
            </c:strRef>
          </c:tx>
          <c:spPr>
            <a:ln w="34925">
              <a:solidFill>
                <a:srgbClr val="00CC66"/>
              </a:solidFill>
            </a:ln>
          </c:spPr>
          <c:marker>
            <c:spPr>
              <a:solidFill>
                <a:srgbClr val="00CC66"/>
              </a:solidFill>
              <a:ln w="31750">
                <a:solidFill>
                  <a:srgbClr val="00CC66"/>
                </a:solidFill>
              </a:ln>
            </c:spPr>
          </c:marker>
          <c:dLbls>
            <c:dLbl>
              <c:idx val="0"/>
              <c:layout>
                <c:manualLayout>
                  <c:x val="-0.13091366398482637"/>
                  <c:y val="1.1901810996429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CC-46D4-B322-6CCCD2B5DD7D}"/>
                </c:ext>
              </c:extLst>
            </c:dLbl>
            <c:dLbl>
              <c:idx val="1"/>
              <c:layout>
                <c:manualLayout>
                  <c:x val="-2.0140563689973291E-2"/>
                  <c:y val="5.1574514317862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CC-46D4-B322-6CCCD2B5DD7D}"/>
                </c:ext>
              </c:extLst>
            </c:dLbl>
            <c:dLbl>
              <c:idx val="2"/>
              <c:layout>
                <c:manualLayout>
                  <c:x val="9.7346057834870908E-2"/>
                  <c:y val="-6.1492690148221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CC-46D4-B322-6CCCD2B5DD7D}"/>
                </c:ext>
              </c:extLst>
            </c:dLbl>
            <c:dLbl>
              <c:idx val="3"/>
              <c:layout>
                <c:manualLayout>
                  <c:x val="5.035140922493261E-3"/>
                  <c:y val="3.5705432989289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CC-46D4-B322-6CCCD2B5DD7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比較グラフ!$C$3:$F$3</c:f>
              <c:strCache>
                <c:ptCount val="4"/>
                <c:pt idx="0">
                  <c:v>経済参画</c:v>
                </c:pt>
                <c:pt idx="1">
                  <c:v>教育</c:v>
                </c:pt>
                <c:pt idx="2">
                  <c:v>健康分野</c:v>
                </c:pt>
                <c:pt idx="3">
                  <c:v>政治分野</c:v>
                </c:pt>
              </c:strCache>
            </c:strRef>
          </c:cat>
          <c:val>
            <c:numRef>
              <c:f>比較グラフ!$C$7:$F$7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6-84CC-46D4-B322-6CCCD2B5DD7D}"/>
            </c:ext>
          </c:extLst>
        </c:ser>
        <c:ser>
          <c:idx val="4"/>
          <c:order val="4"/>
          <c:tx>
            <c:strRef>
              <c:f>比較グラフ!$B$8</c:f>
              <c:strCache>
                <c:ptCount val="1"/>
              </c:strCache>
            </c:strRef>
          </c:tx>
          <c:spPr>
            <a:ln w="31750">
              <a:solidFill>
                <a:srgbClr val="6600CC"/>
              </a:solidFill>
            </a:ln>
          </c:spPr>
          <c:marker>
            <c:spPr>
              <a:solidFill>
                <a:srgbClr val="6600CC"/>
              </a:solidFill>
              <a:ln>
                <a:solidFill>
                  <a:srgbClr val="6600CC"/>
                </a:solidFill>
              </a:ln>
            </c:spPr>
          </c:marker>
          <c:dLbls>
            <c:dLbl>
              <c:idx val="0"/>
              <c:layout>
                <c:manualLayout>
                  <c:x val="-0.18630021413225292"/>
                  <c:y val="7.1410865978579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CC-46D4-B322-6CCCD2B5DD7D}"/>
                </c:ext>
              </c:extLst>
            </c:dLbl>
            <c:dLbl>
              <c:idx val="1"/>
              <c:layout>
                <c:manualLayout>
                  <c:x val="-5.3708169839928897E-2"/>
                  <c:y val="0.115050839632155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4CC-46D4-B322-6CCCD2B5DD7D}"/>
                </c:ext>
              </c:extLst>
            </c:dLbl>
            <c:dLbl>
              <c:idx val="2"/>
              <c:layout>
                <c:manualLayout>
                  <c:x val="0.12587852306233308"/>
                  <c:y val="-0.107116298967869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CC-46D4-B322-6CCCD2B5DD7D}"/>
                </c:ext>
              </c:extLst>
            </c:dLbl>
            <c:dLbl>
              <c:idx val="3"/>
              <c:layout>
                <c:manualLayout>
                  <c:x val="-3.3567606149955483E-3"/>
                  <c:y val="9.7198123137510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4CC-46D4-B322-6CCCD2B5DD7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比較グラフ!$C$3:$F$3</c:f>
              <c:strCache>
                <c:ptCount val="4"/>
                <c:pt idx="0">
                  <c:v>経済参画</c:v>
                </c:pt>
                <c:pt idx="1">
                  <c:v>教育</c:v>
                </c:pt>
                <c:pt idx="2">
                  <c:v>健康分野</c:v>
                </c:pt>
                <c:pt idx="3">
                  <c:v>政治分野</c:v>
                </c:pt>
              </c:strCache>
            </c:strRef>
          </c:cat>
          <c:val>
            <c:numRef>
              <c:f>比較グラフ!$C$8:$F$8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B-84CC-46D4-B322-6CCCD2B5DD7D}"/>
            </c:ext>
          </c:extLst>
        </c:ser>
        <c:ser>
          <c:idx val="5"/>
          <c:order val="5"/>
          <c:tx>
            <c:strRef>
              <c:f>比較グラフ!$B$6</c:f>
              <c:strCache>
                <c:ptCount val="1"/>
                <c:pt idx="0">
                  <c:v>平均(0.681)</c:v>
                </c:pt>
              </c:strCache>
            </c:strRef>
          </c:tx>
          <c:spPr>
            <a:ln w="12700">
              <a:solidFill>
                <a:srgbClr val="33CC33"/>
              </a:solidFill>
              <a:round/>
              <a:headEnd type="none"/>
            </a:ln>
          </c:spPr>
          <c:marker>
            <c:symbol val="triangle"/>
            <c:size val="5"/>
            <c:spPr>
              <a:solidFill>
                <a:srgbClr val="92D050"/>
              </a:solidFill>
              <a:ln w="6350">
                <a:solidFill>
                  <a:srgbClr val="92D050"/>
                </a:solidFill>
              </a:ln>
            </c:spPr>
          </c:marker>
          <c:val>
            <c:numRef>
              <c:f>比較グラフ!$C$6:$F$6</c:f>
              <c:numCache>
                <c:formatCode>General</c:formatCode>
                <c:ptCount val="4"/>
                <c:pt idx="0">
                  <c:v>0.60299999999999998</c:v>
                </c:pt>
                <c:pt idx="1">
                  <c:v>0.94399999999999995</c:v>
                </c:pt>
                <c:pt idx="2">
                  <c:v>0.95799999999999996</c:v>
                </c:pt>
                <c:pt idx="3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4CC-46D4-B322-6CCCD2B5DD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7899488"/>
        <c:axId val="337899880"/>
        <c:extLst>
          <c:ext xmlns:c15="http://schemas.microsoft.com/office/drawing/2012/chart" uri="{02D57815-91ED-43cb-92C2-25804820EDAC}">
            <c15:filteredRad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比較グラフ!$B$12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>
                    <a:solidFill>
                      <a:schemeClr val="tx1"/>
                    </a:solidFill>
                  </a:ln>
                </c:spPr>
                <c:cat>
                  <c:strRef>
                    <c:extLst>
                      <c:ext uri="{02D57815-91ED-43cb-92C2-25804820EDAC}">
                        <c15:formulaRef>
                          <c15:sqref>比較グラフ!$C$3:$F$3</c15:sqref>
                        </c15:formulaRef>
                      </c:ext>
                    </c:extLst>
                    <c:strCache>
                      <c:ptCount val="4"/>
                      <c:pt idx="0">
                        <c:v>経済参画</c:v>
                      </c:pt>
                      <c:pt idx="1">
                        <c:v>教育</c:v>
                      </c:pt>
                      <c:pt idx="2">
                        <c:v>健康分野</c:v>
                      </c:pt>
                      <c:pt idx="3">
                        <c:v>政治分野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比較グラフ!$C$12:$F$12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84CC-46D4-B322-6CCCD2B5DD7D}"/>
                  </c:ext>
                </c:extLst>
              </c15:ser>
            </c15:filteredRadarSeries>
          </c:ext>
        </c:extLst>
      </c:radarChart>
      <c:catAx>
        <c:axId val="337899488"/>
        <c:scaling>
          <c:orientation val="minMax"/>
        </c:scaling>
        <c:delete val="1"/>
        <c:axPos val="b"/>
        <c:majorGridlines/>
        <c:numFmt formatCode="General" sourceLinked="0"/>
        <c:majorTickMark val="out"/>
        <c:minorTickMark val="none"/>
        <c:tickLblPos val="nextTo"/>
        <c:crossAx val="337899880"/>
        <c:crosses val="autoZero"/>
        <c:auto val="0"/>
        <c:lblAlgn val="ctr"/>
        <c:lblOffset val="100"/>
        <c:noMultiLvlLbl val="0"/>
      </c:catAx>
      <c:valAx>
        <c:axId val="337899880"/>
        <c:scaling>
          <c:orientation val="minMax"/>
        </c:scaling>
        <c:delete val="0"/>
        <c:axPos val="l"/>
        <c:numFmt formatCode="General" sourceLinked="1"/>
        <c:majorTickMark val="cross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/>
            </a:pPr>
            <a:endParaRPr lang="ja-JP"/>
          </a:p>
        </c:txPr>
        <c:crossAx val="337899488"/>
        <c:crosses val="autoZero"/>
        <c:crossBetween val="between"/>
        <c:minorUnit val="0.2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600" b="0"/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600" b="0"/>
            </a:pPr>
            <a:endParaRPr lang="ja-JP"/>
          </a:p>
        </c:txPr>
      </c:legendEntry>
      <c:legendEntry>
        <c:idx val="2"/>
        <c:delete val="1"/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1600" b="0"/>
            </a:pPr>
            <a:endParaRPr lang="ja-JP"/>
          </a:p>
        </c:txPr>
      </c:legendEntry>
      <c:layout>
        <c:manualLayout>
          <c:xMode val="edge"/>
          <c:yMode val="edge"/>
          <c:x val="0"/>
          <c:y val="1.2913493421248841E-2"/>
          <c:w val="0.34037387220289533"/>
          <c:h val="0.4111491630598883"/>
        </c:manualLayout>
      </c:layout>
      <c:overlay val="0"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1400" b="1"/>
          </a:pPr>
          <a:endParaRPr lang="ja-JP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0.30724</cdr:x>
      <cdr:y>0.06281</cdr:y>
    </cdr:from>
    <cdr:to>
      <cdr:x>0.71348</cdr:x>
      <cdr:y>0.13534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2169179" y="301173"/>
          <a:ext cx="2868100" cy="347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経済参画</a:t>
          </a:r>
          <a:r>
            <a: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(0.564)</a:t>
          </a:r>
        </a:p>
      </cdr:txBody>
    </cdr:sp>
  </cdr:relSizeAnchor>
  <cdr:relSizeAnchor xmlns:cdr="http://schemas.openxmlformats.org/drawingml/2006/chartDrawing">
    <cdr:from>
      <cdr:x>0.73814</cdr:x>
      <cdr:y>0.42955</cdr:y>
    </cdr:from>
    <cdr:to>
      <cdr:x>0.9442</cdr:x>
      <cdr:y>0.53183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5211330" y="2059640"/>
          <a:ext cx="1454807" cy="4904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ja-JP" altLang="en-US" sz="1600" b="0" baseline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教育</a:t>
          </a:r>
          <a:r>
            <a:rPr lang="en-US" altLang="ja-JP" sz="1600" b="0" baseline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(1.000)</a:t>
          </a:r>
        </a:p>
      </cdr:txBody>
    </cdr:sp>
  </cdr:relSizeAnchor>
  <cdr:relSizeAnchor xmlns:cdr="http://schemas.openxmlformats.org/drawingml/2006/chartDrawing">
    <cdr:from>
      <cdr:x>0.04515</cdr:x>
      <cdr:y>0.43719</cdr:y>
    </cdr:from>
    <cdr:to>
      <cdr:x>0.24266</cdr:x>
      <cdr:y>0.54974</cdr:y>
    </cdr:to>
    <cdr:sp macro="" textlink="">
      <cdr:nvSpPr>
        <cdr:cNvPr id="5" name="テキスト ボックス 4"/>
        <cdr:cNvSpPr txBox="1"/>
      </cdr:nvSpPr>
      <cdr:spPr>
        <a:xfrm xmlns:a="http://schemas.openxmlformats.org/drawingml/2006/main">
          <a:off x="318761" y="2096265"/>
          <a:ext cx="1394443" cy="539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ja-JP" altLang="en-US" sz="1600" b="1" baseline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政治参画</a:t>
          </a:r>
          <a:r>
            <a:rPr lang="en-US" altLang="ja-JP" sz="1600" b="1" baseline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(0.061)</a:t>
          </a:r>
          <a:endParaRPr lang="ja-JP" altLang="en-US" sz="1600" b="1" baseline="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  <cdr:relSizeAnchor xmlns:cdr="http://schemas.openxmlformats.org/drawingml/2006/chartDrawing">
    <cdr:from>
      <cdr:x>0.4057</cdr:x>
      <cdr:y>0.80337</cdr:y>
    </cdr:from>
    <cdr:to>
      <cdr:x>0.62522</cdr:x>
      <cdr:y>0.87208</cdr:y>
    </cdr:to>
    <cdr:sp macro="" textlink="">
      <cdr:nvSpPr>
        <cdr:cNvPr id="6" name="テキスト ボックス 5"/>
        <cdr:cNvSpPr txBox="1"/>
      </cdr:nvSpPr>
      <cdr:spPr>
        <a:xfrm xmlns:a="http://schemas.openxmlformats.org/drawingml/2006/main">
          <a:off x="3184516" y="5822644"/>
          <a:ext cx="1723099" cy="497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ja-JP" altLang="en-US" sz="1600" b="0" baseline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健康</a:t>
          </a:r>
          <a:r>
            <a:rPr lang="en-US" altLang="ja-JP" sz="1600" b="0" baseline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(0.973)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5300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B20B2B66-7714-4A09-A7E0-3BF07999B93E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748213"/>
            <a:ext cx="5389563" cy="3884612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5300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0968FF58-507F-449E-A14A-0C64FD253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109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12750" y="793750"/>
            <a:ext cx="5719763" cy="3960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37117-C991-452F-B7DE-48BD35197C99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533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746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94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85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23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300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08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14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11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32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31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44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D1E7-32B7-441B-9AB6-D04AF60792B3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1078B-40BF-42EE-99A9-4BC85DCA1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66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457767"/>
              </p:ext>
            </p:extLst>
          </p:nvPr>
        </p:nvGraphicFramePr>
        <p:xfrm>
          <a:off x="68656" y="1559074"/>
          <a:ext cx="7060113" cy="4794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325041" y="6163318"/>
            <a:ext cx="5052646" cy="48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defTabSz="914395">
              <a:defRPr/>
            </a:pPr>
            <a:r>
              <a:rPr lang="ja-JP" altLang="en-US" sz="1000" dirty="0">
                <a:solidFill>
                  <a:srgbClr val="000000"/>
                </a:solidFill>
              </a:rPr>
              <a:t>（</a:t>
            </a:r>
            <a:r>
              <a:rPr lang="ja-JP" altLang="en-US" sz="1000" dirty="0" smtClean="0">
                <a:solidFill>
                  <a:srgbClr val="000000"/>
                </a:solidFill>
              </a:rPr>
              <a:t>備考） １．世界</a:t>
            </a:r>
            <a:r>
              <a:rPr lang="ja-JP" altLang="en-US" sz="1000" dirty="0">
                <a:solidFill>
                  <a:srgbClr val="000000"/>
                </a:solidFill>
              </a:rPr>
              <a:t>経済フォーラム「グローバル・ジェンダー・ギャップ</a:t>
            </a:r>
            <a:r>
              <a:rPr lang="ja-JP" altLang="en-US" sz="1000" dirty="0" smtClean="0">
                <a:solidFill>
                  <a:srgbClr val="000000"/>
                </a:solidFill>
              </a:rPr>
              <a:t>報告書</a:t>
            </a:r>
            <a:r>
              <a:rPr lang="en-US" altLang="ja-JP" sz="1000" dirty="0" smtClean="0">
                <a:solidFill>
                  <a:srgbClr val="000000"/>
                </a:solidFill>
              </a:rPr>
              <a:t>(2022)</a:t>
            </a:r>
            <a:r>
              <a:rPr lang="ja-JP" altLang="en-US" sz="1000" dirty="0" smtClean="0">
                <a:solidFill>
                  <a:srgbClr val="000000"/>
                </a:solidFill>
              </a:rPr>
              <a:t>」</a:t>
            </a:r>
            <a:r>
              <a:rPr lang="ja-JP" altLang="en-US" sz="1000" dirty="0">
                <a:solidFill>
                  <a:srgbClr val="000000"/>
                </a:solidFill>
              </a:rPr>
              <a:t>より作成</a:t>
            </a:r>
            <a:endParaRPr lang="en-US" altLang="ja-JP" sz="1000" dirty="0">
              <a:solidFill>
                <a:srgbClr val="000000"/>
              </a:solidFill>
            </a:endParaRPr>
          </a:p>
          <a:p>
            <a:pPr defTabSz="914395">
              <a:defRPr/>
            </a:pPr>
            <a:r>
              <a:rPr lang="ja-JP" altLang="en-US" sz="1000" dirty="0">
                <a:solidFill>
                  <a:srgbClr val="000000"/>
                </a:solidFill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</a:rPr>
              <a:t>　　　  ２．スコア</a:t>
            </a:r>
            <a:r>
              <a:rPr lang="ja-JP" altLang="en-US" sz="1000" dirty="0">
                <a:solidFill>
                  <a:srgbClr val="000000"/>
                </a:solidFill>
              </a:rPr>
              <a:t>が低い項目は赤字で</a:t>
            </a:r>
            <a:r>
              <a:rPr lang="ja-JP" altLang="en-US" sz="1000" dirty="0" smtClean="0">
                <a:solidFill>
                  <a:srgbClr val="000000"/>
                </a:solidFill>
              </a:rPr>
              <a:t>記載</a:t>
            </a:r>
            <a:r>
              <a:rPr lang="en-US" altLang="ja-JP" sz="1000" dirty="0" smtClean="0">
                <a:solidFill>
                  <a:srgbClr val="000000"/>
                </a:solidFill>
              </a:rPr>
              <a:t/>
            </a:r>
            <a:br>
              <a:rPr lang="en-US" altLang="ja-JP" sz="1000" dirty="0" smtClean="0">
                <a:solidFill>
                  <a:srgbClr val="000000"/>
                </a:solidFill>
              </a:rPr>
            </a:br>
            <a:r>
              <a:rPr lang="ja-JP" altLang="en-US" sz="1000" dirty="0" smtClean="0">
                <a:solidFill>
                  <a:srgbClr val="000000"/>
                </a:solidFill>
              </a:rPr>
              <a:t>　　　　  ３．分野別の順位：</a:t>
            </a:r>
            <a:r>
              <a:rPr lang="ja-JP" altLang="en-US" sz="1000" b="1" u="sng" dirty="0" smtClean="0">
                <a:solidFill>
                  <a:srgbClr val="000000"/>
                </a:solidFill>
              </a:rPr>
              <a:t>経済（</a:t>
            </a:r>
            <a:r>
              <a:rPr lang="en-US" altLang="ja-JP" sz="1000" b="1" u="sng" dirty="0" smtClean="0">
                <a:solidFill>
                  <a:srgbClr val="000000"/>
                </a:solidFill>
              </a:rPr>
              <a:t>121</a:t>
            </a:r>
            <a:r>
              <a:rPr lang="ja-JP" altLang="en-US" sz="1000" b="1" u="sng" dirty="0" smtClean="0">
                <a:solidFill>
                  <a:srgbClr val="000000"/>
                </a:solidFill>
              </a:rPr>
              <a:t>位）</a:t>
            </a:r>
            <a:r>
              <a:rPr lang="ja-JP" altLang="en-US" sz="1000" dirty="0" smtClean="0">
                <a:solidFill>
                  <a:srgbClr val="000000"/>
                </a:solidFill>
              </a:rPr>
              <a:t>、教育（</a:t>
            </a:r>
            <a:r>
              <a:rPr lang="en-US" altLang="ja-JP" sz="1000" dirty="0">
                <a:solidFill>
                  <a:srgbClr val="000000"/>
                </a:solidFill>
              </a:rPr>
              <a:t>1</a:t>
            </a:r>
            <a:r>
              <a:rPr lang="ja-JP" altLang="en-US" sz="1000" dirty="0" smtClean="0">
                <a:solidFill>
                  <a:srgbClr val="000000"/>
                </a:solidFill>
              </a:rPr>
              <a:t>位）、健康（</a:t>
            </a:r>
            <a:r>
              <a:rPr lang="en-US" altLang="ja-JP" sz="1000" dirty="0" smtClean="0">
                <a:solidFill>
                  <a:srgbClr val="000000"/>
                </a:solidFill>
              </a:rPr>
              <a:t>63</a:t>
            </a:r>
            <a:r>
              <a:rPr lang="ja-JP" altLang="en-US" sz="1000" dirty="0" smtClean="0">
                <a:solidFill>
                  <a:srgbClr val="000000"/>
                </a:solidFill>
              </a:rPr>
              <a:t>位）、</a:t>
            </a:r>
            <a:r>
              <a:rPr lang="ja-JP" altLang="en-US" sz="1000" b="1" u="sng" dirty="0" smtClean="0">
                <a:solidFill>
                  <a:srgbClr val="000000"/>
                </a:solidFill>
              </a:rPr>
              <a:t>政治（</a:t>
            </a:r>
            <a:r>
              <a:rPr lang="en-US" altLang="ja-JP" sz="1000" b="1" u="sng" dirty="0" smtClean="0">
                <a:solidFill>
                  <a:srgbClr val="000000"/>
                </a:solidFill>
              </a:rPr>
              <a:t>139</a:t>
            </a:r>
            <a:r>
              <a:rPr lang="ja-JP" altLang="en-US" sz="1000" b="1" u="sng" dirty="0" smtClean="0">
                <a:solidFill>
                  <a:srgbClr val="000000"/>
                </a:solidFill>
              </a:rPr>
              <a:t>位</a:t>
            </a:r>
            <a:r>
              <a:rPr lang="ja-JP" altLang="en-US" sz="923" b="1" u="sng" dirty="0" smtClean="0">
                <a:solidFill>
                  <a:srgbClr val="000000"/>
                </a:solidFill>
              </a:rPr>
              <a:t>）</a:t>
            </a:r>
            <a:endParaRPr lang="ja-JP" altLang="en-US" sz="923" b="1" u="sng" dirty="0">
              <a:solidFill>
                <a:srgbClr val="000000"/>
              </a:solidFill>
            </a:endParaRPr>
          </a:p>
        </p:txBody>
      </p: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4718253" y="2260053"/>
            <a:ext cx="2167461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779104" eaLnBrk="1" hangingPunct="1">
              <a:spcBef>
                <a:spcPct val="0"/>
              </a:spcBef>
              <a:buNone/>
            </a:pPr>
            <a:r>
              <a:rPr lang="ja-JP" altLang="en-US" sz="1000" dirty="0">
                <a:solidFill>
                  <a:prstClr val="black"/>
                </a:solidFill>
              </a:rPr>
              <a:t>・労働参加率の男女比</a:t>
            </a:r>
          </a:p>
          <a:p>
            <a:pPr defTabSz="779104" eaLnBrk="1" hangingPunct="1">
              <a:spcBef>
                <a:spcPct val="0"/>
              </a:spcBef>
              <a:buNone/>
            </a:pPr>
            <a:r>
              <a:rPr lang="ja-JP" altLang="en-US" sz="1000" dirty="0">
                <a:solidFill>
                  <a:prstClr val="black"/>
                </a:solidFill>
              </a:rPr>
              <a:t>・同一労働における賃金の男女格差</a:t>
            </a:r>
          </a:p>
          <a:p>
            <a:pPr defTabSz="779104" eaLnBrk="1" hangingPunct="1">
              <a:spcBef>
                <a:spcPct val="0"/>
              </a:spcBef>
              <a:buNone/>
            </a:pPr>
            <a:r>
              <a:rPr lang="ja-JP" altLang="en-US" sz="1000" dirty="0">
                <a:solidFill>
                  <a:prstClr val="black"/>
                </a:solidFill>
              </a:rPr>
              <a:t>・推定勤労所得の男女比</a:t>
            </a:r>
          </a:p>
          <a:p>
            <a:pPr defTabSz="779104" eaLnBrk="1" hangingPunct="1">
              <a:spcBef>
                <a:spcPct val="0"/>
              </a:spcBef>
              <a:buNone/>
            </a:pPr>
            <a:r>
              <a:rPr lang="ja-JP" altLang="en-US" sz="1000" b="1" dirty="0">
                <a:solidFill>
                  <a:srgbClr val="FF0000"/>
                </a:solidFill>
              </a:rPr>
              <a:t>・管理的職業従事者の男女比</a:t>
            </a:r>
          </a:p>
          <a:p>
            <a:pPr defTabSz="779104" eaLnBrk="1" hangingPunct="1">
              <a:spcBef>
                <a:spcPct val="0"/>
              </a:spcBef>
              <a:buNone/>
            </a:pPr>
            <a:r>
              <a:rPr lang="ja-JP" altLang="en-US" sz="1000" dirty="0"/>
              <a:t>・専門・技術者の男女比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52195" y="5545130"/>
            <a:ext cx="1274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95"/>
            <a:r>
              <a:rPr lang="ja-JP" altLang="en-US" sz="1000" dirty="0">
                <a:solidFill>
                  <a:prstClr val="black"/>
                </a:solidFill>
              </a:rPr>
              <a:t>・出生児性比</a:t>
            </a:r>
            <a:endParaRPr lang="en-US" altLang="ja-JP" sz="1000" dirty="0">
              <a:solidFill>
                <a:prstClr val="black"/>
              </a:solidFill>
            </a:endParaRPr>
          </a:p>
          <a:p>
            <a:pPr defTabSz="914395"/>
            <a:r>
              <a:rPr lang="ja-JP" altLang="en-US" sz="1000" dirty="0" smtClean="0">
                <a:solidFill>
                  <a:prstClr val="black"/>
                </a:solidFill>
              </a:rPr>
              <a:t>・</a:t>
            </a:r>
            <a:r>
              <a:rPr lang="ja-JP" altLang="en-US" sz="1000" dirty="0">
                <a:solidFill>
                  <a:prstClr val="black"/>
                </a:solidFill>
              </a:rPr>
              <a:t>健康</a:t>
            </a:r>
            <a:r>
              <a:rPr lang="ja-JP" altLang="en-US" sz="1000" dirty="0" smtClean="0">
                <a:solidFill>
                  <a:prstClr val="black"/>
                </a:solidFill>
              </a:rPr>
              <a:t>寿命</a:t>
            </a:r>
            <a:r>
              <a:rPr lang="ja-JP" altLang="en-US" sz="1000" dirty="0">
                <a:solidFill>
                  <a:prstClr val="black"/>
                </a:solidFill>
              </a:rPr>
              <a:t>の男女比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542512" y="4082004"/>
            <a:ext cx="1659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95"/>
            <a:r>
              <a:rPr lang="ja-JP" altLang="en-US" sz="1000" dirty="0">
                <a:solidFill>
                  <a:prstClr val="black"/>
                </a:solidFill>
              </a:rPr>
              <a:t>・識字率の男女比</a:t>
            </a:r>
            <a:endParaRPr lang="en-US" altLang="ja-JP" sz="1000" dirty="0">
              <a:solidFill>
                <a:prstClr val="black"/>
              </a:solidFill>
            </a:endParaRPr>
          </a:p>
          <a:p>
            <a:pPr defTabSz="914395"/>
            <a:r>
              <a:rPr lang="ja-JP" altLang="en-US" sz="1000" dirty="0">
                <a:solidFill>
                  <a:prstClr val="black"/>
                </a:solidFill>
              </a:rPr>
              <a:t>・初等教育就学率の男女比</a:t>
            </a:r>
            <a:endParaRPr lang="en-US" altLang="ja-JP" sz="1000" dirty="0">
              <a:solidFill>
                <a:prstClr val="black"/>
              </a:solidFill>
            </a:endParaRPr>
          </a:p>
          <a:p>
            <a:pPr defTabSz="914395"/>
            <a:r>
              <a:rPr lang="ja-JP" altLang="en-US" sz="1000" dirty="0"/>
              <a:t>・中等教育就学率の男女比</a:t>
            </a:r>
            <a:endParaRPr lang="en-US" altLang="ja-JP" sz="1000" dirty="0"/>
          </a:p>
          <a:p>
            <a:pPr defTabSz="914395"/>
            <a:r>
              <a:rPr lang="ja-JP" altLang="en-US" sz="1000" dirty="0">
                <a:latin typeface="+mn-ea"/>
              </a:rPr>
              <a:t>・高等教育就学率の男女比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5041" y="4051226"/>
            <a:ext cx="22461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95"/>
            <a:r>
              <a:rPr lang="ja-JP" altLang="en-US" sz="1100" b="1" dirty="0">
                <a:solidFill>
                  <a:srgbClr val="FF0000"/>
                </a:solidFill>
                <a:latin typeface="+mn-ea"/>
              </a:rPr>
              <a:t>・国会議員の男女比</a:t>
            </a:r>
            <a:endParaRPr lang="en-US" altLang="ja-JP" sz="1100" b="1" dirty="0">
              <a:solidFill>
                <a:srgbClr val="FF0000"/>
              </a:solidFill>
              <a:latin typeface="+mn-ea"/>
            </a:endParaRPr>
          </a:p>
          <a:p>
            <a:pPr defTabSz="914395"/>
            <a:r>
              <a:rPr lang="ja-JP" altLang="en-US" sz="1100" b="1" dirty="0">
                <a:solidFill>
                  <a:srgbClr val="FF0000"/>
                </a:solidFill>
                <a:latin typeface="+mn-ea"/>
              </a:rPr>
              <a:t>・閣僚の男女比</a:t>
            </a:r>
            <a:endParaRPr lang="en-US" altLang="ja-JP" sz="1100" b="1" dirty="0">
              <a:solidFill>
                <a:srgbClr val="FF0000"/>
              </a:solidFill>
              <a:latin typeface="+mn-ea"/>
            </a:endParaRPr>
          </a:p>
          <a:p>
            <a:pPr defTabSz="914395"/>
            <a:r>
              <a:rPr lang="ja-JP" altLang="en-US" sz="1100" b="1" dirty="0">
                <a:solidFill>
                  <a:srgbClr val="FF0000"/>
                </a:solidFill>
                <a:latin typeface="+mn-ea"/>
              </a:rPr>
              <a:t>・最近</a:t>
            </a:r>
            <a:r>
              <a:rPr lang="en-US" altLang="ja-JP" sz="1100" b="1" dirty="0">
                <a:solidFill>
                  <a:srgbClr val="FF0000"/>
                </a:solidFill>
                <a:latin typeface="+mn-ea"/>
              </a:rPr>
              <a:t>50</a:t>
            </a:r>
            <a:r>
              <a:rPr lang="ja-JP" altLang="en-US" sz="1100" b="1" dirty="0">
                <a:solidFill>
                  <a:srgbClr val="FF0000"/>
                </a:solidFill>
                <a:latin typeface="+mn-ea"/>
              </a:rPr>
              <a:t>年に</a:t>
            </a:r>
            <a:r>
              <a:rPr lang="ja-JP" altLang="en-US" sz="1100" b="1" dirty="0" smtClean="0">
                <a:solidFill>
                  <a:srgbClr val="FF0000"/>
                </a:solidFill>
                <a:latin typeface="+mn-ea"/>
              </a:rPr>
              <a:t>おける</a:t>
            </a:r>
            <a:r>
              <a:rPr lang="en-US" altLang="ja-JP" sz="1100" b="1" dirty="0" smtClean="0">
                <a:solidFill>
                  <a:srgbClr val="FF0000"/>
                </a:solidFill>
                <a:latin typeface="+mn-ea"/>
              </a:rPr>
              <a:t/>
            </a:r>
            <a:br>
              <a:rPr lang="en-US" altLang="ja-JP" sz="1100" b="1" dirty="0" smtClean="0">
                <a:solidFill>
                  <a:srgbClr val="FF0000"/>
                </a:solidFill>
                <a:latin typeface="+mn-ea"/>
              </a:rPr>
            </a:br>
            <a:r>
              <a:rPr lang="en-US" altLang="ja-JP" sz="1100" b="1" dirty="0" smtClean="0">
                <a:solidFill>
                  <a:srgbClr val="FF0000"/>
                </a:solidFill>
                <a:latin typeface="+mn-ea"/>
              </a:rPr>
              <a:t>  </a:t>
            </a:r>
            <a:r>
              <a:rPr lang="ja-JP" altLang="en-US" sz="1100" b="1" dirty="0" smtClean="0">
                <a:solidFill>
                  <a:srgbClr val="FF0000"/>
                </a:solidFill>
                <a:latin typeface="+mn-ea"/>
              </a:rPr>
              <a:t>行政府の長の在任年数の男女比</a:t>
            </a:r>
            <a:endParaRPr lang="ja-JP" altLang="en-US" sz="11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0" y="4"/>
            <a:ext cx="9906000" cy="525609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ジェンダー・ギャップ</a:t>
            </a:r>
            <a:r>
              <a:rPr lang="ja-JP" altLang="en-US" sz="2800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指数（ＧＧＩ）　</a:t>
            </a:r>
            <a:r>
              <a:rPr lang="en-US" altLang="ja-JP" sz="2800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2022</a:t>
            </a:r>
            <a:r>
              <a:rPr lang="ja-JP" altLang="en-US" sz="2800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endParaRPr lang="ja-JP" altLang="en-US" sz="2800" dirty="0">
              <a:solidFill>
                <a:prstClr val="whit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0677" y="578532"/>
            <a:ext cx="9823028" cy="824168"/>
          </a:xfrm>
          <a:prstGeom prst="roundRect">
            <a:avLst/>
          </a:prstGeom>
          <a:noFill/>
          <a:ln w="25400" cap="flat" cmpd="sng" algn="ctr">
            <a:solidFill>
              <a:srgbClr val="92D050"/>
            </a:solidFill>
            <a:prstDash val="sysDash"/>
          </a:ln>
          <a:effectLst/>
        </p:spPr>
        <p:txBody>
          <a:bodyPr lIns="81606" tIns="40803" rIns="81606" bIns="40803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3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・スイス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の非営利財団「世界経済フォーラム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」が公表。</a:t>
            </a:r>
            <a:r>
              <a:rPr kumimoji="0" lang="ja-JP" altLang="en-US" sz="1400" i="0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r>
              <a:rPr kumimoji="0" lang="ja-JP" altLang="en-US" sz="1400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に対する女性の割合（女性の数値</a:t>
            </a:r>
            <a:r>
              <a:rPr kumimoji="0" lang="en-US" altLang="ja-JP" sz="1400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0" lang="ja-JP" altLang="en-US" sz="1400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男性の数値）を</a:t>
            </a:r>
            <a:r>
              <a:rPr kumimoji="0" lang="ja-JP" altLang="en-US" sz="1400" i="0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示して　</a:t>
            </a:r>
            <a:r>
              <a:rPr kumimoji="0" lang="en-US" altLang="ja-JP" sz="1400" i="0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0" lang="en-US" altLang="ja-JP" sz="1400" i="0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4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0" lang="ja-JP" altLang="en-US" sz="1400" kern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0" lang="ja-JP" altLang="en-US" sz="1400" i="0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おり</a:t>
            </a:r>
            <a:r>
              <a:rPr kumimoji="0" lang="ja-JP" altLang="en-US" sz="1400" i="0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、</a:t>
            </a:r>
            <a:r>
              <a:rPr kumimoji="0" lang="ja-JP" alt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０が完全不平等、１が完全</a:t>
            </a:r>
            <a:r>
              <a:rPr kumimoji="0" lang="ja-JP" alt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平等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。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/>
            </a:r>
            <a:b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</a:b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0" lang="ja-JP" alt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日本は</a:t>
            </a:r>
            <a:r>
              <a:rPr kumimoji="0" lang="en-US" altLang="ja-JP" sz="1400" b="1" u="sng" kern="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146</a:t>
            </a:r>
            <a:r>
              <a:rPr kumimoji="0" lang="ja-JP" altLang="en-US" sz="1400" b="1" u="sng" kern="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</a:t>
            </a:r>
            <a:r>
              <a:rPr kumimoji="0" lang="ja-JP" alt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国中</a:t>
            </a:r>
            <a:r>
              <a:rPr kumimoji="0" lang="en-US" altLang="ja-JP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116</a:t>
            </a:r>
            <a:r>
              <a:rPr kumimoji="0" lang="ja-JP" alt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位。「教育」と「健康」の値は世界トップクラスだが、「政治」と「経済」の値が低い。</a:t>
            </a:r>
            <a:endParaRPr kumimoji="0" lang="ja-JP" altLang="en-US" sz="14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8657" y="1455012"/>
            <a:ext cx="9767067" cy="5306732"/>
          </a:xfrm>
          <a:prstGeom prst="rect">
            <a:avLst/>
          </a:prstGeom>
          <a:noFill/>
          <a:ln w="12700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0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534022"/>
              </p:ext>
            </p:extLst>
          </p:nvPr>
        </p:nvGraphicFramePr>
        <p:xfrm>
          <a:off x="7242175" y="1611312"/>
          <a:ext cx="2406650" cy="5037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ワークシート" r:id="rId5" imgW="2876400" imgH="5991278" progId="Excel.Sheet.12">
                  <p:embed/>
                </p:oleObj>
              </mc:Choice>
              <mc:Fallback>
                <p:oleObj name="ワークシート" r:id="rId5" imgW="2876400" imgH="59912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42175" y="1611312"/>
                        <a:ext cx="2406650" cy="50379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1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270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ＭＳ Ｐゴシック</vt:lpstr>
      <vt:lpstr>ＭＳ ゴシック</vt:lpstr>
      <vt:lpstr>Arial</vt:lpstr>
      <vt:lpstr>Calibri</vt:lpstr>
      <vt:lpstr>Calibri Light</vt:lpstr>
      <vt:lpstr>Office テーマ</vt:lpstr>
      <vt:lpstr>ワークシート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2022-11-22T05:35:21Z</dcterms:created>
  <dcterms:modified xsi:type="dcterms:W3CDTF">2022-11-22T05:35:40Z</dcterms:modified>
</cp:coreProperties>
</file>