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84" r:id="rId1"/>
  </p:sldMasterIdLst>
  <p:notesMasterIdLst>
    <p:notesMasterId r:id="rId24"/>
  </p:notesMasterIdLst>
  <p:handoutMasterIdLst>
    <p:handoutMasterId r:id="rId25"/>
  </p:handoutMasterIdLst>
  <p:sldIdLst>
    <p:sldId id="1430" r:id="rId2"/>
    <p:sldId id="257" r:id="rId3"/>
    <p:sldId id="1532" r:id="rId4"/>
    <p:sldId id="1533" r:id="rId5"/>
    <p:sldId id="1525" r:id="rId6"/>
    <p:sldId id="282" r:id="rId7"/>
    <p:sldId id="1534" r:id="rId8"/>
    <p:sldId id="1535" r:id="rId9"/>
    <p:sldId id="1541" r:id="rId10"/>
    <p:sldId id="1536" r:id="rId11"/>
    <p:sldId id="1537" r:id="rId12"/>
    <p:sldId id="1538" r:id="rId13"/>
    <p:sldId id="1539" r:id="rId14"/>
    <p:sldId id="290" r:id="rId15"/>
    <p:sldId id="1437" r:id="rId16"/>
    <p:sldId id="1529" r:id="rId17"/>
    <p:sldId id="294" r:id="rId18"/>
    <p:sldId id="1438" r:id="rId19"/>
    <p:sldId id="1520" r:id="rId20"/>
    <p:sldId id="1542" r:id="rId21"/>
    <p:sldId id="1426" r:id="rId22"/>
    <p:sldId id="1540" r:id="rId23"/>
  </p:sldIdLst>
  <p:sldSz cx="9144000" cy="6858000" type="screen4x3"/>
  <p:notesSz cx="6807200" cy="9939338"/>
  <p:embeddedFontLst>
    <p:embeddedFont>
      <p:font typeface="游ゴシック" panose="020B0400000000000000" pitchFamily="50" charset="-128"/>
      <p:regular r:id="rId26"/>
      <p:bold r:id="rId27"/>
    </p:embeddedFont>
    <p:embeddedFont>
      <p:font typeface="HG丸ｺﾞｼｯｸM-PRO" panose="020F0600000000000000" pitchFamily="50" charset="-128"/>
      <p:regular r:id="rId28"/>
    </p:embeddedFont>
    <p:embeddedFont>
      <p:font typeface="游ゴシック Light" panose="020B0300000000000000" pitchFamily="50" charset="-128"/>
      <p:regular r:id="rId29"/>
    </p:embeddedFont>
    <p:embeddedFont>
      <p:font typeface="Calibri" panose="020F0502020204030204" pitchFamily="34" charset="0"/>
      <p:regular r:id="rId30"/>
      <p:bold r:id="rId31"/>
      <p:italic r:id="rId32"/>
      <p:boldItalic r:id="rId33"/>
    </p:embeddedFont>
    <p:embeddedFont>
      <p:font typeface="游明朝" panose="02020400000000000000" pitchFamily="18" charset="-128"/>
      <p:regular r:id="rId34"/>
    </p:embeddedFont>
    <p:embeddedFont>
      <p:font typeface="Calibri Light" panose="020F0302020204030204" pitchFamily="34" charset="0"/>
      <p:regular r:id="rId35"/>
      <p:italic r:id="rId36"/>
    </p:embeddedFont>
    <p:embeddedFont>
      <p:font typeface="BIZ UDPゴシック" panose="020B0400000000000000" pitchFamily="50" charset="-128"/>
      <p:regular r:id="rId37"/>
      <p:bold r:id="rId3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A9D8"/>
    <a:srgbClr val="B4EBFA"/>
    <a:srgbClr val="FF2800"/>
    <a:srgbClr val="35A16B"/>
    <a:srgbClr val="0041FF"/>
    <a:srgbClr val="E6F5FF"/>
    <a:srgbClr val="FFCCCC"/>
    <a:srgbClr val="FFFF99"/>
    <a:srgbClr val="66CCFF"/>
    <a:srgbClr val="F4DD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1" autoAdjust="0"/>
    <p:restoredTop sz="91335" autoAdjust="0"/>
  </p:normalViewPr>
  <p:slideViewPr>
    <p:cSldViewPr snapToGrid="0" showGuides="1">
      <p:cViewPr varScale="1">
        <p:scale>
          <a:sx n="83" d="100"/>
          <a:sy n="83" d="100"/>
        </p:scale>
        <p:origin x="1008" y="90"/>
      </p:cViewPr>
      <p:guideLst>
        <p:guide orient="horz" pos="2137"/>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1956"/>
    </p:cViewPr>
  </p:sorterViewPr>
  <p:notesViewPr>
    <p:cSldViewPr snapToGrid="0">
      <p:cViewPr varScale="1">
        <p:scale>
          <a:sx n="77" d="100"/>
          <a:sy n="77" d="100"/>
        </p:scale>
        <p:origin x="3810"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font" Target="fonts/font13.fntdata"/><Relationship Id="rId46"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竹本 加良子" userId="0c6ae3ae-d856-42b3-a34a-032faf097262" providerId="ADAL" clId="{1CBB9286-EBFE-444D-8B1F-7E558CB8FDBF}"/>
    <pc:docChg chg="modSld">
      <pc:chgData name="竹本 加良子" userId="0c6ae3ae-d856-42b3-a34a-032faf097262" providerId="ADAL" clId="{1CBB9286-EBFE-444D-8B1F-7E558CB8FDBF}" dt="2021-05-11T03:52:05.046" v="2" actId="14100"/>
      <pc:docMkLst>
        <pc:docMk/>
      </pc:docMkLst>
      <pc:sldChg chg="modNotes">
        <pc:chgData name="竹本 加良子" userId="0c6ae3ae-d856-42b3-a34a-032faf097262" providerId="ADAL" clId="{1CBB9286-EBFE-444D-8B1F-7E558CB8FDBF}" dt="2021-05-11T03:52:05.046" v="2" actId="14100"/>
        <pc:sldMkLst>
          <pc:docMk/>
          <pc:sldMk cId="3584490168" sldId="142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xmlns="" id="{5AD71114-E50A-4116-A33C-4541C963EB4B}"/>
              </a:ext>
            </a:extLst>
          </p:cNvPr>
          <p:cNvSpPr>
            <a:spLocks noGrp="1"/>
          </p:cNvSpPr>
          <p:nvPr>
            <p:ph type="hdr" sz="quarter"/>
          </p:nvPr>
        </p:nvSpPr>
        <p:spPr>
          <a:xfrm>
            <a:off x="1" y="0"/>
            <a:ext cx="2949786" cy="498693"/>
          </a:xfrm>
          <a:prstGeom prst="rect">
            <a:avLst/>
          </a:prstGeom>
        </p:spPr>
        <p:txBody>
          <a:bodyPr vert="horz" lIns="95682" tIns="47841" rIns="95682" bIns="47841" rtlCol="0"/>
          <a:lstStyle>
            <a:lvl1pPr algn="l">
              <a:defRPr sz="1300"/>
            </a:lvl1pPr>
          </a:lstStyle>
          <a:p>
            <a:r>
              <a:rPr kumimoji="1" lang="ja-JP" altLang="en-US" dirty="0"/>
              <a:t>男女共同参画の視点からの防災研修プログラム　セッション３「男女共同参画の視点から防災の取組を実践する」（集合研修）</a:t>
            </a:r>
          </a:p>
        </p:txBody>
      </p:sp>
      <p:sp>
        <p:nvSpPr>
          <p:cNvPr id="3" name="日付プレースホルダー 2">
            <a:extLst>
              <a:ext uri="{FF2B5EF4-FFF2-40B4-BE49-F238E27FC236}">
                <a16:creationId xmlns:a16="http://schemas.microsoft.com/office/drawing/2014/main" xmlns="" id="{2D8C2D5D-D9CB-4CC8-B5CB-E6ADF4165C9A}"/>
              </a:ext>
            </a:extLst>
          </p:cNvPr>
          <p:cNvSpPr>
            <a:spLocks noGrp="1"/>
          </p:cNvSpPr>
          <p:nvPr>
            <p:ph type="dt" sz="quarter" idx="1"/>
          </p:nvPr>
        </p:nvSpPr>
        <p:spPr>
          <a:xfrm>
            <a:off x="3855839" y="0"/>
            <a:ext cx="2949786" cy="498693"/>
          </a:xfrm>
          <a:prstGeom prst="rect">
            <a:avLst/>
          </a:prstGeom>
        </p:spPr>
        <p:txBody>
          <a:bodyPr vert="horz" lIns="95682" tIns="47841" rIns="95682" bIns="47841" rtlCol="0"/>
          <a:lstStyle>
            <a:lvl1pPr algn="r">
              <a:defRPr sz="1300"/>
            </a:lvl1pPr>
          </a:lstStyle>
          <a:p>
            <a:fld id="{08AE3B39-DFC0-48C6-B0D8-943EA4F9519A}" type="datetimeFigureOut">
              <a:rPr kumimoji="1" lang="ja-JP" altLang="en-US" smtClean="0"/>
              <a:t>2021/5/14</a:t>
            </a:fld>
            <a:endParaRPr kumimoji="1" lang="ja-JP" altLang="en-US"/>
          </a:p>
        </p:txBody>
      </p:sp>
      <p:sp>
        <p:nvSpPr>
          <p:cNvPr id="4" name="フッター プレースホルダー 3">
            <a:extLst>
              <a:ext uri="{FF2B5EF4-FFF2-40B4-BE49-F238E27FC236}">
                <a16:creationId xmlns:a16="http://schemas.microsoft.com/office/drawing/2014/main" xmlns="" id="{66EF7647-1E51-45E8-AEFF-8C92D1D0DEDB}"/>
              </a:ext>
            </a:extLst>
          </p:cNvPr>
          <p:cNvSpPr>
            <a:spLocks noGrp="1"/>
          </p:cNvSpPr>
          <p:nvPr>
            <p:ph type="ftr" sz="quarter" idx="2"/>
          </p:nvPr>
        </p:nvSpPr>
        <p:spPr>
          <a:xfrm>
            <a:off x="1" y="9440648"/>
            <a:ext cx="2949786" cy="498692"/>
          </a:xfrm>
          <a:prstGeom prst="rect">
            <a:avLst/>
          </a:prstGeom>
        </p:spPr>
        <p:txBody>
          <a:bodyPr vert="horz" lIns="95682" tIns="47841" rIns="95682" bIns="47841" rtlCol="0" anchor="b"/>
          <a:lstStyle>
            <a:lvl1pPr algn="l">
              <a:defRPr sz="1300"/>
            </a:lvl1pPr>
          </a:lstStyle>
          <a:p>
            <a:endParaRPr kumimoji="1" lang="ja-JP" altLang="en-US"/>
          </a:p>
        </p:txBody>
      </p:sp>
      <p:sp>
        <p:nvSpPr>
          <p:cNvPr id="5" name="スライド番号プレースホルダー 4">
            <a:extLst>
              <a:ext uri="{FF2B5EF4-FFF2-40B4-BE49-F238E27FC236}">
                <a16:creationId xmlns:a16="http://schemas.microsoft.com/office/drawing/2014/main" xmlns="" id="{3023563F-AB5A-485C-B67C-59B42B22D7C4}"/>
              </a:ext>
            </a:extLst>
          </p:cNvPr>
          <p:cNvSpPr>
            <a:spLocks noGrp="1"/>
          </p:cNvSpPr>
          <p:nvPr>
            <p:ph type="sldNum" sz="quarter" idx="3"/>
          </p:nvPr>
        </p:nvSpPr>
        <p:spPr>
          <a:xfrm>
            <a:off x="3855839" y="9440648"/>
            <a:ext cx="2949786" cy="498692"/>
          </a:xfrm>
          <a:prstGeom prst="rect">
            <a:avLst/>
          </a:prstGeom>
        </p:spPr>
        <p:txBody>
          <a:bodyPr vert="horz" lIns="95682" tIns="47841" rIns="95682" bIns="47841" rtlCol="0" anchor="b"/>
          <a:lstStyle>
            <a:lvl1pPr algn="r">
              <a:defRPr sz="1300"/>
            </a:lvl1pPr>
          </a:lstStyle>
          <a:p>
            <a:fld id="{E33729BB-D78D-4140-BAB7-05805EF22DE6}" type="slidenum">
              <a:rPr kumimoji="1" lang="ja-JP" altLang="en-US" smtClean="0"/>
              <a:t>‹#›</a:t>
            </a:fld>
            <a:endParaRPr kumimoji="1" lang="ja-JP" altLang="en-US"/>
          </a:p>
        </p:txBody>
      </p:sp>
    </p:spTree>
    <p:extLst>
      <p:ext uri="{BB962C8B-B14F-4D97-AF65-F5344CB8AC3E}">
        <p14:creationId xmlns:p14="http://schemas.microsoft.com/office/powerpoint/2010/main" val="2024140320"/>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ー 3"/>
          <p:cNvSpPr>
            <a:spLocks noGrp="1" noRot="1" noChangeAspect="1"/>
          </p:cNvSpPr>
          <p:nvPr>
            <p:ph type="sldImg" idx="2"/>
          </p:nvPr>
        </p:nvSpPr>
        <p:spPr>
          <a:xfrm>
            <a:off x="409575" y="1077913"/>
            <a:ext cx="3511550" cy="2635250"/>
          </a:xfrm>
          <a:prstGeom prst="rect">
            <a:avLst/>
          </a:prstGeom>
          <a:noFill/>
          <a:ln w="12700">
            <a:solidFill>
              <a:prstClr val="black"/>
            </a:solidFill>
          </a:ln>
        </p:spPr>
        <p:txBody>
          <a:bodyPr vert="horz" lIns="95682" tIns="47841" rIns="95682" bIns="47841" rtlCol="0" anchor="ctr"/>
          <a:lstStyle/>
          <a:p>
            <a:endParaRPr lang="ja-JP" altLang="en-US"/>
          </a:p>
        </p:txBody>
      </p:sp>
      <p:sp>
        <p:nvSpPr>
          <p:cNvPr id="5" name="ノート プレースホルダー 4"/>
          <p:cNvSpPr>
            <a:spLocks noGrp="1"/>
          </p:cNvSpPr>
          <p:nvPr>
            <p:ph type="body" sz="quarter" idx="3"/>
          </p:nvPr>
        </p:nvSpPr>
        <p:spPr>
          <a:xfrm>
            <a:off x="578613" y="4079658"/>
            <a:ext cx="5649976" cy="5727543"/>
          </a:xfrm>
          <a:prstGeom prst="rect">
            <a:avLst/>
          </a:prstGeom>
        </p:spPr>
        <p:txBody>
          <a:bodyPr vert="horz" lIns="95682" tIns="47841" rIns="95682" bIns="47841"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7" name="スライド番号プレースホルダー 6"/>
          <p:cNvSpPr>
            <a:spLocks noGrp="1"/>
          </p:cNvSpPr>
          <p:nvPr>
            <p:ph type="sldNum" sz="quarter" idx="5"/>
          </p:nvPr>
        </p:nvSpPr>
        <p:spPr>
          <a:xfrm>
            <a:off x="3855839" y="9440648"/>
            <a:ext cx="2949786" cy="498692"/>
          </a:xfrm>
          <a:prstGeom prst="rect">
            <a:avLst/>
          </a:prstGeom>
        </p:spPr>
        <p:txBody>
          <a:bodyPr vert="horz" lIns="95682" tIns="47841" rIns="95682" bIns="47841" rtlCol="0" anchor="b"/>
          <a:lstStyle>
            <a:lvl1pPr algn="r">
              <a:defRPr sz="1400"/>
            </a:lvl1pPr>
          </a:lstStyle>
          <a:p>
            <a:fld id="{6A687F32-1B1F-40A8-BD69-D0C8AAEEF2F7}" type="slidenum">
              <a:rPr kumimoji="1" lang="ja-JP" altLang="en-US" smtClean="0"/>
              <a:pPr/>
              <a:t>‹#›</a:t>
            </a:fld>
            <a:endParaRPr kumimoji="1" lang="ja-JP" altLang="en-US"/>
          </a:p>
        </p:txBody>
      </p:sp>
      <p:cxnSp>
        <p:nvCxnSpPr>
          <p:cNvPr id="9" name="直線コネクタ 8">
            <a:extLst>
              <a:ext uri="{FF2B5EF4-FFF2-40B4-BE49-F238E27FC236}">
                <a16:creationId xmlns:a16="http://schemas.microsoft.com/office/drawing/2014/main" xmlns="" id="{03FBC1E3-458E-4C79-AFF8-BF816D4B7D2E}"/>
              </a:ext>
            </a:extLst>
          </p:cNvPr>
          <p:cNvCxnSpPr/>
          <p:nvPr/>
        </p:nvCxnSpPr>
        <p:spPr>
          <a:xfrm>
            <a:off x="578613" y="3895941"/>
            <a:ext cx="5650764"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 name="ヘッダー プレースホルダー 9">
            <a:extLst>
              <a:ext uri="{FF2B5EF4-FFF2-40B4-BE49-F238E27FC236}">
                <a16:creationId xmlns:a16="http://schemas.microsoft.com/office/drawing/2014/main" xmlns="" id="{7A03141A-55F1-49F1-8F14-E55294D6FE0D}"/>
              </a:ext>
            </a:extLst>
          </p:cNvPr>
          <p:cNvSpPr>
            <a:spLocks noGrp="1"/>
          </p:cNvSpPr>
          <p:nvPr>
            <p:ph type="hdr" sz="quarter"/>
          </p:nvPr>
        </p:nvSpPr>
        <p:spPr>
          <a:xfrm>
            <a:off x="578613" y="378514"/>
            <a:ext cx="5649976" cy="333185"/>
          </a:xfrm>
          <a:prstGeom prst="rect">
            <a:avLst/>
          </a:prstGeom>
          <a:solidFill>
            <a:schemeClr val="bg1">
              <a:lumMod val="95000"/>
            </a:schemeClr>
          </a:solidFill>
        </p:spPr>
        <p:txBody>
          <a:bodyPr vert="horz" lIns="95682" tIns="47841" rIns="95682" bIns="47841" rtlCol="0" anchor="ctr" anchorCtr="0"/>
          <a:lstStyle>
            <a:lvl1pPr algn="l">
              <a:defRPr sz="1200"/>
            </a:lvl1pPr>
          </a:lstStyle>
          <a:p>
            <a:r>
              <a:rPr kumimoji="1" lang="ja-JP" altLang="en-US" dirty="0"/>
              <a:t>　セッション３「男女共同参画の視点から防災の取組を実践する」（集合研修）</a:t>
            </a:r>
          </a:p>
        </p:txBody>
      </p:sp>
    </p:spTree>
    <p:extLst>
      <p:ext uri="{BB962C8B-B14F-4D97-AF65-F5344CB8AC3E}">
        <p14:creationId xmlns:p14="http://schemas.microsoft.com/office/powerpoint/2010/main" val="2095069517"/>
      </p:ext>
    </p:extLst>
  </p:cSld>
  <p:clrMap bg1="lt1" tx1="dk1" bg2="lt2" tx2="dk2" accent1="accent1" accent2="accent2" accent3="accent3" accent4="accent4" accent5="accent5" accent6="accent6" hlink="hlink" folHlink="folHlink"/>
  <p:hf ftr="0" dt="0"/>
  <p:notesStyle>
    <a:lvl1pPr marL="171450" indent="-171450" algn="l" defTabSz="914400" rtl="0" eaLnBrk="1" latinLnBrk="0" hangingPunct="1">
      <a:buFont typeface="Wingdings" panose="05000000000000000000" pitchFamily="2" charset="2"/>
      <a:buChar char="l"/>
      <a:defRPr kumimoji="1" sz="1200" kern="1200">
        <a:solidFill>
          <a:schemeClr val="tx1"/>
        </a:solidFill>
        <a:latin typeface="+mn-ea"/>
        <a:ea typeface="+mn-ea"/>
        <a:cs typeface="+mn-cs"/>
      </a:defRPr>
    </a:lvl1pPr>
    <a:lvl2pPr marL="434975" indent="-171450" algn="l" defTabSz="914400" rtl="0" eaLnBrk="1" latinLnBrk="0" hangingPunct="1">
      <a:buFont typeface="Arial" panose="020B0604020202020204" pitchFamily="34" charset="0"/>
      <a:buChar char="•"/>
      <a:defRPr kumimoji="1" sz="1200" kern="1200">
        <a:solidFill>
          <a:schemeClr val="tx1"/>
        </a:solidFill>
        <a:latin typeface="+mn-ea"/>
        <a:ea typeface="+mn-ea"/>
        <a:cs typeface="+mn-cs"/>
      </a:defRPr>
    </a:lvl2pPr>
    <a:lvl3pPr marL="536575" indent="0" algn="l" defTabSz="914400" rtl="0" eaLnBrk="1" latinLnBrk="0" hangingPunct="1">
      <a:defRPr kumimoji="1" sz="1200" kern="1200">
        <a:solidFill>
          <a:schemeClr val="tx1"/>
        </a:solidFill>
        <a:latin typeface="+mn-ea"/>
        <a:ea typeface="+mn-ea"/>
        <a:cs typeface="+mn-cs"/>
      </a:defRPr>
    </a:lvl3pPr>
    <a:lvl4pPr marL="1371600" algn="l" defTabSz="914400" rtl="0" eaLnBrk="1" latinLnBrk="0" hangingPunct="1">
      <a:defRPr kumimoji="1" sz="1200" kern="1200">
        <a:solidFill>
          <a:schemeClr val="tx1"/>
        </a:solidFill>
        <a:latin typeface="+mn-ea"/>
        <a:ea typeface="+mn-ea"/>
        <a:cs typeface="+mn-cs"/>
      </a:defRPr>
    </a:lvl4pPr>
    <a:lvl5pPr marL="1828800" algn="l" defTabSz="914400" rtl="0" eaLnBrk="1" latinLnBrk="0" hangingPunct="1">
      <a:defRPr kumimoji="1" sz="1200" kern="1200">
        <a:solidFill>
          <a:schemeClr val="tx1"/>
        </a:solidFill>
        <a:latin typeface="+mn-ea"/>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79438" y="962025"/>
            <a:ext cx="3513137" cy="2635250"/>
          </a:xfrm>
        </p:spPr>
      </p:sp>
      <p:sp>
        <p:nvSpPr>
          <p:cNvPr id="3" name="ノート プレースホルダー 2"/>
          <p:cNvSpPr>
            <a:spLocks noGrp="1"/>
          </p:cNvSpPr>
          <p:nvPr>
            <p:ph type="body" idx="1"/>
          </p:nvPr>
        </p:nvSpPr>
        <p:spPr/>
        <p:txBody>
          <a:bodyPr/>
          <a:lstStyle/>
          <a:p>
            <a:pPr marL="179404" indent="-179404" algn="just"/>
            <a:r>
              <a:rPr lang="ja-JP" altLang="en-US" dirty="0"/>
              <a:t>セッション３、「男女共同参画の視点から防災の取組を実践する」を始めます。　</a:t>
            </a:r>
          </a:p>
          <a:p>
            <a:pPr algn="just"/>
            <a:endParaRPr kumimoji="1" lang="ja-JP" altLang="en-US" dirty="0"/>
          </a:p>
        </p:txBody>
      </p:sp>
      <p:sp>
        <p:nvSpPr>
          <p:cNvPr id="4" name="スライド番号プレースホルダー 3"/>
          <p:cNvSpPr>
            <a:spLocks noGrp="1"/>
          </p:cNvSpPr>
          <p:nvPr>
            <p:ph type="sldNum" sz="quarter" idx="5"/>
          </p:nvPr>
        </p:nvSpPr>
        <p:spPr/>
        <p:txBody>
          <a:bodyPr/>
          <a:lstStyle/>
          <a:p>
            <a:fld id="{6A687F32-1B1F-40A8-BD69-D0C8AAEEF2F7}" type="slidenum">
              <a:rPr kumimoji="1" lang="ja-JP" altLang="en-US" smtClean="0"/>
              <a:t>1</a:t>
            </a:fld>
            <a:endParaRPr kumimoji="1" lang="ja-JP" altLang="en-US"/>
          </a:p>
        </p:txBody>
      </p:sp>
      <p:sp>
        <p:nvSpPr>
          <p:cNvPr id="10" name="ヘッダー プレースホルダー 4">
            <a:extLst>
              <a:ext uri="{FF2B5EF4-FFF2-40B4-BE49-F238E27FC236}">
                <a16:creationId xmlns:a16="http://schemas.microsoft.com/office/drawing/2014/main" xmlns="" id="{F788AC0F-C12F-42DB-8039-A7AD6A85D1D8}"/>
              </a:ext>
            </a:extLst>
          </p:cNvPr>
          <p:cNvSpPr>
            <a:spLocks noGrp="1"/>
          </p:cNvSpPr>
          <p:nvPr>
            <p:ph type="hdr" sz="quarter"/>
          </p:nvPr>
        </p:nvSpPr>
        <p:spPr>
          <a:xfrm>
            <a:off x="578613" y="378514"/>
            <a:ext cx="5649976" cy="333185"/>
          </a:xfrm>
        </p:spPr>
        <p:txBody>
          <a:bodyPr/>
          <a:lstStyle/>
          <a:p>
            <a:r>
              <a:rPr lang="ja-JP" altLang="en-US" dirty="0"/>
              <a:t>セッション３「男女共同参画の視点から防災の取組を実践する」（集合研修）</a:t>
            </a:r>
          </a:p>
        </p:txBody>
      </p:sp>
    </p:spTree>
    <p:extLst>
      <p:ext uri="{BB962C8B-B14F-4D97-AF65-F5344CB8AC3E}">
        <p14:creationId xmlns:p14="http://schemas.microsoft.com/office/powerpoint/2010/main" val="943943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algn="just">
              <a:spcAft>
                <a:spcPts val="601"/>
              </a:spcAft>
            </a:pPr>
            <a:r>
              <a:rPr lang="ja-JP" altLang="en-US" dirty="0">
                <a:solidFill>
                  <a:schemeClr val="tx1">
                    <a:lumMod val="75000"/>
                    <a:lumOff val="25000"/>
                  </a:schemeClr>
                </a:solidFill>
                <a:latin typeface="游ゴシック" panose="020B0400000000000000" pitchFamily="50" charset="-128"/>
                <a:ea typeface="游ゴシック" panose="020B0400000000000000" pitchFamily="50" charset="-128"/>
              </a:rPr>
              <a:t>②業務の選定に進みます。</a:t>
            </a:r>
            <a:endParaRPr lang="en-US" altLang="ja-JP"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just">
              <a:spcAft>
                <a:spcPts val="601"/>
              </a:spcAft>
            </a:pPr>
            <a:endParaRPr lang="en-US" altLang="ja-JP"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just">
              <a:spcAft>
                <a:spcPts val="601"/>
              </a:spcAft>
            </a:pPr>
            <a:r>
              <a:rPr lang="ja-JP" altLang="en-US" dirty="0">
                <a:solidFill>
                  <a:schemeClr val="tx1">
                    <a:lumMod val="75000"/>
                    <a:lumOff val="25000"/>
                  </a:schemeClr>
                </a:solidFill>
                <a:latin typeface="游ゴシック" panose="020B0400000000000000" pitchFamily="50" charset="-128"/>
                <a:ea typeface="游ゴシック" panose="020B0400000000000000" pitchFamily="50" charset="-128"/>
              </a:rPr>
              <a:t>災害時のあらゆる業務において、男女共同参画の視点が必要です。</a:t>
            </a:r>
            <a:endParaRPr lang="en-US" altLang="ja-JP"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just">
              <a:spcAft>
                <a:spcPts val="601"/>
              </a:spcAft>
            </a:pPr>
            <a:r>
              <a:rPr lang="ja-JP" altLang="en-US" dirty="0">
                <a:latin typeface="游ゴシック" panose="020B0400000000000000" pitchFamily="50" charset="-128"/>
                <a:ea typeface="游ゴシック" panose="020B0400000000000000" pitchFamily="50" charset="-128"/>
              </a:rPr>
              <a:t>先ほど整理した災害時の業務の中から、より男女共同参画の視点から検討したい災害対応業務を、グループで１つ選んでいただきます。</a:t>
            </a:r>
          </a:p>
          <a:p>
            <a:pPr algn="just">
              <a:spcAft>
                <a:spcPts val="601"/>
              </a:spcAft>
            </a:pPr>
            <a:r>
              <a:rPr lang="ja-JP" altLang="en-US" dirty="0">
                <a:latin typeface="游ゴシック" panose="020B0400000000000000" pitchFamily="50" charset="-128"/>
                <a:ea typeface="游ゴシック" panose="020B0400000000000000" pitchFamily="50" charset="-128"/>
              </a:rPr>
              <a:t>選んだ業務は、右上の図のように赤丸で囲んでください。</a:t>
            </a:r>
            <a:endParaRPr lang="en-US" altLang="ja-JP" dirty="0">
              <a:latin typeface="游ゴシック" panose="020B0400000000000000" pitchFamily="50" charset="-128"/>
              <a:ea typeface="游ゴシック" panose="020B0400000000000000" pitchFamily="50" charset="-128"/>
            </a:endParaRPr>
          </a:p>
          <a:p>
            <a:pPr algn="just">
              <a:spcAft>
                <a:spcPts val="601"/>
              </a:spcAft>
            </a:pPr>
            <a:endParaRPr lang="en-US" altLang="ja-JP" dirty="0">
              <a:latin typeface="游ゴシック" panose="020B0400000000000000" pitchFamily="50" charset="-128"/>
              <a:ea typeface="游ゴシック" panose="020B0400000000000000" pitchFamily="50" charset="-128"/>
            </a:endParaRPr>
          </a:p>
          <a:p>
            <a:pPr marL="0" indent="0" algn="just">
              <a:spcAft>
                <a:spcPts val="601"/>
              </a:spcAft>
              <a:buNone/>
            </a:pPr>
            <a:r>
              <a:rPr lang="ja-JP" altLang="en-US" dirty="0">
                <a:latin typeface="游ゴシック" panose="020B0400000000000000" pitchFamily="50" charset="-128"/>
                <a:ea typeface="游ゴシック" panose="020B0400000000000000" pitchFamily="50" charset="-128"/>
              </a:rPr>
              <a:t>＜グループ検討　１分＞</a:t>
            </a:r>
            <a:endParaRPr lang="en-US" altLang="ja-JP" dirty="0">
              <a:latin typeface="游ゴシック" panose="020B0400000000000000" pitchFamily="50" charset="-128"/>
              <a:ea typeface="游ゴシック" panose="020B0400000000000000" pitchFamily="50" charset="-128"/>
            </a:endParaRPr>
          </a:p>
          <a:p>
            <a:pPr marL="171673" indent="-171673" algn="just">
              <a:buFont typeface="Wingdings" panose="05000000000000000000" pitchFamily="2" charset="2"/>
              <a:buChar char="ü"/>
            </a:pPr>
            <a:r>
              <a:rPr lang="ja-JP" altLang="en-US" strike="noStrike" dirty="0"/>
              <a:t>１分経過したら、次の検討に進めてください。</a:t>
            </a:r>
            <a:endParaRPr lang="en-US" altLang="ja-JP" strike="noStrike" dirty="0"/>
          </a:p>
          <a:p>
            <a:pPr marL="171673" indent="-171673" algn="just">
              <a:buFont typeface="Wingdings" panose="05000000000000000000" pitchFamily="2" charset="2"/>
              <a:buChar char="ü"/>
            </a:pPr>
            <a:r>
              <a:rPr lang="ja-JP" altLang="en-US" strike="noStrike" dirty="0"/>
              <a:t>グループの進捗状況を見て、時間を延長したり、短縮したりします。</a:t>
            </a:r>
            <a:endParaRPr lang="en-US" altLang="ja-JP" strike="noStrike" dirty="0"/>
          </a:p>
          <a:p>
            <a:pPr algn="just">
              <a:spcAft>
                <a:spcPts val="601"/>
              </a:spcAft>
            </a:pPr>
            <a:endParaRPr lang="en-US" altLang="ja-JP" strike="noStrike" dirty="0">
              <a:latin typeface="游ゴシック" panose="020B0400000000000000" pitchFamily="50" charset="-128"/>
              <a:ea typeface="游ゴシック" panose="020B0400000000000000" pitchFamily="50" charset="-128"/>
            </a:endParaRPr>
          </a:p>
          <a:p>
            <a:pPr algn="just">
              <a:spcAft>
                <a:spcPts val="601"/>
              </a:spcAft>
            </a:pPr>
            <a:r>
              <a:rPr lang="ja-JP" altLang="en-US" dirty="0">
                <a:latin typeface="游ゴシック" panose="020B0400000000000000" pitchFamily="50" charset="-128"/>
                <a:ea typeface="游ゴシック" panose="020B0400000000000000" pitchFamily="50" charset="-128"/>
              </a:rPr>
              <a:t>選定できましたか。</a:t>
            </a:r>
            <a:endParaRPr lang="en-US" altLang="ja-JP" dirty="0">
              <a:latin typeface="游ゴシック" panose="020B0400000000000000" pitchFamily="50" charset="-128"/>
              <a:ea typeface="游ゴシック" panose="020B0400000000000000" pitchFamily="50" charset="-128"/>
            </a:endParaRPr>
          </a:p>
          <a:p>
            <a:pPr algn="just">
              <a:spcAft>
                <a:spcPts val="601"/>
              </a:spcAft>
            </a:pPr>
            <a:r>
              <a:rPr lang="ja-JP" altLang="en-US" dirty="0">
                <a:latin typeface="游ゴシック" panose="020B0400000000000000" pitchFamily="50" charset="-128"/>
                <a:ea typeface="游ゴシック" panose="020B0400000000000000" pitchFamily="50" charset="-128"/>
              </a:rPr>
              <a:t>それでは次に進めましょう。</a:t>
            </a:r>
            <a:endParaRPr lang="en-US" altLang="ja-JP" dirty="0">
              <a:latin typeface="游ゴシック" panose="020B0400000000000000" pitchFamily="50" charset="-128"/>
              <a:ea typeface="游ゴシック" panose="020B0400000000000000" pitchFamily="50" charset="-128"/>
            </a:endParaRPr>
          </a:p>
          <a:p>
            <a:pPr marL="0" indent="0" algn="just">
              <a:spcAft>
                <a:spcPts val="601"/>
              </a:spcAft>
              <a:buNone/>
            </a:pPr>
            <a:endParaRPr lang="en-US" altLang="ja-JP" strike="noStrike" dirty="0">
              <a:latin typeface="游ゴシック" panose="020B0400000000000000" pitchFamily="50" charset="-128"/>
              <a:ea typeface="游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6A687F32-1B1F-40A8-BD69-D0C8AAEEF2F7}" type="slidenum">
              <a:rPr lang="ja-JP" altLang="en-US" smtClean="0"/>
              <a:pPr/>
              <a:t>10</a:t>
            </a:fld>
            <a:endParaRPr lang="ja-JP" altLang="en-US"/>
          </a:p>
        </p:txBody>
      </p:sp>
      <p:sp>
        <p:nvSpPr>
          <p:cNvPr id="5" name="ヘッダー プレースホルダー 4">
            <a:extLst>
              <a:ext uri="{FF2B5EF4-FFF2-40B4-BE49-F238E27FC236}">
                <a16:creationId xmlns:a16="http://schemas.microsoft.com/office/drawing/2014/main" xmlns="" id="{6A5C76C9-5839-41FF-A2EE-7E24D02B0096}"/>
              </a:ext>
            </a:extLst>
          </p:cNvPr>
          <p:cNvSpPr>
            <a:spLocks noGrp="1"/>
          </p:cNvSpPr>
          <p:nvPr>
            <p:ph type="hdr" sz="quarter"/>
          </p:nvPr>
        </p:nvSpPr>
        <p:spPr/>
        <p:txBody>
          <a:bodyPr/>
          <a:lstStyle/>
          <a:p>
            <a:r>
              <a:rPr lang="ja-JP" altLang="en-US" dirty="0"/>
              <a:t>セッション３「男女共同参画の視点から防災の取組を実践する」（集合研修）</a:t>
            </a:r>
          </a:p>
        </p:txBody>
      </p:sp>
      <p:sp>
        <p:nvSpPr>
          <p:cNvPr id="9" name="スライド イメージ プレースホルダー 8">
            <a:extLst>
              <a:ext uri="{FF2B5EF4-FFF2-40B4-BE49-F238E27FC236}">
                <a16:creationId xmlns:a16="http://schemas.microsoft.com/office/drawing/2014/main" xmlns="" id="{ADB84D52-BEB6-4B1F-9512-E43773AE5A7C}"/>
              </a:ext>
            </a:extLst>
          </p:cNvPr>
          <p:cNvSpPr>
            <a:spLocks noGrp="1" noRot="1" noChangeAspect="1"/>
          </p:cNvSpPr>
          <p:nvPr>
            <p:ph type="sldImg"/>
          </p:nvPr>
        </p:nvSpPr>
        <p:spPr>
          <a:xfrm>
            <a:off x="579438" y="950913"/>
            <a:ext cx="3511550" cy="2635250"/>
          </a:xfrm>
        </p:spPr>
      </p:sp>
    </p:spTree>
    <p:extLst>
      <p:ext uri="{BB962C8B-B14F-4D97-AF65-F5344CB8AC3E}">
        <p14:creationId xmlns:p14="http://schemas.microsoft.com/office/powerpoint/2010/main" val="2244059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marL="179404" indent="-179404" algn="just" defTabSz="956822">
              <a:defRPr/>
            </a:pPr>
            <a:r>
              <a:rPr lang="ja-JP" altLang="en-US" strike="noStrike" dirty="0"/>
              <a:t>続いて、③目指したいゴールの検討です。</a:t>
            </a:r>
            <a:endParaRPr lang="en-US" altLang="ja-JP" strike="noStrike" dirty="0"/>
          </a:p>
          <a:p>
            <a:pPr marL="179404" indent="-179404" algn="just" defTabSz="956822">
              <a:defRPr/>
            </a:pPr>
            <a:r>
              <a:rPr lang="ja-JP" altLang="en-US" dirty="0"/>
              <a:t>②で選んだ業務について、「男女共同参画の視点」を入れることで、どういった状態にしたいか、つまり「目指したいゴール」をグループ内で話し合い、その結果を模造紙の右側に大きく書き出してください。</a:t>
            </a:r>
            <a:endParaRPr lang="en-US" altLang="ja-JP" dirty="0"/>
          </a:p>
          <a:p>
            <a:pPr algn="just"/>
            <a:endParaRPr lang="en-US" altLang="ja-JP" dirty="0"/>
          </a:p>
          <a:p>
            <a:pPr algn="just"/>
            <a:r>
              <a:rPr lang="ja-JP" altLang="en-US" dirty="0"/>
              <a:t>例として、防災・危機管理担当部局と、福祉関係部局の場合を表示しています。</a:t>
            </a:r>
            <a:endParaRPr lang="en-US" altLang="ja-JP" dirty="0"/>
          </a:p>
          <a:p>
            <a:pPr marL="171673" indent="-171673" algn="just" defTabSz="915589">
              <a:defRPr/>
            </a:pPr>
            <a:r>
              <a:rPr lang="ja-JP" altLang="en-US" dirty="0"/>
              <a:t>例えば、防災・危機管理担当部局の場合であれば、初動段階から、男女共同参画の視点からの問題提起や情報共有ができるようにする</a:t>
            </a:r>
            <a:endParaRPr lang="en-US" altLang="ja-JP" dirty="0"/>
          </a:p>
          <a:p>
            <a:pPr marL="171673" indent="-171673" algn="just" defTabSz="915589">
              <a:defRPr/>
            </a:pPr>
            <a:r>
              <a:rPr lang="ja-JP" altLang="en-US" dirty="0"/>
              <a:t>福祉関係部局の場合であれば、避難生活における要配慮者支援で、女性と男性の異なるニーズに対応できるようにする　といったことが考えられます。</a:t>
            </a:r>
            <a:endParaRPr lang="en-US" altLang="ja-JP" dirty="0"/>
          </a:p>
          <a:p>
            <a:pPr marL="171673" indent="-171673" algn="just" defTabSz="915589">
              <a:defRPr/>
            </a:pPr>
            <a:endParaRPr lang="en-US" altLang="ja-JP" dirty="0">
              <a:solidFill>
                <a:srgbClr val="0041FF"/>
              </a:solidFill>
              <a:latin typeface="BIZ UDPゴシック" panose="020B0400000000000000" pitchFamily="50" charset="-128"/>
              <a:ea typeface="BIZ UDPゴシック" panose="020B0400000000000000" pitchFamily="50" charset="-128"/>
            </a:endParaRPr>
          </a:p>
          <a:p>
            <a:pPr marL="171673" indent="-171673" algn="just" defTabSz="915589">
              <a:defRPr/>
            </a:pPr>
            <a:r>
              <a:rPr lang="ja-JP" altLang="en-US" strike="noStrike" dirty="0"/>
              <a:t>この「目指したいゴール」を検討する際に、ガイドラインが活用できます。</a:t>
            </a:r>
            <a:endParaRPr lang="en-US" altLang="ja-JP" strike="noStrike" dirty="0"/>
          </a:p>
          <a:p>
            <a:pPr marL="171673" indent="-171673" algn="just" defTabSz="915589">
              <a:defRPr/>
            </a:pPr>
            <a:r>
              <a:rPr lang="ja-JP" altLang="en-US" dirty="0"/>
              <a:t>では、「ガイドライン」をみてみましょう。</a:t>
            </a:r>
            <a:endParaRPr lang="en-US" altLang="ja-JP" dirty="0"/>
          </a:p>
          <a:p>
            <a:pPr marL="171673" indent="-171673" algn="just" defTabSz="915589">
              <a:defRPr/>
            </a:pPr>
            <a:endParaRPr lang="en-US" altLang="ja-JP" dirty="0">
              <a:solidFill>
                <a:srgbClr val="0041FF"/>
              </a:solidFill>
              <a:latin typeface="BIZ UDPゴシック" panose="020B0400000000000000" pitchFamily="50" charset="-128"/>
              <a:ea typeface="BIZ UDPゴシック" panose="020B0400000000000000" pitchFamily="50" charset="-128"/>
            </a:endParaRPr>
          </a:p>
          <a:p>
            <a:pPr marL="178031" indent="-178031" algn="just">
              <a:buNone/>
            </a:pPr>
            <a:r>
              <a:rPr lang="en-US" altLang="ja-JP" dirty="0">
                <a:latin typeface="游ゴシック" panose="020B0400000000000000" pitchFamily="50" charset="-128"/>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ここで、次のスライド</a:t>
            </a:r>
            <a:r>
              <a:rPr lang="en-US" altLang="ja-JP" dirty="0">
                <a:latin typeface="游ゴシック" panose="020B0400000000000000" pitchFamily="50" charset="-128"/>
                <a:ea typeface="游ゴシック" panose="020B0400000000000000" pitchFamily="50" charset="-128"/>
              </a:rPr>
              <a:t>12</a:t>
            </a:r>
            <a:r>
              <a:rPr lang="ja-JP" altLang="en-US" dirty="0">
                <a:latin typeface="游ゴシック" panose="020B0400000000000000" pitchFamily="50" charset="-128"/>
                <a:ea typeface="游ゴシック" panose="020B0400000000000000" pitchFamily="50" charset="-128"/>
              </a:rPr>
              <a:t>と</a:t>
            </a:r>
            <a:r>
              <a:rPr lang="en-US" altLang="ja-JP" dirty="0">
                <a:latin typeface="游ゴシック" panose="020B0400000000000000" pitchFamily="50" charset="-128"/>
                <a:ea typeface="游ゴシック" panose="020B0400000000000000" pitchFamily="50" charset="-128"/>
              </a:rPr>
              <a:t>13</a:t>
            </a:r>
            <a:r>
              <a:rPr lang="ja-JP" altLang="en-US" dirty="0">
                <a:latin typeface="游ゴシック" panose="020B0400000000000000" pitchFamily="50" charset="-128"/>
                <a:ea typeface="游ゴシック" panose="020B0400000000000000" pitchFamily="50" charset="-128"/>
              </a:rPr>
              <a:t>を見せながらガイドラインについて説明した後、このスライドに戻り、グループ検討を進めてください。</a:t>
            </a:r>
            <a:endParaRPr lang="en-US" altLang="ja-JP" dirty="0">
              <a:latin typeface="游ゴシック" panose="020B0400000000000000" pitchFamily="50" charset="-128"/>
              <a:ea typeface="游ゴシック" panose="020B0400000000000000" pitchFamily="50" charset="-128"/>
            </a:endParaRPr>
          </a:p>
          <a:p>
            <a:pPr algn="just"/>
            <a:endParaRPr lang="en-US" altLang="ja-JP" dirty="0">
              <a:latin typeface="游ゴシック" panose="020B0400000000000000" pitchFamily="50" charset="-128"/>
              <a:ea typeface="游ゴシック" panose="020B0400000000000000" pitchFamily="50" charset="-128"/>
            </a:endParaRPr>
          </a:p>
          <a:p>
            <a:pPr algn="just"/>
            <a:r>
              <a:rPr lang="ja-JP" altLang="en-US" dirty="0">
                <a:latin typeface="游ゴシック" panose="020B0400000000000000" pitchFamily="50" charset="-128"/>
                <a:ea typeface="游ゴシック" panose="020B0400000000000000" pitchFamily="50" charset="-128"/>
              </a:rPr>
              <a:t>それでは「ガイドライン」を参考に、「目指したいゴール」についてグループ検討を始めてください。</a:t>
            </a:r>
            <a:endParaRPr lang="en-US" altLang="ja-JP" dirty="0">
              <a:latin typeface="游ゴシック" panose="020B0400000000000000" pitchFamily="50" charset="-128"/>
              <a:ea typeface="游ゴシック" panose="020B0400000000000000" pitchFamily="50" charset="-128"/>
            </a:endParaRPr>
          </a:p>
          <a:p>
            <a:pPr algn="just"/>
            <a:endParaRPr lang="en-US" altLang="ja-JP" dirty="0">
              <a:latin typeface="游ゴシック" panose="020B0400000000000000" pitchFamily="50" charset="-128"/>
              <a:ea typeface="游ゴシック" panose="020B0400000000000000" pitchFamily="50" charset="-128"/>
            </a:endParaRPr>
          </a:p>
          <a:p>
            <a:pPr marL="0" indent="0" algn="just">
              <a:buNone/>
            </a:pPr>
            <a:r>
              <a:rPr lang="ja-JP" altLang="en-US" dirty="0">
                <a:latin typeface="游ゴシック" panose="020B0400000000000000" pitchFamily="50" charset="-128"/>
                <a:ea typeface="游ゴシック" panose="020B0400000000000000" pitchFamily="50" charset="-128"/>
              </a:rPr>
              <a:t>＜グループ検討　５分＞</a:t>
            </a:r>
            <a:endParaRPr lang="en-US" altLang="ja-JP" dirty="0">
              <a:latin typeface="游ゴシック" panose="020B0400000000000000" pitchFamily="50" charset="-128"/>
              <a:ea typeface="游ゴシック" panose="020B0400000000000000" pitchFamily="50" charset="-128"/>
            </a:endParaRPr>
          </a:p>
          <a:p>
            <a:pPr marL="171673" indent="-171673" algn="just">
              <a:buFont typeface="Wingdings" panose="05000000000000000000" pitchFamily="2" charset="2"/>
              <a:buChar char="ü"/>
            </a:pPr>
            <a:r>
              <a:rPr lang="ja-JP" altLang="en-US" strike="noStrike" dirty="0"/>
              <a:t>５分経過したら、次の検討に進めてください。</a:t>
            </a:r>
            <a:endParaRPr lang="en-US" altLang="ja-JP" strike="noStrike" dirty="0"/>
          </a:p>
          <a:p>
            <a:pPr marL="171673" indent="-171673" algn="just">
              <a:buFont typeface="Wingdings" panose="05000000000000000000" pitchFamily="2" charset="2"/>
              <a:buChar char="ü"/>
            </a:pPr>
            <a:r>
              <a:rPr lang="ja-JP" altLang="en-US" strike="noStrike" dirty="0"/>
              <a:t>グループの進捗状況を見て、時間を延長したり、短縮したりします。</a:t>
            </a:r>
            <a:endParaRPr lang="en-US" altLang="ja-JP" strike="noStrike" dirty="0"/>
          </a:p>
          <a:p>
            <a:pPr marL="171673" indent="-171673" algn="just"/>
            <a:endParaRPr lang="en-US" altLang="ja-JP" dirty="0">
              <a:latin typeface="游ゴシック" panose="020B0400000000000000" pitchFamily="50" charset="-128"/>
              <a:ea typeface="游ゴシック" panose="020B0400000000000000" pitchFamily="50" charset="-128"/>
            </a:endParaRPr>
          </a:p>
          <a:p>
            <a:pPr algn="just"/>
            <a:r>
              <a:rPr lang="ja-JP" altLang="en-US" dirty="0">
                <a:latin typeface="游ゴシック" panose="020B0400000000000000" pitchFamily="50" charset="-128"/>
                <a:ea typeface="游ゴシック" panose="020B0400000000000000" pitchFamily="50" charset="-128"/>
              </a:rPr>
              <a:t>目指したいゴールが決まりましたか。</a:t>
            </a:r>
            <a:endParaRPr lang="en-US" altLang="ja-JP" dirty="0">
              <a:latin typeface="游ゴシック" panose="020B0400000000000000" pitchFamily="50" charset="-128"/>
              <a:ea typeface="游ゴシック" panose="020B0400000000000000" pitchFamily="50" charset="-128"/>
            </a:endParaRPr>
          </a:p>
          <a:p>
            <a:pPr algn="just"/>
            <a:r>
              <a:rPr lang="ja-JP" altLang="en-US" dirty="0">
                <a:latin typeface="游ゴシック" panose="020B0400000000000000" pitchFamily="50" charset="-128"/>
                <a:ea typeface="游ゴシック" panose="020B0400000000000000" pitchFamily="50" charset="-128"/>
              </a:rPr>
              <a:t>それでは次に進めましょう。</a:t>
            </a:r>
            <a:endParaRPr lang="en-US" altLang="ja-JP" dirty="0">
              <a:latin typeface="游ゴシック" panose="020B0400000000000000" pitchFamily="50" charset="-128"/>
              <a:ea typeface="游ゴシック" panose="020B0400000000000000" pitchFamily="50" charset="-128"/>
            </a:endParaRPr>
          </a:p>
          <a:p>
            <a:pPr marL="171673" indent="-171673" algn="just" defTabSz="915589">
              <a:defRPr/>
            </a:pPr>
            <a:endParaRPr lang="en-US" altLang="ja-JP" strike="noStrike" dirty="0"/>
          </a:p>
          <a:p>
            <a:pPr marL="171673" indent="-171673" algn="just" defTabSz="915589">
              <a:defRPr/>
            </a:pPr>
            <a:endParaRPr lang="en-US" altLang="ja-JP" strike="noStrike" dirty="0"/>
          </a:p>
          <a:p>
            <a:pPr algn="just"/>
            <a:endParaRPr lang="en-US" altLang="ja-JP" dirty="0"/>
          </a:p>
        </p:txBody>
      </p:sp>
      <p:sp>
        <p:nvSpPr>
          <p:cNvPr id="4" name="スライド番号プレースホルダー 3"/>
          <p:cNvSpPr>
            <a:spLocks noGrp="1"/>
          </p:cNvSpPr>
          <p:nvPr>
            <p:ph type="sldNum" sz="quarter" idx="5"/>
          </p:nvPr>
        </p:nvSpPr>
        <p:spPr/>
        <p:txBody>
          <a:bodyPr/>
          <a:lstStyle/>
          <a:p>
            <a:fld id="{6A687F32-1B1F-40A8-BD69-D0C8AAEEF2F7}" type="slidenum">
              <a:rPr lang="ja-JP" altLang="en-US" smtClean="0"/>
              <a:pPr/>
              <a:t>11</a:t>
            </a:fld>
            <a:endParaRPr lang="ja-JP" altLang="en-US"/>
          </a:p>
        </p:txBody>
      </p:sp>
      <p:sp>
        <p:nvSpPr>
          <p:cNvPr id="5" name="ヘッダー プレースホルダー 4">
            <a:extLst>
              <a:ext uri="{FF2B5EF4-FFF2-40B4-BE49-F238E27FC236}">
                <a16:creationId xmlns:a16="http://schemas.microsoft.com/office/drawing/2014/main" xmlns="" id="{DB214292-67DF-47ED-BA56-DF09EB3FD878}"/>
              </a:ext>
            </a:extLst>
          </p:cNvPr>
          <p:cNvSpPr>
            <a:spLocks noGrp="1"/>
          </p:cNvSpPr>
          <p:nvPr>
            <p:ph type="hdr" sz="quarter"/>
          </p:nvPr>
        </p:nvSpPr>
        <p:spPr/>
        <p:txBody>
          <a:bodyPr/>
          <a:lstStyle/>
          <a:p>
            <a:r>
              <a:rPr lang="ja-JP" altLang="en-US" dirty="0"/>
              <a:t>セッション３「男女共同参画の視点から防災の取組を実践する」（集合研修）</a:t>
            </a:r>
          </a:p>
        </p:txBody>
      </p:sp>
      <p:sp>
        <p:nvSpPr>
          <p:cNvPr id="9" name="スライド イメージ プレースホルダー 8">
            <a:extLst>
              <a:ext uri="{FF2B5EF4-FFF2-40B4-BE49-F238E27FC236}">
                <a16:creationId xmlns:a16="http://schemas.microsoft.com/office/drawing/2014/main" xmlns="" id="{DFBC91C3-7ECB-423D-A5F0-41DD4962DA02}"/>
              </a:ext>
            </a:extLst>
          </p:cNvPr>
          <p:cNvSpPr>
            <a:spLocks noGrp="1" noRot="1" noChangeAspect="1"/>
          </p:cNvSpPr>
          <p:nvPr>
            <p:ph type="sldImg"/>
          </p:nvPr>
        </p:nvSpPr>
        <p:spPr>
          <a:xfrm>
            <a:off x="574675" y="955675"/>
            <a:ext cx="3511550" cy="2635250"/>
          </a:xfrm>
        </p:spPr>
      </p:sp>
    </p:spTree>
    <p:extLst>
      <p:ext uri="{BB962C8B-B14F-4D97-AF65-F5344CB8AC3E}">
        <p14:creationId xmlns:p14="http://schemas.microsoft.com/office/powerpoint/2010/main" val="460195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内閣府の「ガイドライン」を手元に用意してください。</a:t>
            </a:r>
            <a:endParaRPr lang="en-US" altLang="ja-JP" dirty="0"/>
          </a:p>
        </p:txBody>
      </p:sp>
      <p:sp>
        <p:nvSpPr>
          <p:cNvPr id="4" name="スライド番号プレースホルダー 3"/>
          <p:cNvSpPr>
            <a:spLocks noGrp="1"/>
          </p:cNvSpPr>
          <p:nvPr>
            <p:ph type="sldNum" sz="quarter" idx="5"/>
          </p:nvPr>
        </p:nvSpPr>
        <p:spPr/>
        <p:txBody>
          <a:bodyPr/>
          <a:lstStyle/>
          <a:p>
            <a:fld id="{6A687F32-1B1F-40A8-BD69-D0C8AAEEF2F7}" type="slidenum">
              <a:rPr lang="ja-JP" altLang="en-US" smtClean="0"/>
              <a:pPr/>
              <a:t>12</a:t>
            </a:fld>
            <a:endParaRPr lang="ja-JP" altLang="en-US"/>
          </a:p>
        </p:txBody>
      </p:sp>
      <p:sp>
        <p:nvSpPr>
          <p:cNvPr id="5" name="ヘッダー プレースホルダー 4">
            <a:extLst>
              <a:ext uri="{FF2B5EF4-FFF2-40B4-BE49-F238E27FC236}">
                <a16:creationId xmlns:a16="http://schemas.microsoft.com/office/drawing/2014/main" xmlns="" id="{EFF97476-1A94-449F-A3E6-E903F602F4E6}"/>
              </a:ext>
            </a:extLst>
          </p:cNvPr>
          <p:cNvSpPr>
            <a:spLocks noGrp="1"/>
          </p:cNvSpPr>
          <p:nvPr>
            <p:ph type="hdr" sz="quarter"/>
          </p:nvPr>
        </p:nvSpPr>
        <p:spPr/>
        <p:txBody>
          <a:bodyPr/>
          <a:lstStyle/>
          <a:p>
            <a:r>
              <a:rPr lang="ja-JP" altLang="en-US" dirty="0"/>
              <a:t>セッション３「男女共同参画の視点から防災の取組を実践する」（集合研修）</a:t>
            </a:r>
          </a:p>
        </p:txBody>
      </p:sp>
      <p:sp>
        <p:nvSpPr>
          <p:cNvPr id="9" name="スライド イメージ プレースホルダー 8">
            <a:extLst>
              <a:ext uri="{FF2B5EF4-FFF2-40B4-BE49-F238E27FC236}">
                <a16:creationId xmlns:a16="http://schemas.microsoft.com/office/drawing/2014/main" xmlns="" id="{E5064AA9-7137-4A95-AF43-642205C03C1F}"/>
              </a:ext>
            </a:extLst>
          </p:cNvPr>
          <p:cNvSpPr>
            <a:spLocks noGrp="1" noRot="1" noChangeAspect="1"/>
          </p:cNvSpPr>
          <p:nvPr>
            <p:ph type="sldImg"/>
          </p:nvPr>
        </p:nvSpPr>
        <p:spPr>
          <a:xfrm>
            <a:off x="579438" y="947738"/>
            <a:ext cx="3511550" cy="2635250"/>
          </a:xfrm>
        </p:spPr>
      </p:sp>
    </p:spTree>
    <p:extLst>
      <p:ext uri="{BB962C8B-B14F-4D97-AF65-F5344CB8AC3E}">
        <p14:creationId xmlns:p14="http://schemas.microsoft.com/office/powerpoint/2010/main" val="1071165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algn="just"/>
            <a:r>
              <a:rPr lang="ja-JP" altLang="en-US" dirty="0">
                <a:latin typeface="游ゴシック" panose="020B0400000000000000" pitchFamily="50" charset="-128"/>
                <a:ea typeface="游ゴシック" panose="020B0400000000000000" pitchFamily="50" charset="-128"/>
              </a:rPr>
              <a:t>「ガイドライン」の活用方法についてご紹介します。目次をご覧ください。</a:t>
            </a:r>
            <a:endParaRPr lang="en-US" altLang="ja-JP" dirty="0">
              <a:latin typeface="游ゴシック" panose="020B0400000000000000" pitchFamily="50" charset="-128"/>
              <a:ea typeface="游ゴシック" panose="020B0400000000000000" pitchFamily="50" charset="-128"/>
            </a:endParaRPr>
          </a:p>
          <a:p>
            <a:pPr algn="just"/>
            <a:endParaRPr lang="en-US" altLang="ja-JP" dirty="0">
              <a:latin typeface="游ゴシック" panose="020B0400000000000000" pitchFamily="50" charset="-128"/>
              <a:ea typeface="游ゴシック" panose="020B0400000000000000" pitchFamily="50" charset="-128"/>
            </a:endParaRPr>
          </a:p>
          <a:p>
            <a:pPr algn="just"/>
            <a:r>
              <a:rPr lang="ja-JP" altLang="en-US" dirty="0">
                <a:latin typeface="游ゴシック" panose="020B0400000000000000" pitchFamily="50" charset="-128"/>
                <a:ea typeface="游ゴシック" panose="020B0400000000000000" pitchFamily="50" charset="-128"/>
              </a:rPr>
              <a:t>ガイドラインは「第１部　</a:t>
            </a:r>
            <a:r>
              <a:rPr lang="en-US" altLang="ja-JP" dirty="0">
                <a:latin typeface="游ゴシック" panose="020B0400000000000000" pitchFamily="50" charset="-128"/>
                <a:ea typeface="游ゴシック" panose="020B0400000000000000" pitchFamily="50" charset="-128"/>
              </a:rPr>
              <a:t>7</a:t>
            </a:r>
            <a:r>
              <a:rPr lang="ja-JP" altLang="en-US" dirty="0">
                <a:latin typeface="游ゴシック" panose="020B0400000000000000" pitchFamily="50" charset="-128"/>
                <a:ea typeface="游ゴシック" panose="020B0400000000000000" pitchFamily="50" charset="-128"/>
              </a:rPr>
              <a:t>つの基本方針」「第２部　段階ごとに取り組むべき事項」「第３部　便利帳」の３部構成になっています。</a:t>
            </a:r>
            <a:endParaRPr lang="en-US" altLang="ja-JP" dirty="0">
              <a:latin typeface="游ゴシック" panose="020B0400000000000000" pitchFamily="50" charset="-128"/>
              <a:ea typeface="游ゴシック" panose="020B0400000000000000" pitchFamily="50" charset="-128"/>
            </a:endParaRPr>
          </a:p>
          <a:p>
            <a:pPr algn="just"/>
            <a:endParaRPr lang="en-US" altLang="ja-JP" dirty="0">
              <a:latin typeface="游ゴシック" panose="020B0400000000000000" pitchFamily="50" charset="-128"/>
              <a:ea typeface="游ゴシック" panose="020B0400000000000000" pitchFamily="50" charset="-128"/>
            </a:endParaRPr>
          </a:p>
          <a:p>
            <a:pPr algn="just"/>
            <a:r>
              <a:rPr lang="en-US" altLang="ja-JP" dirty="0">
                <a:latin typeface="游ゴシック" panose="020B0400000000000000" pitchFamily="50" charset="-128"/>
                <a:ea typeface="游ゴシック" panose="020B0400000000000000" pitchFamily="50" charset="-128"/>
              </a:rPr>
              <a:t>P.</a:t>
            </a:r>
            <a:r>
              <a:rPr lang="ja-JP" altLang="en-US" dirty="0">
                <a:latin typeface="游ゴシック" panose="020B0400000000000000" pitchFamily="50" charset="-128"/>
                <a:ea typeface="游ゴシック" panose="020B0400000000000000" pitchFamily="50" charset="-128"/>
              </a:rPr>
              <a:t>２をご覧ください。</a:t>
            </a:r>
            <a:endParaRPr lang="en-US" altLang="ja-JP" dirty="0">
              <a:latin typeface="游ゴシック" panose="020B0400000000000000" pitchFamily="50" charset="-128"/>
              <a:ea typeface="游ゴシック" panose="020B0400000000000000" pitchFamily="50" charset="-128"/>
            </a:endParaRPr>
          </a:p>
          <a:p>
            <a:pPr algn="just"/>
            <a:r>
              <a:rPr lang="ja-JP" altLang="en-US" dirty="0">
                <a:latin typeface="游ゴシック" panose="020B0400000000000000" pitchFamily="50" charset="-128"/>
                <a:ea typeface="游ゴシック" panose="020B0400000000000000" pitchFamily="50" charset="-128"/>
              </a:rPr>
              <a:t>第１部には基本的な考え方として、７つの基本方針について、その背景や解説、第２部、第３部との関連箇所が書かれています。</a:t>
            </a:r>
            <a:endParaRPr lang="en-US" altLang="ja-JP" dirty="0">
              <a:latin typeface="游ゴシック" panose="020B0400000000000000" pitchFamily="50" charset="-128"/>
              <a:ea typeface="游ゴシック" panose="020B0400000000000000" pitchFamily="50" charset="-128"/>
            </a:endParaRPr>
          </a:p>
          <a:p>
            <a:pPr algn="just"/>
            <a:r>
              <a:rPr lang="ja-JP" altLang="en-US" dirty="0">
                <a:latin typeface="游ゴシック" panose="020B0400000000000000" pitchFamily="50" charset="-128"/>
                <a:ea typeface="游ゴシック" panose="020B0400000000000000" pitchFamily="50" charset="-128"/>
              </a:rPr>
              <a:t>課題の背景や骨格となる考え方を確認したい場合は、第１部を参照してください。</a:t>
            </a:r>
            <a:endParaRPr lang="en-US" altLang="ja-JP" dirty="0">
              <a:latin typeface="游ゴシック" panose="020B0400000000000000" pitchFamily="50" charset="-128"/>
              <a:ea typeface="游ゴシック" panose="020B0400000000000000" pitchFamily="50" charset="-128"/>
            </a:endParaRPr>
          </a:p>
          <a:p>
            <a:pPr algn="just"/>
            <a:endParaRPr lang="en-US" altLang="ja-JP" dirty="0">
              <a:latin typeface="游ゴシック" panose="020B0400000000000000" pitchFamily="50" charset="-128"/>
              <a:ea typeface="游ゴシック" panose="020B0400000000000000" pitchFamily="50" charset="-128"/>
            </a:endParaRPr>
          </a:p>
          <a:p>
            <a:pPr algn="just"/>
            <a:r>
              <a:rPr lang="en-US" altLang="ja-JP" dirty="0">
                <a:latin typeface="游ゴシック" panose="020B0400000000000000" pitchFamily="50" charset="-128"/>
                <a:ea typeface="游ゴシック" panose="020B0400000000000000" pitchFamily="50" charset="-128"/>
              </a:rPr>
              <a:t>P.11</a:t>
            </a:r>
            <a:r>
              <a:rPr lang="ja-JP" altLang="en-US" dirty="0">
                <a:latin typeface="游ゴシック" panose="020B0400000000000000" pitchFamily="50" charset="-128"/>
                <a:ea typeface="游ゴシック" panose="020B0400000000000000" pitchFamily="50" charset="-128"/>
              </a:rPr>
              <a:t>をご覧ください。</a:t>
            </a:r>
            <a:endParaRPr lang="en-US" altLang="ja-JP" dirty="0">
              <a:latin typeface="游ゴシック" panose="020B0400000000000000" pitchFamily="50" charset="-128"/>
              <a:ea typeface="游ゴシック" panose="020B0400000000000000" pitchFamily="50" charset="-128"/>
            </a:endParaRPr>
          </a:p>
          <a:p>
            <a:pPr algn="just"/>
            <a:r>
              <a:rPr lang="ja-JP" altLang="en-US" dirty="0">
                <a:latin typeface="游ゴシック" panose="020B0400000000000000" pitchFamily="50" charset="-128"/>
                <a:ea typeface="游ゴシック" panose="020B0400000000000000" pitchFamily="50" charset="-128"/>
              </a:rPr>
              <a:t>第２部では、平常時の備え、初動段階、避難生活、復旧・復興の４つの段階に分けて、ページの上部に取り組むべき主体、四角の枠の中に取組ポイント、その下に、解説や事例が書かれています。</a:t>
            </a:r>
            <a:endParaRPr lang="en-US" altLang="ja-JP" dirty="0">
              <a:latin typeface="游ゴシック" panose="020B0400000000000000" pitchFamily="50" charset="-128"/>
              <a:ea typeface="游ゴシック" panose="020B0400000000000000" pitchFamily="50" charset="-128"/>
            </a:endParaRPr>
          </a:p>
          <a:p>
            <a:pPr algn="just"/>
            <a:r>
              <a:rPr lang="ja-JP" altLang="en-US" dirty="0">
                <a:latin typeface="游ゴシック" panose="020B0400000000000000" pitchFamily="50" charset="-128"/>
                <a:ea typeface="游ゴシック" panose="020B0400000000000000" pitchFamily="50" charset="-128"/>
              </a:rPr>
              <a:t>業務の具体的な取組ポイントや参考事例が知りたい場合は、第２部を参照してください。</a:t>
            </a:r>
            <a:endParaRPr lang="en-US" altLang="ja-JP" dirty="0">
              <a:latin typeface="游ゴシック" panose="020B0400000000000000" pitchFamily="50" charset="-128"/>
              <a:ea typeface="游ゴシック" panose="020B0400000000000000" pitchFamily="50" charset="-128"/>
            </a:endParaRPr>
          </a:p>
          <a:p>
            <a:pPr algn="just"/>
            <a:endParaRPr lang="en-US" altLang="ja-JP" dirty="0">
              <a:latin typeface="游ゴシック" panose="020B0400000000000000" pitchFamily="50" charset="-128"/>
              <a:ea typeface="游ゴシック" panose="020B0400000000000000" pitchFamily="50" charset="-128"/>
            </a:endParaRPr>
          </a:p>
          <a:p>
            <a:pPr algn="just"/>
            <a:r>
              <a:rPr lang="en-US" altLang="ja-JP" dirty="0">
                <a:latin typeface="游ゴシック" panose="020B0400000000000000" pitchFamily="50" charset="-128"/>
                <a:ea typeface="游ゴシック" panose="020B0400000000000000" pitchFamily="50" charset="-128"/>
              </a:rPr>
              <a:t>P.56</a:t>
            </a:r>
            <a:r>
              <a:rPr lang="ja-JP" altLang="en-US" dirty="0">
                <a:latin typeface="游ゴシック" panose="020B0400000000000000" pitchFamily="50" charset="-128"/>
                <a:ea typeface="游ゴシック" panose="020B0400000000000000" pitchFamily="50" charset="-128"/>
              </a:rPr>
              <a:t>をご覧ください。</a:t>
            </a:r>
            <a:endParaRPr lang="en-US" altLang="ja-JP" dirty="0">
              <a:latin typeface="游ゴシック" panose="020B0400000000000000" pitchFamily="50" charset="-128"/>
              <a:ea typeface="游ゴシック" panose="020B0400000000000000" pitchFamily="50" charset="-128"/>
            </a:endParaRPr>
          </a:p>
          <a:p>
            <a:pPr algn="just"/>
            <a:r>
              <a:rPr lang="ja-JP" altLang="en-US" dirty="0">
                <a:latin typeface="游ゴシック" panose="020B0400000000000000" pitchFamily="50" charset="-128"/>
                <a:ea typeface="游ゴシック" panose="020B0400000000000000" pitchFamily="50" charset="-128"/>
              </a:rPr>
              <a:t>第３部は便利帳になっており、チェックリストや掲示物のフォーマット、参考となる文書の情報が掲載されています。</a:t>
            </a:r>
            <a:endParaRPr lang="en-US" altLang="ja-JP" dirty="0">
              <a:latin typeface="游ゴシック" panose="020B0400000000000000" pitchFamily="50" charset="-128"/>
              <a:ea typeface="游ゴシック" panose="020B0400000000000000" pitchFamily="50" charset="-128"/>
            </a:endParaRPr>
          </a:p>
          <a:p>
            <a:pPr algn="just"/>
            <a:r>
              <a:rPr lang="ja-JP" altLang="en-US" dirty="0">
                <a:latin typeface="游ゴシック" panose="020B0400000000000000" pitchFamily="50" charset="-128"/>
                <a:ea typeface="游ゴシック" panose="020B0400000000000000" pitchFamily="50" charset="-128"/>
              </a:rPr>
              <a:t>現場で使えるツールやお役立ち情報が知りたい場合は、第３部を参照してください。</a:t>
            </a:r>
            <a:endParaRPr lang="en-US" altLang="ja-JP" dirty="0">
              <a:latin typeface="游ゴシック" panose="020B0400000000000000" pitchFamily="50" charset="-128"/>
              <a:ea typeface="游ゴシック" panose="020B0400000000000000" pitchFamily="50" charset="-128"/>
            </a:endParaRPr>
          </a:p>
          <a:p>
            <a:pPr algn="just"/>
            <a:endParaRPr lang="en-US" altLang="ja-JP" dirty="0">
              <a:latin typeface="游ゴシック" panose="020B0400000000000000" pitchFamily="50" charset="-128"/>
              <a:ea typeface="游ゴシック" panose="020B0400000000000000" pitchFamily="50" charset="-128"/>
            </a:endParaRPr>
          </a:p>
          <a:p>
            <a:pPr marL="0" indent="0" algn="just">
              <a:buNone/>
            </a:pPr>
            <a:r>
              <a:rPr lang="en-US" altLang="ja-JP" dirty="0">
                <a:latin typeface="游ゴシック" panose="020B0400000000000000" pitchFamily="50" charset="-128"/>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スライド</a:t>
            </a:r>
            <a:r>
              <a:rPr lang="en-US" altLang="ja-JP" dirty="0">
                <a:latin typeface="游ゴシック" panose="020B0400000000000000" pitchFamily="50" charset="-128"/>
                <a:ea typeface="游ゴシック" panose="020B0400000000000000" pitchFamily="50" charset="-128"/>
              </a:rPr>
              <a:t>11</a:t>
            </a:r>
            <a:r>
              <a:rPr lang="ja-JP" altLang="en-US" dirty="0">
                <a:latin typeface="游ゴシック" panose="020B0400000000000000" pitchFamily="50" charset="-128"/>
                <a:ea typeface="游ゴシック" panose="020B0400000000000000" pitchFamily="50" charset="-128"/>
              </a:rPr>
              <a:t>に戻って、グループ検討を進めてください。</a:t>
            </a:r>
            <a:endParaRPr lang="en-US" altLang="ja-JP" dirty="0">
              <a:latin typeface="游ゴシック" panose="020B0400000000000000" pitchFamily="50" charset="-128"/>
              <a:ea typeface="游ゴシック" panose="020B0400000000000000" pitchFamily="50" charset="-128"/>
            </a:endParaRPr>
          </a:p>
          <a:p>
            <a:pPr marL="0" indent="0" algn="just">
              <a:buNone/>
            </a:pPr>
            <a:endParaRPr lang="en-US" altLang="ja-JP" dirty="0">
              <a:latin typeface="游ゴシック" panose="020B0400000000000000" pitchFamily="50" charset="-128"/>
              <a:ea typeface="游ゴシック" panose="020B0400000000000000" pitchFamily="50" charset="-128"/>
            </a:endParaRPr>
          </a:p>
          <a:p>
            <a:pPr algn="just"/>
            <a:endParaRPr lang="ja-JP" altLang="en-US" dirty="0">
              <a:latin typeface="游ゴシック" panose="020B0400000000000000" pitchFamily="50" charset="-128"/>
              <a:ea typeface="游ゴシック" panose="020B0400000000000000" pitchFamily="50" charset="-128"/>
            </a:endParaRPr>
          </a:p>
          <a:p>
            <a:pPr algn="just"/>
            <a:endParaRPr lang="ja-JP" altLang="en-US" dirty="0">
              <a:latin typeface="游ゴシック" panose="020B0400000000000000" pitchFamily="50" charset="-128"/>
              <a:ea typeface="游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6A687F32-1B1F-40A8-BD69-D0C8AAEEF2F7}" type="slidenum">
              <a:rPr lang="ja-JP" altLang="en-US" smtClean="0"/>
              <a:pPr/>
              <a:t>13</a:t>
            </a:fld>
            <a:endParaRPr lang="ja-JP" altLang="en-US"/>
          </a:p>
        </p:txBody>
      </p:sp>
      <p:sp>
        <p:nvSpPr>
          <p:cNvPr id="5" name="ヘッダー プレースホルダー 4">
            <a:extLst>
              <a:ext uri="{FF2B5EF4-FFF2-40B4-BE49-F238E27FC236}">
                <a16:creationId xmlns:a16="http://schemas.microsoft.com/office/drawing/2014/main" xmlns="" id="{1453A3FD-F80E-4110-9E63-F2A9D0E42508}"/>
              </a:ext>
            </a:extLst>
          </p:cNvPr>
          <p:cNvSpPr>
            <a:spLocks noGrp="1"/>
          </p:cNvSpPr>
          <p:nvPr>
            <p:ph type="hdr" sz="quarter"/>
          </p:nvPr>
        </p:nvSpPr>
        <p:spPr/>
        <p:txBody>
          <a:bodyPr/>
          <a:lstStyle/>
          <a:p>
            <a:r>
              <a:rPr lang="ja-JP" altLang="en-US" dirty="0"/>
              <a:t>セッション３「男女共同参画の視点から防災の取組を実践する」（集合研修）</a:t>
            </a:r>
          </a:p>
        </p:txBody>
      </p:sp>
      <p:sp>
        <p:nvSpPr>
          <p:cNvPr id="13" name="スライド イメージ プレースホルダー 12">
            <a:extLst>
              <a:ext uri="{FF2B5EF4-FFF2-40B4-BE49-F238E27FC236}">
                <a16:creationId xmlns:a16="http://schemas.microsoft.com/office/drawing/2014/main" xmlns="" id="{4C6F979D-7E01-4248-BDA0-C88679A7CB8A}"/>
              </a:ext>
            </a:extLst>
          </p:cNvPr>
          <p:cNvSpPr>
            <a:spLocks noGrp="1" noRot="1" noChangeAspect="1"/>
          </p:cNvSpPr>
          <p:nvPr>
            <p:ph type="sldImg"/>
          </p:nvPr>
        </p:nvSpPr>
        <p:spPr>
          <a:xfrm>
            <a:off x="579438" y="947738"/>
            <a:ext cx="3511550" cy="2635250"/>
          </a:xfrm>
        </p:spPr>
      </p:sp>
    </p:spTree>
    <p:extLst>
      <p:ext uri="{BB962C8B-B14F-4D97-AF65-F5344CB8AC3E}">
        <p14:creationId xmlns:p14="http://schemas.microsoft.com/office/powerpoint/2010/main" val="641927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algn="just"/>
            <a:r>
              <a:rPr lang="ja-JP" altLang="en-US" dirty="0"/>
              <a:t>ワーク２では、災害時に具体的に取り組むことを検討していただきます。</a:t>
            </a:r>
          </a:p>
          <a:p>
            <a:endParaRPr lang="ja-JP" altLang="en-US" dirty="0"/>
          </a:p>
        </p:txBody>
      </p:sp>
      <p:sp>
        <p:nvSpPr>
          <p:cNvPr id="4" name="スライド番号プレースホルダー 3"/>
          <p:cNvSpPr>
            <a:spLocks noGrp="1"/>
          </p:cNvSpPr>
          <p:nvPr>
            <p:ph type="sldNum" sz="quarter" idx="5"/>
          </p:nvPr>
        </p:nvSpPr>
        <p:spPr/>
        <p:txBody>
          <a:bodyPr/>
          <a:lstStyle/>
          <a:p>
            <a:fld id="{6A687F32-1B1F-40A8-BD69-D0C8AAEEF2F7}" type="slidenum">
              <a:rPr lang="ja-JP" altLang="en-US" smtClean="0"/>
              <a:pPr/>
              <a:t>14</a:t>
            </a:fld>
            <a:endParaRPr lang="ja-JP" altLang="en-US"/>
          </a:p>
        </p:txBody>
      </p:sp>
      <p:sp>
        <p:nvSpPr>
          <p:cNvPr id="5" name="ヘッダー プレースホルダー 4">
            <a:extLst>
              <a:ext uri="{FF2B5EF4-FFF2-40B4-BE49-F238E27FC236}">
                <a16:creationId xmlns:a16="http://schemas.microsoft.com/office/drawing/2014/main" xmlns="" id="{CCBE7DA3-092F-44E2-9340-B19914196672}"/>
              </a:ext>
            </a:extLst>
          </p:cNvPr>
          <p:cNvSpPr>
            <a:spLocks noGrp="1"/>
          </p:cNvSpPr>
          <p:nvPr>
            <p:ph type="hdr" sz="quarter"/>
          </p:nvPr>
        </p:nvSpPr>
        <p:spPr/>
        <p:txBody>
          <a:bodyPr/>
          <a:lstStyle/>
          <a:p>
            <a:r>
              <a:rPr lang="ja-JP" altLang="en-US" dirty="0"/>
              <a:t>セッション３「男女共同参画の視点から防災の取組を実践する」（集合研修）</a:t>
            </a:r>
          </a:p>
        </p:txBody>
      </p:sp>
      <p:sp>
        <p:nvSpPr>
          <p:cNvPr id="9" name="スライド イメージ プレースホルダー 8">
            <a:extLst>
              <a:ext uri="{FF2B5EF4-FFF2-40B4-BE49-F238E27FC236}">
                <a16:creationId xmlns:a16="http://schemas.microsoft.com/office/drawing/2014/main" xmlns="" id="{DFCEB3A6-EDD8-4D67-8B4F-18811AF8CEEE}"/>
              </a:ext>
            </a:extLst>
          </p:cNvPr>
          <p:cNvSpPr>
            <a:spLocks noGrp="1" noRot="1" noChangeAspect="1"/>
          </p:cNvSpPr>
          <p:nvPr>
            <p:ph type="sldImg"/>
          </p:nvPr>
        </p:nvSpPr>
        <p:spPr>
          <a:xfrm>
            <a:off x="579438" y="958850"/>
            <a:ext cx="3511550" cy="2635250"/>
          </a:xfrm>
        </p:spPr>
      </p:sp>
    </p:spTree>
    <p:extLst>
      <p:ext uri="{BB962C8B-B14F-4D97-AF65-F5344CB8AC3E}">
        <p14:creationId xmlns:p14="http://schemas.microsoft.com/office/powerpoint/2010/main" val="1909478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algn="just"/>
            <a:r>
              <a:rPr lang="en-US" altLang="ja-JP" dirty="0"/>
              <a:t>【</a:t>
            </a:r>
            <a:r>
              <a:rPr lang="ja-JP" altLang="en-US" dirty="0"/>
              <a:t>ワーク１</a:t>
            </a:r>
            <a:r>
              <a:rPr lang="en-US" altLang="ja-JP" dirty="0"/>
              <a:t>】</a:t>
            </a:r>
            <a:r>
              <a:rPr lang="ja-JP" altLang="en-US" dirty="0"/>
              <a:t>で検討した「目指したいゴール」を実現するための、「災害時の取組」について具体的にグループ内で検討していただきます。</a:t>
            </a:r>
            <a:endParaRPr lang="en-US" altLang="ja-JP" dirty="0"/>
          </a:p>
          <a:p>
            <a:pPr algn="just"/>
            <a:endParaRPr lang="en-US" altLang="ja-JP" dirty="0"/>
          </a:p>
          <a:p>
            <a:pPr algn="just"/>
            <a:r>
              <a:rPr lang="ja-JP" altLang="en-US" dirty="0"/>
              <a:t>皆さんのグループで選定した「災害時の業務」を、目指したいゴールに向けて実現していくためには、「だれが」「いつ」「何をどうするか」についてえ考えます。</a:t>
            </a:r>
            <a:endParaRPr lang="en-US" altLang="ja-JP" dirty="0"/>
          </a:p>
          <a:p>
            <a:pPr algn="just"/>
            <a:r>
              <a:rPr lang="ja-JP" altLang="en-US" dirty="0"/>
              <a:t>ガイドラインの</a:t>
            </a:r>
            <a:r>
              <a:rPr lang="en-US" altLang="ja-JP" dirty="0"/>
              <a:t>P.28~P.54</a:t>
            </a:r>
            <a:r>
              <a:rPr lang="ja-JP" altLang="en-US" dirty="0"/>
              <a:t>にある、取組ポイントや、事例などが参考になります。</a:t>
            </a:r>
          </a:p>
          <a:p>
            <a:pPr algn="just"/>
            <a:endParaRPr lang="en-US" altLang="ja-JP" dirty="0"/>
          </a:p>
          <a:p>
            <a:pPr algn="just"/>
            <a:r>
              <a:rPr lang="ja-JP" altLang="en-US" dirty="0"/>
              <a:t>ここでは、福祉関係部局の場合を例にあげています。</a:t>
            </a:r>
          </a:p>
          <a:p>
            <a:pPr algn="just"/>
            <a:r>
              <a:rPr lang="ja-JP" altLang="en-US" dirty="0"/>
              <a:t>例えば、避難所担当者が、避難者を受け入れるときに、要配慮者の名簿を作成することが考えられます。</a:t>
            </a:r>
          </a:p>
          <a:p>
            <a:pPr algn="just"/>
            <a:r>
              <a:rPr lang="ja-JP" altLang="en-US" dirty="0"/>
              <a:t>検討していく中で、「気づいたこと」があれば、付箋紙にメモしてください。</a:t>
            </a:r>
          </a:p>
          <a:p>
            <a:pPr algn="just"/>
            <a:r>
              <a:rPr lang="ja-JP" altLang="en-US" dirty="0"/>
              <a:t>ここでは、名簿を作成する際には、性別欄や、要望を書き込む欄があるといいなと気づき、記入しています。</a:t>
            </a:r>
          </a:p>
          <a:p>
            <a:pPr algn="just"/>
            <a:r>
              <a:rPr lang="ja-JP" altLang="en-US" dirty="0"/>
              <a:t>それ以外にも、どうやってやるのかが分からない、人が確保できるのか？など、実現するために困ることなどがあれば、付箋紙にメモしてください。</a:t>
            </a:r>
          </a:p>
          <a:p>
            <a:pPr algn="just"/>
            <a:endParaRPr lang="en-US" altLang="ja-JP" dirty="0"/>
          </a:p>
          <a:p>
            <a:pPr algn="just"/>
            <a:r>
              <a:rPr lang="ja-JP" altLang="en-US" dirty="0"/>
              <a:t>また、「だれが」は自分の組織以外の人が実施することを書いてもかまいません。</a:t>
            </a:r>
            <a:endParaRPr lang="en-US" altLang="ja-JP" dirty="0"/>
          </a:p>
          <a:p>
            <a:pPr algn="just"/>
            <a:r>
              <a:rPr lang="ja-JP" altLang="en-US" dirty="0"/>
              <a:t>例では、一番下の行のように、「介護・介助者が」やることを記入しています。</a:t>
            </a:r>
            <a:r>
              <a:rPr lang="en-US" altLang="ja-JP" dirty="0"/>
              <a:t>※</a:t>
            </a:r>
            <a:r>
              <a:rPr lang="ja-JP" altLang="en-US" dirty="0"/>
              <a:t>連携を意識するために必要であるため。</a:t>
            </a:r>
            <a:endParaRPr lang="en-US" altLang="ja-JP" dirty="0"/>
          </a:p>
          <a:p>
            <a:pPr marL="0" indent="0" algn="just">
              <a:buNone/>
            </a:pPr>
            <a:endParaRPr lang="en-US" altLang="ja-JP" dirty="0"/>
          </a:p>
          <a:p>
            <a:pPr marL="0" indent="0" algn="just">
              <a:buNone/>
            </a:pPr>
            <a:r>
              <a:rPr lang="en-US" altLang="ja-JP" dirty="0"/>
              <a:t>※</a:t>
            </a:r>
            <a:r>
              <a:rPr lang="ja-JP" altLang="en-US" dirty="0"/>
              <a:t>続けて、次のスライドで、模造紙へのまとめ方を説明してください。</a:t>
            </a:r>
            <a:endParaRPr lang="en-US" altLang="ja-JP" dirty="0"/>
          </a:p>
        </p:txBody>
      </p:sp>
      <p:sp>
        <p:nvSpPr>
          <p:cNvPr id="4" name="スライド番号プレースホルダー 3"/>
          <p:cNvSpPr>
            <a:spLocks noGrp="1"/>
          </p:cNvSpPr>
          <p:nvPr>
            <p:ph type="sldNum" sz="quarter" idx="5"/>
          </p:nvPr>
        </p:nvSpPr>
        <p:spPr/>
        <p:txBody>
          <a:bodyPr/>
          <a:lstStyle/>
          <a:p>
            <a:fld id="{6A687F32-1B1F-40A8-BD69-D0C8AAEEF2F7}" type="slidenum">
              <a:rPr lang="ja-JP" altLang="en-US" smtClean="0"/>
              <a:pPr/>
              <a:t>15</a:t>
            </a:fld>
            <a:endParaRPr lang="ja-JP" altLang="en-US"/>
          </a:p>
        </p:txBody>
      </p:sp>
      <p:sp>
        <p:nvSpPr>
          <p:cNvPr id="5" name="ヘッダー プレースホルダー 4">
            <a:extLst>
              <a:ext uri="{FF2B5EF4-FFF2-40B4-BE49-F238E27FC236}">
                <a16:creationId xmlns:a16="http://schemas.microsoft.com/office/drawing/2014/main" xmlns="" id="{0F6E6B22-07D9-4EA7-B737-CC6C892293DC}"/>
              </a:ext>
            </a:extLst>
          </p:cNvPr>
          <p:cNvSpPr>
            <a:spLocks noGrp="1"/>
          </p:cNvSpPr>
          <p:nvPr>
            <p:ph type="hdr" sz="quarter"/>
          </p:nvPr>
        </p:nvSpPr>
        <p:spPr/>
        <p:txBody>
          <a:bodyPr/>
          <a:lstStyle/>
          <a:p>
            <a:r>
              <a:rPr lang="ja-JP" altLang="en-US" dirty="0"/>
              <a:t>セッション３「男女共同参画の視点から防災の取組を実践する」（集合研修）</a:t>
            </a:r>
          </a:p>
        </p:txBody>
      </p:sp>
      <p:sp>
        <p:nvSpPr>
          <p:cNvPr id="9" name="スライド イメージ プレースホルダー 8">
            <a:extLst>
              <a:ext uri="{FF2B5EF4-FFF2-40B4-BE49-F238E27FC236}">
                <a16:creationId xmlns:a16="http://schemas.microsoft.com/office/drawing/2014/main" xmlns="" id="{BBC96CB5-2155-4F81-BDC5-E9DC786A0EF9}"/>
              </a:ext>
            </a:extLst>
          </p:cNvPr>
          <p:cNvSpPr>
            <a:spLocks noGrp="1" noRot="1" noChangeAspect="1"/>
          </p:cNvSpPr>
          <p:nvPr>
            <p:ph type="sldImg"/>
          </p:nvPr>
        </p:nvSpPr>
        <p:spPr>
          <a:xfrm>
            <a:off x="579438" y="958850"/>
            <a:ext cx="3511550" cy="2635250"/>
          </a:xfrm>
        </p:spPr>
      </p:sp>
    </p:spTree>
    <p:extLst>
      <p:ext uri="{BB962C8B-B14F-4D97-AF65-F5344CB8AC3E}">
        <p14:creationId xmlns:p14="http://schemas.microsoft.com/office/powerpoint/2010/main" val="1695969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marL="171673" indent="-171673" algn="just"/>
            <a:r>
              <a:rPr lang="ja-JP" altLang="en-US" dirty="0"/>
              <a:t>模造紙の整理方法について説明します。</a:t>
            </a:r>
            <a:endParaRPr lang="en-US" altLang="ja-JP" dirty="0"/>
          </a:p>
          <a:p>
            <a:pPr marL="171673" indent="-171673" algn="just"/>
            <a:endParaRPr lang="en-US" altLang="ja-JP" dirty="0"/>
          </a:p>
          <a:p>
            <a:pPr marL="171673" indent="-171673" algn="just"/>
            <a:r>
              <a:rPr lang="ja-JP" altLang="en-US" dirty="0"/>
              <a:t>「目指したいゴール」を実現するための「災害時の取組」を赤色の付箋紙に書き出して、模造紙に整理してください。</a:t>
            </a:r>
            <a:endParaRPr lang="en-US" altLang="ja-JP" dirty="0"/>
          </a:p>
          <a:p>
            <a:pPr marL="171673" indent="-171673" algn="just"/>
            <a:r>
              <a:rPr lang="ja-JP" altLang="en-US" dirty="0"/>
              <a:t>模造紙は横置きにし、図のように左半分を使って、「誰が」「いつ」「何をするか」「気づいたこと」の欄を線を引いて作ってください。</a:t>
            </a:r>
            <a:endParaRPr lang="en-US" altLang="ja-JP" dirty="0"/>
          </a:p>
          <a:p>
            <a:pPr marL="171673" indent="-171673" algn="just"/>
            <a:r>
              <a:rPr lang="ja-JP" altLang="en-US" dirty="0"/>
              <a:t>付箋紙に書いた検討結果を、取組ごとに横に並べるように貼り、整理してください。</a:t>
            </a:r>
          </a:p>
          <a:p>
            <a:pPr marL="171673" indent="-171673" algn="just"/>
            <a:r>
              <a:rPr lang="ja-JP" altLang="en-US" dirty="0"/>
              <a:t>模造紙が足りなくなったら、新しい模造紙を追加してください。</a:t>
            </a:r>
            <a:endParaRPr lang="en-US" altLang="ja-JP" dirty="0"/>
          </a:p>
          <a:p>
            <a:pPr marL="171673" indent="-171673" algn="just"/>
            <a:r>
              <a:rPr lang="ja-JP" altLang="en-US" dirty="0"/>
              <a:t>時間は</a:t>
            </a:r>
            <a:r>
              <a:rPr lang="en-US" altLang="ja-JP" dirty="0"/>
              <a:t>15</a:t>
            </a:r>
            <a:r>
              <a:rPr lang="ja-JP" altLang="en-US" dirty="0"/>
              <a:t>分です。スタートしてください。リーダー、お願いします。</a:t>
            </a:r>
          </a:p>
          <a:p>
            <a:pPr algn="just"/>
            <a:endParaRPr lang="ja-JP" altLang="en-US" dirty="0"/>
          </a:p>
          <a:p>
            <a:pPr marL="0" indent="0" algn="just">
              <a:buNone/>
            </a:pPr>
            <a:r>
              <a:rPr lang="ja-JP" altLang="en-US" strike="noStrike" dirty="0"/>
              <a:t>＜検討　約</a:t>
            </a:r>
            <a:r>
              <a:rPr lang="en-US" altLang="ja-JP" strike="noStrike" dirty="0"/>
              <a:t>15</a:t>
            </a:r>
            <a:r>
              <a:rPr lang="ja-JP" altLang="en-US" strike="noStrike" dirty="0"/>
              <a:t>分＞　</a:t>
            </a:r>
            <a:endParaRPr lang="en-US" altLang="ja-JP" strike="noStrike" dirty="0"/>
          </a:p>
          <a:p>
            <a:pPr marL="171673" indent="-171673" algn="just" defTabSz="915589">
              <a:buFont typeface="Wingdings" panose="05000000000000000000" pitchFamily="2" charset="2"/>
              <a:buChar char="ü"/>
              <a:defRPr/>
            </a:pPr>
            <a:r>
              <a:rPr lang="ja-JP" altLang="en-US" strike="noStrike" dirty="0"/>
              <a:t>受講者の検討の様子（はかどり具合）を見て、検討を終了します。</a:t>
            </a:r>
            <a:endParaRPr lang="en-US" altLang="ja-JP" strike="noStrike" dirty="0"/>
          </a:p>
          <a:p>
            <a:pPr marL="171673" indent="-171673" algn="just" defTabSz="915589">
              <a:buFont typeface="Wingdings" panose="05000000000000000000" pitchFamily="2" charset="2"/>
              <a:buChar char="ü"/>
              <a:defRPr/>
            </a:pPr>
            <a:r>
              <a:rPr lang="ja-JP" altLang="en-US" strike="noStrike" dirty="0"/>
              <a:t>検討しにくい様子が見られたら、書き方のヒントを繰り返すなど、検討を促進させます。</a:t>
            </a:r>
            <a:endParaRPr lang="en-US" altLang="ja-JP" dirty="0"/>
          </a:p>
          <a:p>
            <a:pPr algn="just"/>
            <a:endParaRPr lang="ja-JP" altLang="en-US" dirty="0"/>
          </a:p>
          <a:p>
            <a:pPr algn="just"/>
            <a:r>
              <a:rPr lang="ja-JP" altLang="en-US" dirty="0"/>
              <a:t>整理できたでしょうか。</a:t>
            </a:r>
            <a:endParaRPr lang="en-US" altLang="ja-JP" dirty="0"/>
          </a:p>
          <a:p>
            <a:pPr algn="just"/>
            <a:r>
              <a:rPr lang="ja-JP" altLang="en-US" dirty="0"/>
              <a:t>では</a:t>
            </a:r>
            <a:r>
              <a:rPr lang="en-US" altLang="ja-JP" dirty="0"/>
              <a:t>【</a:t>
            </a:r>
            <a:r>
              <a:rPr lang="ja-JP" altLang="en-US" dirty="0"/>
              <a:t>ワーク３</a:t>
            </a:r>
            <a:r>
              <a:rPr lang="en-US" altLang="ja-JP" dirty="0"/>
              <a:t>】</a:t>
            </a:r>
            <a:r>
              <a:rPr lang="ja-JP" altLang="en-US" dirty="0"/>
              <a:t>に進みましょう。</a:t>
            </a:r>
          </a:p>
          <a:p>
            <a:pPr marL="0" indent="0" algn="just">
              <a:buNone/>
            </a:pPr>
            <a:endParaRPr lang="en-US" altLang="ja-JP" dirty="0"/>
          </a:p>
        </p:txBody>
      </p:sp>
      <p:sp>
        <p:nvSpPr>
          <p:cNvPr id="4" name="スライド番号プレースホルダー 3"/>
          <p:cNvSpPr>
            <a:spLocks noGrp="1"/>
          </p:cNvSpPr>
          <p:nvPr>
            <p:ph type="sldNum" sz="quarter" idx="5"/>
          </p:nvPr>
        </p:nvSpPr>
        <p:spPr/>
        <p:txBody>
          <a:bodyPr/>
          <a:lstStyle/>
          <a:p>
            <a:fld id="{6A687F32-1B1F-40A8-BD69-D0C8AAEEF2F7}" type="slidenum">
              <a:rPr lang="ja-JP" altLang="en-US" smtClean="0"/>
              <a:pPr/>
              <a:t>16</a:t>
            </a:fld>
            <a:endParaRPr lang="ja-JP" altLang="en-US"/>
          </a:p>
        </p:txBody>
      </p:sp>
      <p:sp>
        <p:nvSpPr>
          <p:cNvPr id="5" name="ヘッダー プレースホルダー 4">
            <a:extLst>
              <a:ext uri="{FF2B5EF4-FFF2-40B4-BE49-F238E27FC236}">
                <a16:creationId xmlns:a16="http://schemas.microsoft.com/office/drawing/2014/main" xmlns="" id="{881AA04D-DF2A-419D-BC1E-F6E9E4C84E63}"/>
              </a:ext>
            </a:extLst>
          </p:cNvPr>
          <p:cNvSpPr>
            <a:spLocks noGrp="1"/>
          </p:cNvSpPr>
          <p:nvPr>
            <p:ph type="hdr" sz="quarter"/>
          </p:nvPr>
        </p:nvSpPr>
        <p:spPr/>
        <p:txBody>
          <a:bodyPr/>
          <a:lstStyle/>
          <a:p>
            <a:r>
              <a:rPr lang="ja-JP" altLang="en-US" dirty="0"/>
              <a:t>セッション３「男女共同参画の視点から防災の取組を実践する」（集合研修）</a:t>
            </a:r>
          </a:p>
        </p:txBody>
      </p:sp>
      <p:sp>
        <p:nvSpPr>
          <p:cNvPr id="17" name="スライド イメージ プレースホルダー 16">
            <a:extLst>
              <a:ext uri="{FF2B5EF4-FFF2-40B4-BE49-F238E27FC236}">
                <a16:creationId xmlns:a16="http://schemas.microsoft.com/office/drawing/2014/main" xmlns="" id="{AF50C04F-1AE5-4206-8040-BF69EE7EF002}"/>
              </a:ext>
            </a:extLst>
          </p:cNvPr>
          <p:cNvSpPr>
            <a:spLocks noGrp="1" noRot="1" noChangeAspect="1"/>
          </p:cNvSpPr>
          <p:nvPr>
            <p:ph type="sldImg"/>
          </p:nvPr>
        </p:nvSpPr>
        <p:spPr>
          <a:xfrm>
            <a:off x="579438" y="958850"/>
            <a:ext cx="3511550" cy="2635250"/>
          </a:xfrm>
        </p:spPr>
      </p:sp>
    </p:spTree>
    <p:extLst>
      <p:ext uri="{BB962C8B-B14F-4D97-AF65-F5344CB8AC3E}">
        <p14:creationId xmlns:p14="http://schemas.microsoft.com/office/powerpoint/2010/main" val="1638966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marL="179404" indent="-179404" algn="just" defTabSz="956822">
              <a:defRPr/>
            </a:pPr>
            <a:r>
              <a:rPr lang="ja-JP" altLang="en-US" dirty="0"/>
              <a:t>最後のワークです。</a:t>
            </a:r>
          </a:p>
          <a:p>
            <a:pPr marL="179404" indent="-179404" algn="just" defTabSz="956822">
              <a:defRPr/>
            </a:pPr>
            <a:r>
              <a:rPr lang="ja-JP" altLang="en-US" dirty="0"/>
              <a:t>災害時に取組を実施するには、平常時の準備が不可欠です。</a:t>
            </a:r>
          </a:p>
          <a:p>
            <a:pPr marL="179404" indent="-179404" algn="just" defTabSz="956822">
              <a:defRPr/>
            </a:pPr>
            <a:r>
              <a:rPr lang="en-US" altLang="ja-JP" dirty="0"/>
              <a:t>【</a:t>
            </a:r>
            <a:r>
              <a:rPr lang="ja-JP" altLang="en-US" dirty="0"/>
              <a:t>ワーク３</a:t>
            </a:r>
            <a:r>
              <a:rPr lang="en-US" altLang="ja-JP" dirty="0"/>
              <a:t>】</a:t>
            </a:r>
            <a:r>
              <a:rPr lang="ja-JP" altLang="en-US" dirty="0"/>
              <a:t>では、</a:t>
            </a:r>
            <a:r>
              <a:rPr lang="en-US" altLang="ja-JP" dirty="0"/>
              <a:t>【</a:t>
            </a:r>
            <a:r>
              <a:rPr lang="ja-JP" altLang="en-US" dirty="0"/>
              <a:t>ワーク２</a:t>
            </a:r>
            <a:r>
              <a:rPr lang="en-US" altLang="ja-JP" dirty="0"/>
              <a:t>】</a:t>
            </a:r>
            <a:r>
              <a:rPr lang="ja-JP" altLang="en-US" dirty="0"/>
              <a:t>で書き出した「災害時の取組」を実施するために、平常時にしておくことを検討していただきます。</a:t>
            </a:r>
          </a:p>
          <a:p>
            <a:pPr algn="just"/>
            <a:endParaRPr lang="ja-JP" altLang="en-US" dirty="0"/>
          </a:p>
        </p:txBody>
      </p:sp>
      <p:sp>
        <p:nvSpPr>
          <p:cNvPr id="4" name="スライド番号プレースホルダー 3"/>
          <p:cNvSpPr>
            <a:spLocks noGrp="1"/>
          </p:cNvSpPr>
          <p:nvPr>
            <p:ph type="sldNum" sz="quarter" idx="5"/>
          </p:nvPr>
        </p:nvSpPr>
        <p:spPr/>
        <p:txBody>
          <a:bodyPr/>
          <a:lstStyle/>
          <a:p>
            <a:fld id="{6A687F32-1B1F-40A8-BD69-D0C8AAEEF2F7}" type="slidenum">
              <a:rPr lang="ja-JP" altLang="en-US" smtClean="0"/>
              <a:pPr/>
              <a:t>17</a:t>
            </a:fld>
            <a:endParaRPr lang="ja-JP" altLang="en-US"/>
          </a:p>
        </p:txBody>
      </p:sp>
      <p:sp>
        <p:nvSpPr>
          <p:cNvPr id="5" name="ヘッダー プレースホルダー 4">
            <a:extLst>
              <a:ext uri="{FF2B5EF4-FFF2-40B4-BE49-F238E27FC236}">
                <a16:creationId xmlns:a16="http://schemas.microsoft.com/office/drawing/2014/main" xmlns="" id="{EBD03697-0D88-4733-B75D-DA33FD3937D5}"/>
              </a:ext>
            </a:extLst>
          </p:cNvPr>
          <p:cNvSpPr>
            <a:spLocks noGrp="1"/>
          </p:cNvSpPr>
          <p:nvPr>
            <p:ph type="hdr" sz="quarter"/>
          </p:nvPr>
        </p:nvSpPr>
        <p:spPr/>
        <p:txBody>
          <a:bodyPr/>
          <a:lstStyle/>
          <a:p>
            <a:r>
              <a:rPr lang="ja-JP" altLang="en-US" dirty="0"/>
              <a:t>セッション３「男女共同参画の視点から防災の取組を実践する」（集合研修）</a:t>
            </a:r>
          </a:p>
        </p:txBody>
      </p:sp>
      <p:sp>
        <p:nvSpPr>
          <p:cNvPr id="9" name="スライド イメージ プレースホルダー 8">
            <a:extLst>
              <a:ext uri="{FF2B5EF4-FFF2-40B4-BE49-F238E27FC236}">
                <a16:creationId xmlns:a16="http://schemas.microsoft.com/office/drawing/2014/main" xmlns="" id="{7BEACBD9-B108-44BD-BECA-80FD586789BD}"/>
              </a:ext>
            </a:extLst>
          </p:cNvPr>
          <p:cNvSpPr>
            <a:spLocks noGrp="1" noRot="1" noChangeAspect="1"/>
          </p:cNvSpPr>
          <p:nvPr>
            <p:ph type="sldImg"/>
          </p:nvPr>
        </p:nvSpPr>
        <p:spPr>
          <a:xfrm>
            <a:off x="579438" y="947738"/>
            <a:ext cx="3511550" cy="2635250"/>
          </a:xfrm>
        </p:spPr>
      </p:sp>
    </p:spTree>
    <p:extLst>
      <p:ext uri="{BB962C8B-B14F-4D97-AF65-F5344CB8AC3E}">
        <p14:creationId xmlns:p14="http://schemas.microsoft.com/office/powerpoint/2010/main" val="976872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marL="171673" indent="-171673" algn="just" defTabSz="915589"/>
            <a:r>
              <a:rPr lang="ja-JP" altLang="en-US" dirty="0"/>
              <a:t>ここでは、</a:t>
            </a:r>
            <a:r>
              <a:rPr lang="en-US" altLang="ja-JP" dirty="0"/>
              <a:t>【</a:t>
            </a:r>
            <a:r>
              <a:rPr lang="ja-JP" altLang="en-US" dirty="0"/>
              <a:t>ワーク２</a:t>
            </a:r>
            <a:r>
              <a:rPr lang="en-US" altLang="ja-JP" dirty="0"/>
              <a:t>】</a:t>
            </a:r>
            <a:r>
              <a:rPr lang="ja-JP" altLang="en-US" dirty="0"/>
              <a:t>で考えた、「目指したいゴール」に向けた「災害時の取組」を実現するために、平常時から何をしておくべきかについて検討していただきます。</a:t>
            </a:r>
            <a:endParaRPr lang="en-US" altLang="ja-JP" dirty="0"/>
          </a:p>
          <a:p>
            <a:pPr algn="just"/>
            <a:r>
              <a:rPr lang="ja-JP" altLang="en-US" dirty="0"/>
              <a:t>「だれが」「いつ」「何をどうするとよいか」「だれと連携するとよいか」をについて、具体的に考えてください。</a:t>
            </a:r>
            <a:endParaRPr lang="en-US" altLang="ja-JP" dirty="0"/>
          </a:p>
          <a:p>
            <a:pPr algn="just"/>
            <a:endParaRPr lang="en-US" altLang="ja-JP" dirty="0"/>
          </a:p>
          <a:p>
            <a:pPr algn="just"/>
            <a:r>
              <a:rPr lang="ja-JP" altLang="en-US" dirty="0"/>
              <a:t>まず、「自分が」（メンバーの一人ひとりが、またはメンバー同士で）必ずやることを検討してください。</a:t>
            </a:r>
            <a:endParaRPr lang="en-US" altLang="ja-JP" dirty="0"/>
          </a:p>
          <a:p>
            <a:pPr marL="179404" indent="-179404" algn="just" defTabSz="956822">
              <a:defRPr/>
            </a:pPr>
            <a:r>
              <a:rPr lang="en-US" altLang="ja-JP" dirty="0"/>
              <a:t>【</a:t>
            </a:r>
            <a:r>
              <a:rPr lang="ja-JP" altLang="en-US" dirty="0"/>
              <a:t>ワーク２</a:t>
            </a:r>
            <a:r>
              <a:rPr lang="en-US" altLang="ja-JP" dirty="0"/>
              <a:t>】</a:t>
            </a:r>
            <a:r>
              <a:rPr lang="ja-JP" altLang="en-US" dirty="0"/>
              <a:t>で書いた「気づいたこと」（工夫・配慮したいことや、困ること）なども手掛かりに、考えてください。</a:t>
            </a:r>
            <a:endParaRPr lang="en-US" altLang="ja-JP" dirty="0"/>
          </a:p>
          <a:p>
            <a:pPr marL="179404" indent="-179404" algn="just" defTabSz="956822">
              <a:defRPr/>
            </a:pPr>
            <a:r>
              <a:rPr lang="ja-JP" altLang="en-US" dirty="0"/>
              <a:t>次のスライドにある、（</a:t>
            </a:r>
            <a:r>
              <a:rPr lang="en-US" altLang="ja-JP" dirty="0"/>
              <a:t>※</a:t>
            </a:r>
            <a:r>
              <a:rPr lang="ja-JP" altLang="en-US" dirty="0"/>
              <a:t>次のページ、スライド</a:t>
            </a:r>
            <a:r>
              <a:rPr lang="en-US" altLang="ja-JP" dirty="0"/>
              <a:t>19</a:t>
            </a:r>
            <a:r>
              <a:rPr lang="ja-JP" altLang="en-US" dirty="0"/>
              <a:t>を見せながら）セッション２で学んだ「平常時の取組」チェックリストの項目も参考にしてください。　</a:t>
            </a:r>
            <a:r>
              <a:rPr lang="en-US" altLang="ja-JP" dirty="0"/>
              <a:t>※</a:t>
            </a:r>
            <a:r>
              <a:rPr lang="ja-JP" altLang="en-US" dirty="0"/>
              <a:t>次のスライドを見せて、再度、このスライドに戻る。</a:t>
            </a:r>
            <a:endParaRPr lang="en-US" altLang="ja-JP" dirty="0"/>
          </a:p>
          <a:p>
            <a:pPr algn="just"/>
            <a:endParaRPr lang="en-US" altLang="ja-JP" dirty="0"/>
          </a:p>
          <a:p>
            <a:pPr algn="just"/>
            <a:r>
              <a:rPr lang="ja-JP" altLang="en-US" dirty="0"/>
              <a:t>ここでは、男女共同参画担当部局の場合を例に示しています。</a:t>
            </a:r>
            <a:endParaRPr lang="en-US" altLang="ja-JP" dirty="0"/>
          </a:p>
          <a:p>
            <a:pPr marL="171673" indent="-171673" algn="just" defTabSz="915589">
              <a:defRPr/>
            </a:pPr>
            <a:r>
              <a:rPr lang="ja-JP" altLang="en-US" dirty="0"/>
              <a:t>災害時の取組を実現するためには、自分は、今週中に、この研修で学んだことを組織内で共有する。そのためには、課長に理解してもらおう　と考え、記入されています。</a:t>
            </a:r>
            <a:endParaRPr lang="en-US" altLang="ja-JP" dirty="0"/>
          </a:p>
          <a:p>
            <a:pPr algn="just"/>
            <a:r>
              <a:rPr lang="ja-JP" altLang="en-US" dirty="0"/>
              <a:t>また、啓発係が、防災課と合同で男女共同参画の視点からの防災についての職員向け研修を、防災課の訓練担当者と連携し実施する　といった取組が検討されています。</a:t>
            </a:r>
          </a:p>
          <a:p>
            <a:pPr marL="0" indent="0" algn="just">
              <a:buNone/>
            </a:pPr>
            <a:endParaRPr lang="en-US" altLang="ja-JP" strike="noStrike" dirty="0"/>
          </a:p>
        </p:txBody>
      </p:sp>
      <p:sp>
        <p:nvSpPr>
          <p:cNvPr id="4" name="スライド番号プレースホルダー 3"/>
          <p:cNvSpPr>
            <a:spLocks noGrp="1"/>
          </p:cNvSpPr>
          <p:nvPr>
            <p:ph type="sldNum" sz="quarter" idx="5"/>
          </p:nvPr>
        </p:nvSpPr>
        <p:spPr/>
        <p:txBody>
          <a:bodyPr/>
          <a:lstStyle/>
          <a:p>
            <a:fld id="{6A687F32-1B1F-40A8-BD69-D0C8AAEEF2F7}" type="slidenum">
              <a:rPr lang="ja-JP" altLang="en-US" smtClean="0"/>
              <a:pPr/>
              <a:t>18</a:t>
            </a:fld>
            <a:endParaRPr lang="ja-JP" altLang="en-US"/>
          </a:p>
        </p:txBody>
      </p:sp>
      <p:sp>
        <p:nvSpPr>
          <p:cNvPr id="5" name="ヘッダー プレースホルダー 4">
            <a:extLst>
              <a:ext uri="{FF2B5EF4-FFF2-40B4-BE49-F238E27FC236}">
                <a16:creationId xmlns:a16="http://schemas.microsoft.com/office/drawing/2014/main" xmlns="" id="{9279419B-0F49-411E-93F4-CCC77BC76D90}"/>
              </a:ext>
            </a:extLst>
          </p:cNvPr>
          <p:cNvSpPr>
            <a:spLocks noGrp="1"/>
          </p:cNvSpPr>
          <p:nvPr>
            <p:ph type="hdr" sz="quarter"/>
          </p:nvPr>
        </p:nvSpPr>
        <p:spPr/>
        <p:txBody>
          <a:bodyPr/>
          <a:lstStyle/>
          <a:p>
            <a:r>
              <a:rPr lang="ja-JP" altLang="en-US" dirty="0"/>
              <a:t>セッション３「男女共同参画の視点から防災の取組を実践する」（集合研修）</a:t>
            </a:r>
          </a:p>
        </p:txBody>
      </p:sp>
      <p:sp>
        <p:nvSpPr>
          <p:cNvPr id="9" name="スライド イメージ プレースホルダー 8">
            <a:extLst>
              <a:ext uri="{FF2B5EF4-FFF2-40B4-BE49-F238E27FC236}">
                <a16:creationId xmlns:a16="http://schemas.microsoft.com/office/drawing/2014/main" xmlns="" id="{EE1F6BDD-9F1B-49B0-8AB5-092484906051}"/>
              </a:ext>
            </a:extLst>
          </p:cNvPr>
          <p:cNvSpPr>
            <a:spLocks noGrp="1" noRot="1" noChangeAspect="1"/>
          </p:cNvSpPr>
          <p:nvPr>
            <p:ph type="sldImg"/>
          </p:nvPr>
        </p:nvSpPr>
        <p:spPr>
          <a:xfrm>
            <a:off x="579438" y="969963"/>
            <a:ext cx="3511550" cy="2635250"/>
          </a:xfrm>
        </p:spPr>
      </p:sp>
    </p:spTree>
    <p:extLst>
      <p:ext uri="{BB962C8B-B14F-4D97-AF65-F5344CB8AC3E}">
        <p14:creationId xmlns:p14="http://schemas.microsoft.com/office/powerpoint/2010/main" val="29484208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algn="just"/>
            <a:r>
              <a:rPr lang="ja-JP" altLang="en-US" dirty="0"/>
              <a:t>こちらは、これまで確認してきた、まず始めたい　「平常時の備え」　についてのチェックシートです。</a:t>
            </a:r>
            <a:endParaRPr lang="en-US" altLang="ja-JP" dirty="0"/>
          </a:p>
          <a:p>
            <a:pPr algn="just"/>
            <a:r>
              <a:rPr lang="ja-JP" altLang="en-US" dirty="0"/>
              <a:t>平常時の取組を検討する際の参考にしてください。</a:t>
            </a:r>
          </a:p>
        </p:txBody>
      </p:sp>
      <p:sp>
        <p:nvSpPr>
          <p:cNvPr id="4" name="スライド番号プレースホルダー 3"/>
          <p:cNvSpPr>
            <a:spLocks noGrp="1"/>
          </p:cNvSpPr>
          <p:nvPr>
            <p:ph type="sldNum" sz="quarter" idx="5"/>
          </p:nvPr>
        </p:nvSpPr>
        <p:spPr/>
        <p:txBody>
          <a:bodyPr/>
          <a:lstStyle/>
          <a:p>
            <a:fld id="{6A687F32-1B1F-40A8-BD69-D0C8AAEEF2F7}" type="slidenum">
              <a:rPr lang="ja-JP" altLang="en-US" smtClean="0"/>
              <a:pPr/>
              <a:t>19</a:t>
            </a:fld>
            <a:endParaRPr lang="ja-JP" altLang="en-US"/>
          </a:p>
        </p:txBody>
      </p:sp>
      <p:sp>
        <p:nvSpPr>
          <p:cNvPr id="5" name="ヘッダー プレースホルダー 4">
            <a:extLst>
              <a:ext uri="{FF2B5EF4-FFF2-40B4-BE49-F238E27FC236}">
                <a16:creationId xmlns:a16="http://schemas.microsoft.com/office/drawing/2014/main" xmlns="" id="{ADAEC05B-F10C-4FC4-901F-F2A06780CCA1}"/>
              </a:ext>
            </a:extLst>
          </p:cNvPr>
          <p:cNvSpPr>
            <a:spLocks noGrp="1"/>
          </p:cNvSpPr>
          <p:nvPr>
            <p:ph type="hdr" sz="quarter"/>
          </p:nvPr>
        </p:nvSpPr>
        <p:spPr/>
        <p:txBody>
          <a:bodyPr/>
          <a:lstStyle/>
          <a:p>
            <a:r>
              <a:rPr lang="ja-JP" altLang="en-US" dirty="0"/>
              <a:t>セッション３「行動に移すための自組織の取組を検討する」</a:t>
            </a:r>
          </a:p>
        </p:txBody>
      </p:sp>
      <p:sp>
        <p:nvSpPr>
          <p:cNvPr id="9" name="スライド イメージ プレースホルダー 8">
            <a:extLst>
              <a:ext uri="{FF2B5EF4-FFF2-40B4-BE49-F238E27FC236}">
                <a16:creationId xmlns:a16="http://schemas.microsoft.com/office/drawing/2014/main" xmlns="" id="{6EEF388B-6C1A-483D-AF95-FA353886EB89}"/>
              </a:ext>
            </a:extLst>
          </p:cNvPr>
          <p:cNvSpPr>
            <a:spLocks noGrp="1" noRot="1" noChangeAspect="1"/>
          </p:cNvSpPr>
          <p:nvPr>
            <p:ph type="sldImg"/>
          </p:nvPr>
        </p:nvSpPr>
        <p:spPr>
          <a:xfrm>
            <a:off x="579438" y="982663"/>
            <a:ext cx="3508375" cy="2630487"/>
          </a:xfrm>
        </p:spPr>
      </p:sp>
    </p:spTree>
    <p:extLst>
      <p:ext uri="{BB962C8B-B14F-4D97-AF65-F5344CB8AC3E}">
        <p14:creationId xmlns:p14="http://schemas.microsoft.com/office/powerpoint/2010/main" val="511834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algn="just"/>
            <a:r>
              <a:rPr lang="ja-JP" altLang="en-US" dirty="0">
                <a:latin typeface="游ゴシック" panose="020B0400000000000000" pitchFamily="50" charset="-128"/>
                <a:ea typeface="游ゴシック" panose="020B0400000000000000" pitchFamily="50" charset="-128"/>
              </a:rPr>
              <a:t>本セッションの目標と学習内容です。</a:t>
            </a:r>
          </a:p>
          <a:p>
            <a:pPr algn="just"/>
            <a:endParaRPr lang="ja-JP" altLang="en-US" dirty="0">
              <a:latin typeface="游ゴシック" panose="020B0400000000000000" pitchFamily="50" charset="-128"/>
              <a:ea typeface="游ゴシック" panose="020B0400000000000000" pitchFamily="50" charset="-128"/>
            </a:endParaRPr>
          </a:p>
          <a:p>
            <a:pPr algn="just"/>
            <a:r>
              <a:rPr lang="ja-JP" altLang="en-US" dirty="0">
                <a:latin typeface="游ゴシック" panose="020B0400000000000000" pitchFamily="50" charset="-128"/>
                <a:ea typeface="游ゴシック" panose="020B0400000000000000" pitchFamily="50" charset="-128"/>
              </a:rPr>
              <a:t>本セッションは、あなたの部署における具体的な取組を見つけ出し、ガイドラインを活用して取組を検討することを目標としています。</a:t>
            </a:r>
          </a:p>
          <a:p>
            <a:pPr algn="just"/>
            <a:endParaRPr lang="ja-JP" altLang="en-US" dirty="0">
              <a:latin typeface="游ゴシック" panose="020B0400000000000000" pitchFamily="50" charset="-128"/>
              <a:ea typeface="游ゴシック" panose="020B0400000000000000" pitchFamily="50" charset="-128"/>
            </a:endParaRPr>
          </a:p>
          <a:p>
            <a:pPr algn="just"/>
            <a:r>
              <a:rPr lang="ja-JP" altLang="en-US" dirty="0">
                <a:latin typeface="游ゴシック" panose="020B0400000000000000" pitchFamily="50" charset="-128"/>
                <a:ea typeface="游ゴシック" panose="020B0400000000000000" pitchFamily="50" charset="-128"/>
              </a:rPr>
              <a:t>学習内容は、</a:t>
            </a:r>
            <a:endParaRPr lang="en-US" altLang="ja-JP" dirty="0">
              <a:latin typeface="游ゴシック" panose="020B0400000000000000" pitchFamily="50" charset="-128"/>
              <a:ea typeface="游ゴシック" panose="020B0400000000000000" pitchFamily="50" charset="-128"/>
            </a:endParaRPr>
          </a:p>
          <a:p>
            <a:pPr marL="260688" indent="1590" algn="just">
              <a:buFont typeface="Arial" panose="020B0604020202020204" pitchFamily="34" charset="0"/>
              <a:buChar char="•"/>
            </a:pPr>
            <a:r>
              <a:rPr lang="ja-JP" altLang="en-US" u="none" dirty="0">
                <a:latin typeface="游ゴシック" panose="020B0400000000000000" pitchFamily="50" charset="-128"/>
                <a:ea typeface="游ゴシック" panose="020B0400000000000000" pitchFamily="50" charset="-128"/>
              </a:rPr>
              <a:t>　</a:t>
            </a:r>
            <a:r>
              <a:rPr lang="ja-JP" altLang="en-US" dirty="0">
                <a:latin typeface="游ゴシック" panose="020B0400000000000000" pitchFamily="50" charset="-128"/>
                <a:ea typeface="游ゴシック" panose="020B0400000000000000" pitchFamily="50" charset="-128"/>
              </a:rPr>
              <a:t>ワーク１　災害発生時の部署の業務から男女共同参画の視点に立って検討したい業務を選び、目指したいゴールを設定する</a:t>
            </a:r>
            <a:endParaRPr lang="ja-JP" altLang="en-US" b="0" dirty="0">
              <a:latin typeface="游ゴシック" panose="020B0400000000000000" pitchFamily="50" charset="-128"/>
              <a:ea typeface="游ゴシック" panose="020B0400000000000000" pitchFamily="50" charset="-128"/>
            </a:endParaRPr>
          </a:p>
          <a:p>
            <a:pPr lvl="1" algn="just"/>
            <a:r>
              <a:rPr lang="ja-JP" altLang="en-US" b="0" dirty="0">
                <a:latin typeface="游ゴシック" panose="020B0400000000000000" pitchFamily="50" charset="-128"/>
                <a:ea typeface="游ゴシック" panose="020B0400000000000000" pitchFamily="50" charset="-128"/>
              </a:rPr>
              <a:t>ワーク２　災害時に具体的に取り組む</a:t>
            </a:r>
            <a:r>
              <a:rPr lang="ja-JP" altLang="en-US" dirty="0">
                <a:latin typeface="游ゴシック" panose="020B0400000000000000" pitchFamily="50" charset="-128"/>
                <a:ea typeface="游ゴシック" panose="020B0400000000000000" pitchFamily="50" charset="-128"/>
              </a:rPr>
              <a:t>ことを検討する</a:t>
            </a:r>
          </a:p>
          <a:p>
            <a:pPr lvl="1" algn="just"/>
            <a:r>
              <a:rPr lang="ja-JP" altLang="en-US" dirty="0">
                <a:latin typeface="游ゴシック" panose="020B0400000000000000" pitchFamily="50" charset="-128"/>
                <a:ea typeface="游ゴシック" panose="020B0400000000000000" pitchFamily="50" charset="-128"/>
              </a:rPr>
              <a:t>ワーク３　平常時にしておくことを検討する</a:t>
            </a:r>
            <a:endParaRPr lang="en-US" altLang="ja-JP" dirty="0">
              <a:latin typeface="游ゴシック" panose="020B0400000000000000" pitchFamily="50" charset="-128"/>
              <a:ea typeface="游ゴシック" panose="020B0400000000000000" pitchFamily="50" charset="-128"/>
            </a:endParaRPr>
          </a:p>
          <a:p>
            <a:pPr lvl="1" algn="just"/>
            <a:r>
              <a:rPr lang="ja-JP" altLang="en-US" dirty="0">
                <a:latin typeface="游ゴシック" panose="020B0400000000000000" pitchFamily="50" charset="-128"/>
                <a:ea typeface="游ゴシック" panose="020B0400000000000000" pitchFamily="50" charset="-128"/>
              </a:rPr>
              <a:t>共有　全体でワークの結果を共有する</a:t>
            </a:r>
            <a:endParaRPr lang="en-US" altLang="ja-JP" dirty="0">
              <a:latin typeface="游ゴシック" panose="020B0400000000000000" pitchFamily="50" charset="-128"/>
              <a:ea typeface="游ゴシック" panose="020B0400000000000000" pitchFamily="50" charset="-128"/>
            </a:endParaRPr>
          </a:p>
          <a:p>
            <a:pPr marL="0" indent="0" algn="just">
              <a:buNone/>
            </a:pPr>
            <a:r>
              <a:rPr lang="ja-JP" altLang="en-US" dirty="0">
                <a:latin typeface="游ゴシック" panose="020B0400000000000000" pitchFamily="50" charset="-128"/>
                <a:ea typeface="游ゴシック" panose="020B0400000000000000" pitchFamily="50" charset="-128"/>
              </a:rPr>
              <a:t>　という流れで進めていきます。</a:t>
            </a:r>
          </a:p>
          <a:p>
            <a:pPr algn="just"/>
            <a:endParaRPr lang="ja-JP" altLang="en-US" dirty="0"/>
          </a:p>
        </p:txBody>
      </p:sp>
      <p:sp>
        <p:nvSpPr>
          <p:cNvPr id="4" name="スライド番号プレースホルダー 3"/>
          <p:cNvSpPr>
            <a:spLocks noGrp="1"/>
          </p:cNvSpPr>
          <p:nvPr>
            <p:ph type="sldNum" sz="quarter" idx="5"/>
          </p:nvPr>
        </p:nvSpPr>
        <p:spPr/>
        <p:txBody>
          <a:bodyPr/>
          <a:lstStyle/>
          <a:p>
            <a:fld id="{6A687F32-1B1F-40A8-BD69-D0C8AAEEF2F7}" type="slidenum">
              <a:rPr lang="ja-JP" altLang="en-US" smtClean="0"/>
              <a:pPr/>
              <a:t>2</a:t>
            </a:fld>
            <a:endParaRPr lang="ja-JP" altLang="en-US"/>
          </a:p>
        </p:txBody>
      </p:sp>
      <p:sp>
        <p:nvSpPr>
          <p:cNvPr id="5" name="ヘッダー プレースホルダー 4">
            <a:extLst>
              <a:ext uri="{FF2B5EF4-FFF2-40B4-BE49-F238E27FC236}">
                <a16:creationId xmlns:a16="http://schemas.microsoft.com/office/drawing/2014/main" xmlns="" id="{ADF96737-9C59-439C-A854-DB23DB558C00}"/>
              </a:ext>
            </a:extLst>
          </p:cNvPr>
          <p:cNvSpPr>
            <a:spLocks noGrp="1"/>
          </p:cNvSpPr>
          <p:nvPr>
            <p:ph type="hdr" sz="quarter"/>
          </p:nvPr>
        </p:nvSpPr>
        <p:spPr/>
        <p:txBody>
          <a:bodyPr/>
          <a:lstStyle/>
          <a:p>
            <a:r>
              <a:rPr lang="ja-JP" altLang="en-US" dirty="0"/>
              <a:t>セッション３「男女共同参画の視点から防災の取組を実践する」（集合研修）</a:t>
            </a:r>
          </a:p>
        </p:txBody>
      </p:sp>
      <p:sp>
        <p:nvSpPr>
          <p:cNvPr id="13" name="スライド イメージ プレースホルダー 12">
            <a:extLst>
              <a:ext uri="{FF2B5EF4-FFF2-40B4-BE49-F238E27FC236}">
                <a16:creationId xmlns:a16="http://schemas.microsoft.com/office/drawing/2014/main" xmlns="" id="{8C30ECBC-2FBA-4B42-AAA9-156962E5D5EB}"/>
              </a:ext>
            </a:extLst>
          </p:cNvPr>
          <p:cNvSpPr>
            <a:spLocks noGrp="1" noRot="1" noChangeAspect="1"/>
          </p:cNvSpPr>
          <p:nvPr>
            <p:ph type="sldImg"/>
          </p:nvPr>
        </p:nvSpPr>
        <p:spPr>
          <a:xfrm>
            <a:off x="579438" y="947738"/>
            <a:ext cx="3511550" cy="2635250"/>
          </a:xfrm>
        </p:spPr>
      </p:sp>
    </p:spTree>
    <p:extLst>
      <p:ext uri="{BB962C8B-B14F-4D97-AF65-F5344CB8AC3E}">
        <p14:creationId xmlns:p14="http://schemas.microsoft.com/office/powerpoint/2010/main" val="19926591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marL="171673" indent="-171673" algn="just"/>
            <a:r>
              <a:rPr lang="ja-JP" altLang="en-US" dirty="0"/>
              <a:t>模造紙への整理方法について説明します。</a:t>
            </a:r>
            <a:endParaRPr lang="en-US" altLang="ja-JP" dirty="0"/>
          </a:p>
          <a:p>
            <a:pPr marL="171673" indent="-171673" algn="just"/>
            <a:endParaRPr lang="en-US" altLang="ja-JP" dirty="0"/>
          </a:p>
          <a:p>
            <a:pPr marL="171673" indent="-171673" algn="just"/>
            <a:r>
              <a:rPr lang="ja-JP" altLang="en-US" dirty="0"/>
              <a:t>平常時に何をすべきかをグループで検討し、青色の付箋紙に書き出してください。</a:t>
            </a:r>
            <a:endParaRPr lang="en-US" altLang="ja-JP" dirty="0"/>
          </a:p>
          <a:p>
            <a:pPr marL="171673" indent="-171673" algn="just"/>
            <a:r>
              <a:rPr lang="ja-JP" altLang="en-US" dirty="0"/>
              <a:t>図のように、</a:t>
            </a:r>
            <a:r>
              <a:rPr lang="en-US" altLang="ja-JP" dirty="0"/>
              <a:t>【</a:t>
            </a:r>
            <a:r>
              <a:rPr lang="ja-JP" altLang="en-US" dirty="0"/>
              <a:t>ワーク２</a:t>
            </a:r>
            <a:r>
              <a:rPr lang="en-US" altLang="ja-JP" dirty="0"/>
              <a:t>】</a:t>
            </a:r>
            <a:r>
              <a:rPr lang="ja-JP" altLang="en-US" dirty="0"/>
              <a:t>で使った模造紙の右半分を使って、「誰が」「いつ」「何をどうするか」「誰と連携するか」の欄を線を引いて作ってください。</a:t>
            </a:r>
            <a:endParaRPr lang="en-US" altLang="ja-JP" dirty="0"/>
          </a:p>
          <a:p>
            <a:pPr marL="171673" indent="-171673" algn="just"/>
            <a:r>
              <a:rPr lang="ja-JP" altLang="en-US" dirty="0"/>
              <a:t>付箋紙に書いた検討結果を、取組ごとに横に並べるように貼って、整理してください。</a:t>
            </a:r>
          </a:p>
          <a:p>
            <a:pPr marL="171673" indent="-171673" algn="just"/>
            <a:r>
              <a:rPr lang="ja-JP" altLang="en-US" dirty="0"/>
              <a:t>模造紙が足りなくなったら、新しい模造紙を追加してください。</a:t>
            </a:r>
            <a:endParaRPr lang="en-US" altLang="ja-JP" dirty="0"/>
          </a:p>
          <a:p>
            <a:pPr marL="171673" indent="-171673" algn="just"/>
            <a:r>
              <a:rPr lang="ja-JP" altLang="en-US" dirty="0"/>
              <a:t>検討時間は約</a:t>
            </a:r>
            <a:r>
              <a:rPr lang="en-US" altLang="ja-JP" dirty="0"/>
              <a:t>15</a:t>
            </a:r>
            <a:r>
              <a:rPr lang="ja-JP" altLang="en-US" dirty="0"/>
              <a:t>分です。</a:t>
            </a:r>
            <a:endParaRPr lang="en-US" altLang="ja-JP" dirty="0"/>
          </a:p>
          <a:p>
            <a:pPr marL="171673" indent="-171673" algn="just"/>
            <a:endParaRPr lang="en-US" altLang="ja-JP" dirty="0"/>
          </a:p>
          <a:p>
            <a:pPr marL="171673" indent="-171673" algn="just"/>
            <a:r>
              <a:rPr lang="ja-JP" altLang="en-US" dirty="0"/>
              <a:t>この検討の後で、検討結果を全体で共有していきます。</a:t>
            </a:r>
            <a:endParaRPr lang="en-US" altLang="ja-JP" dirty="0"/>
          </a:p>
          <a:p>
            <a:pPr marL="171673" indent="-171673" algn="just" defTabSz="915589">
              <a:defRPr/>
            </a:pPr>
            <a:r>
              <a:rPr lang="ja-JP" altLang="en-US" dirty="0">
                <a:latin typeface="游ゴシック" panose="020B0400000000000000" pitchFamily="50" charset="-128"/>
                <a:ea typeface="游ゴシック" panose="020B0400000000000000" pitchFamily="50" charset="-128"/>
              </a:rPr>
              <a:t>自分の部署（課等）に戻り、部署のメンバーに対して、本日検討した取組についてプレゼンするイメージで発表していただきます。</a:t>
            </a:r>
            <a:endParaRPr lang="en-US" altLang="ja-JP" dirty="0">
              <a:latin typeface="游ゴシック" panose="020B0400000000000000" pitchFamily="50" charset="-128"/>
              <a:ea typeface="游ゴシック" panose="020B0400000000000000" pitchFamily="50" charset="-128"/>
            </a:endParaRPr>
          </a:p>
          <a:p>
            <a:pPr marL="171673" indent="-171673" algn="just" defTabSz="915589">
              <a:defRPr/>
            </a:pPr>
            <a:r>
              <a:rPr lang="ja-JP" altLang="en-US" dirty="0">
                <a:latin typeface="游ゴシック" panose="020B0400000000000000" pitchFamily="50" charset="-128"/>
                <a:ea typeface="游ゴシック" panose="020B0400000000000000" pitchFamily="50" charset="-128"/>
              </a:rPr>
              <a:t>どの様に発表するのかも考えながら、検討を進めてください。</a:t>
            </a:r>
            <a:endParaRPr lang="en-US" altLang="ja-JP" dirty="0">
              <a:latin typeface="游ゴシック" panose="020B0400000000000000" pitchFamily="50" charset="-128"/>
              <a:ea typeface="游ゴシック" panose="020B0400000000000000" pitchFamily="50" charset="-128"/>
            </a:endParaRPr>
          </a:p>
          <a:p>
            <a:pPr algn="just"/>
            <a:r>
              <a:rPr lang="ja-JP" altLang="en-US" dirty="0"/>
              <a:t>では、スタートしてください。リーダー、お願いします。</a:t>
            </a:r>
          </a:p>
          <a:p>
            <a:pPr algn="just"/>
            <a:endParaRPr lang="ja-JP" altLang="en-US" dirty="0"/>
          </a:p>
          <a:p>
            <a:pPr marL="0" indent="0" algn="just">
              <a:buNone/>
            </a:pPr>
            <a:r>
              <a:rPr lang="ja-JP" altLang="en-US" strike="noStrike" dirty="0"/>
              <a:t>＜検討　約</a:t>
            </a:r>
            <a:r>
              <a:rPr lang="en-US" altLang="ja-JP" strike="noStrike" dirty="0"/>
              <a:t>15</a:t>
            </a:r>
            <a:r>
              <a:rPr lang="ja-JP" altLang="en-US" strike="noStrike" dirty="0"/>
              <a:t>分＞　</a:t>
            </a:r>
            <a:endParaRPr lang="en-US" altLang="ja-JP" strike="noStrike" dirty="0"/>
          </a:p>
          <a:p>
            <a:pPr marL="171673" indent="-171673" algn="just" defTabSz="915589">
              <a:buFont typeface="Wingdings" panose="05000000000000000000" pitchFamily="2" charset="2"/>
              <a:buChar char="ü"/>
              <a:defRPr/>
            </a:pPr>
            <a:r>
              <a:rPr lang="ja-JP" altLang="en-US" strike="noStrike" dirty="0"/>
              <a:t>受講者の検討の様子（はかどり具合）を見て、検討を終了します。</a:t>
            </a:r>
            <a:endParaRPr lang="en-US" altLang="ja-JP" strike="noStrike" dirty="0"/>
          </a:p>
          <a:p>
            <a:pPr marL="171673" indent="-171673" algn="just" defTabSz="915589">
              <a:buFont typeface="Wingdings" panose="05000000000000000000" pitchFamily="2" charset="2"/>
              <a:buChar char="ü"/>
              <a:defRPr/>
            </a:pPr>
            <a:r>
              <a:rPr lang="ja-JP" altLang="en-US" strike="noStrike" dirty="0"/>
              <a:t>検討しにくい様子が見られたら、書き方のヒントを繰り返すなど、検討を促進させます。</a:t>
            </a:r>
            <a:endParaRPr lang="en-US" altLang="ja-JP" dirty="0"/>
          </a:p>
          <a:p>
            <a:pPr algn="just"/>
            <a:endParaRPr lang="ja-JP" altLang="en-US" dirty="0"/>
          </a:p>
          <a:p>
            <a:pPr algn="just"/>
            <a:r>
              <a:rPr lang="ja-JP" altLang="en-US" dirty="0"/>
              <a:t>整理できましたか。</a:t>
            </a:r>
            <a:endParaRPr lang="en-US" altLang="ja-JP" dirty="0"/>
          </a:p>
          <a:p>
            <a:pPr algn="just"/>
            <a:r>
              <a:rPr lang="ja-JP" altLang="en-US" dirty="0"/>
              <a:t>それでは、検討結果の共有に移ります。</a:t>
            </a:r>
            <a:endParaRPr lang="en-US" altLang="ja-JP" dirty="0"/>
          </a:p>
        </p:txBody>
      </p:sp>
      <p:sp>
        <p:nvSpPr>
          <p:cNvPr id="4" name="スライド番号プレースホルダー 3"/>
          <p:cNvSpPr>
            <a:spLocks noGrp="1"/>
          </p:cNvSpPr>
          <p:nvPr>
            <p:ph type="sldNum" sz="quarter" idx="5"/>
          </p:nvPr>
        </p:nvSpPr>
        <p:spPr/>
        <p:txBody>
          <a:bodyPr/>
          <a:lstStyle/>
          <a:p>
            <a:fld id="{6A687F32-1B1F-40A8-BD69-D0C8AAEEF2F7}" type="slidenum">
              <a:rPr lang="ja-JP" altLang="en-US" smtClean="0"/>
              <a:pPr/>
              <a:t>20</a:t>
            </a:fld>
            <a:endParaRPr lang="ja-JP" altLang="en-US"/>
          </a:p>
        </p:txBody>
      </p:sp>
      <p:sp>
        <p:nvSpPr>
          <p:cNvPr id="5" name="ヘッダー プレースホルダー 4">
            <a:extLst>
              <a:ext uri="{FF2B5EF4-FFF2-40B4-BE49-F238E27FC236}">
                <a16:creationId xmlns:a16="http://schemas.microsoft.com/office/drawing/2014/main" xmlns="" id="{881AA04D-DF2A-419D-BC1E-F6E9E4C84E63}"/>
              </a:ext>
            </a:extLst>
          </p:cNvPr>
          <p:cNvSpPr>
            <a:spLocks noGrp="1"/>
          </p:cNvSpPr>
          <p:nvPr>
            <p:ph type="hdr" sz="quarter"/>
          </p:nvPr>
        </p:nvSpPr>
        <p:spPr/>
        <p:txBody>
          <a:bodyPr/>
          <a:lstStyle/>
          <a:p>
            <a:r>
              <a:rPr lang="ja-JP" altLang="en-US" dirty="0"/>
              <a:t>セッション３「男女共同参画の視点から防災の取組を実践する」（集合研修）</a:t>
            </a:r>
          </a:p>
        </p:txBody>
      </p:sp>
      <p:sp>
        <p:nvSpPr>
          <p:cNvPr id="17" name="スライド イメージ プレースホルダー 16">
            <a:extLst>
              <a:ext uri="{FF2B5EF4-FFF2-40B4-BE49-F238E27FC236}">
                <a16:creationId xmlns:a16="http://schemas.microsoft.com/office/drawing/2014/main" xmlns="" id="{AF50C04F-1AE5-4206-8040-BF69EE7EF002}"/>
              </a:ext>
            </a:extLst>
          </p:cNvPr>
          <p:cNvSpPr>
            <a:spLocks noGrp="1" noRot="1" noChangeAspect="1"/>
          </p:cNvSpPr>
          <p:nvPr>
            <p:ph type="sldImg"/>
          </p:nvPr>
        </p:nvSpPr>
        <p:spPr>
          <a:xfrm>
            <a:off x="579438" y="958850"/>
            <a:ext cx="3511550" cy="2635250"/>
          </a:xfrm>
        </p:spPr>
      </p:sp>
    </p:spTree>
    <p:extLst>
      <p:ext uri="{BB962C8B-B14F-4D97-AF65-F5344CB8AC3E}">
        <p14:creationId xmlns:p14="http://schemas.microsoft.com/office/powerpoint/2010/main" val="2537994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578613" y="4079658"/>
            <a:ext cx="5649976" cy="5859680"/>
          </a:xfrm>
        </p:spPr>
        <p:txBody>
          <a:bodyPr/>
          <a:lstStyle/>
          <a:p>
            <a:pPr algn="just"/>
            <a:r>
              <a:rPr lang="ja-JP" altLang="en-US" dirty="0"/>
              <a:t>検討おつかれさまでした。</a:t>
            </a:r>
            <a:endParaRPr lang="en-US" altLang="ja-JP" dirty="0"/>
          </a:p>
          <a:p>
            <a:pPr algn="just"/>
            <a:r>
              <a:rPr lang="ja-JP" altLang="en-US" dirty="0"/>
              <a:t>それぞれ検討した内容を全体で共有しましょう。</a:t>
            </a:r>
            <a:endParaRPr lang="en-US" altLang="ja-JP" dirty="0"/>
          </a:p>
          <a:p>
            <a:pPr algn="just"/>
            <a:r>
              <a:rPr lang="ja-JP" altLang="en-US" spc="-60" dirty="0">
                <a:latin typeface="游ゴシック" panose="020B0400000000000000" pitchFamily="50" charset="-128"/>
                <a:ea typeface="游ゴシック" panose="020B0400000000000000" pitchFamily="50" charset="-128"/>
              </a:rPr>
              <a:t>先ほども触れましたが、ここでは、自分の部署（課等）に戻り、部署のメンバーに、検討した取組についてプレゼンするイメージで発表していただきます。</a:t>
            </a:r>
            <a:endParaRPr lang="en-US" altLang="ja-JP" spc="-60" dirty="0">
              <a:latin typeface="游ゴシック" panose="020B0400000000000000" pitchFamily="50" charset="-128"/>
              <a:ea typeface="游ゴシック" panose="020B0400000000000000" pitchFamily="50" charset="-128"/>
            </a:endParaRPr>
          </a:p>
          <a:p>
            <a:pPr algn="just"/>
            <a:r>
              <a:rPr lang="ja-JP" altLang="en-US" dirty="0">
                <a:latin typeface="游ゴシック" panose="020B0400000000000000" pitchFamily="50" charset="-128"/>
                <a:ea typeface="游ゴシック" panose="020B0400000000000000" pitchFamily="50" charset="-128"/>
              </a:rPr>
              <a:t>部署のメンバーが、「なるほど！」「じゃあやってみようか」という気持ちになるように、発表して下さい。</a:t>
            </a:r>
            <a:endParaRPr lang="en-US" altLang="ja-JP" dirty="0">
              <a:latin typeface="游ゴシック" panose="020B0400000000000000" pitchFamily="50" charset="-128"/>
              <a:ea typeface="游ゴシック" panose="020B0400000000000000" pitchFamily="50" charset="-128"/>
            </a:endParaRPr>
          </a:p>
          <a:p>
            <a:pPr algn="just"/>
            <a:r>
              <a:rPr lang="ja-JP" altLang="en-US" dirty="0">
                <a:latin typeface="游ゴシック" panose="020B0400000000000000" pitchFamily="50" charset="-128"/>
                <a:ea typeface="游ゴシック" panose="020B0400000000000000" pitchFamily="50" charset="-128"/>
              </a:rPr>
              <a:t>発表の内容は、青枠の中を参考にしてください。</a:t>
            </a:r>
            <a:endParaRPr lang="en-US" altLang="ja-JP" dirty="0">
              <a:latin typeface="游ゴシック" panose="020B0400000000000000" pitchFamily="50" charset="-128"/>
              <a:ea typeface="游ゴシック" panose="020B0400000000000000" pitchFamily="50" charset="-128"/>
            </a:endParaRPr>
          </a:p>
          <a:p>
            <a:pPr lvl="1" algn="just"/>
            <a:r>
              <a:rPr lang="ja-JP" altLang="en-US" dirty="0">
                <a:latin typeface="游ゴシック" panose="020B0400000000000000" pitchFamily="50" charset="-128"/>
                <a:ea typeface="游ゴシック" panose="020B0400000000000000" pitchFamily="50" charset="-128"/>
              </a:rPr>
              <a:t>自部署（課等）の分野</a:t>
            </a:r>
          </a:p>
          <a:p>
            <a:pPr lvl="1" algn="just"/>
            <a:r>
              <a:rPr lang="ja-JP" altLang="en-US" dirty="0">
                <a:latin typeface="游ゴシック" panose="020B0400000000000000" pitchFamily="50" charset="-128"/>
                <a:ea typeface="游ゴシック" panose="020B0400000000000000" pitchFamily="50" charset="-128"/>
              </a:rPr>
              <a:t>検討事項（「選んだ業務」の「目指したいゴールは何か」について検討した）</a:t>
            </a:r>
          </a:p>
          <a:p>
            <a:pPr lvl="1" algn="just"/>
            <a:r>
              <a:rPr lang="ja-JP" altLang="en-US" dirty="0">
                <a:latin typeface="游ゴシック" panose="020B0400000000000000" pitchFamily="50" charset="-128"/>
                <a:ea typeface="游ゴシック" panose="020B0400000000000000" pitchFamily="50" charset="-128"/>
              </a:rPr>
              <a:t>災害時の取組</a:t>
            </a:r>
          </a:p>
          <a:p>
            <a:pPr lvl="1" algn="just"/>
            <a:r>
              <a:rPr lang="ja-JP" altLang="en-US" dirty="0">
                <a:latin typeface="游ゴシック" panose="020B0400000000000000" pitchFamily="50" charset="-128"/>
                <a:ea typeface="游ゴシック" panose="020B0400000000000000" pitchFamily="50" charset="-128"/>
              </a:rPr>
              <a:t>平常時の取組</a:t>
            </a:r>
            <a:endParaRPr lang="en-US" altLang="ja-JP" dirty="0">
              <a:latin typeface="游ゴシック" panose="020B0400000000000000" pitchFamily="50" charset="-128"/>
              <a:ea typeface="游ゴシック" panose="020B0400000000000000" pitchFamily="50" charset="-128"/>
            </a:endParaRPr>
          </a:p>
          <a:p>
            <a:pPr algn="just"/>
            <a:r>
              <a:rPr lang="ja-JP" altLang="en-US" dirty="0">
                <a:latin typeface="游ゴシック" panose="020B0400000000000000" pitchFamily="50" charset="-128"/>
                <a:ea typeface="游ゴシック" panose="020B0400000000000000" pitchFamily="50" charset="-128"/>
              </a:rPr>
              <a:t>特に、平常時の取組は、実施するとどういった効果があると考えているのかも、教えてください。</a:t>
            </a:r>
            <a:endParaRPr lang="en-US" altLang="ja-JP" dirty="0">
              <a:latin typeface="游ゴシック" panose="020B0400000000000000" pitchFamily="50" charset="-128"/>
              <a:ea typeface="游ゴシック" panose="020B0400000000000000" pitchFamily="50" charset="-128"/>
            </a:endParaRPr>
          </a:p>
          <a:p>
            <a:pPr algn="just"/>
            <a:r>
              <a:rPr lang="ja-JP" altLang="en-US" dirty="0"/>
              <a:t>１グループ３分程度でお願いします。</a:t>
            </a:r>
            <a:endParaRPr lang="en-US" altLang="ja-JP" dirty="0"/>
          </a:p>
          <a:p>
            <a:pPr algn="just"/>
            <a:endParaRPr lang="en-US" altLang="ja-JP" dirty="0"/>
          </a:p>
          <a:p>
            <a:pPr marL="0" indent="0" algn="just">
              <a:buNone/>
            </a:pPr>
            <a:r>
              <a:rPr lang="ja-JP" altLang="en-US" dirty="0"/>
              <a:t>＜共有（発表）＞　　</a:t>
            </a:r>
            <a:endParaRPr lang="en-US" altLang="ja-JP" dirty="0"/>
          </a:p>
          <a:p>
            <a:pPr marL="171673" indent="-171673" algn="just">
              <a:buFont typeface="Wingdings" panose="05000000000000000000" pitchFamily="2" charset="2"/>
              <a:buChar char="ü"/>
            </a:pPr>
            <a:r>
              <a:rPr lang="ja-JP" altLang="en-US" dirty="0"/>
              <a:t>３分</a:t>
            </a:r>
            <a:r>
              <a:rPr lang="en-US" altLang="ja-JP" dirty="0"/>
              <a:t>×</a:t>
            </a:r>
            <a:r>
              <a:rPr lang="ja-JP" altLang="en-US" dirty="0"/>
              <a:t>４グループ程度。</a:t>
            </a:r>
            <a:endParaRPr lang="en-US" altLang="ja-JP" dirty="0"/>
          </a:p>
          <a:p>
            <a:pPr marL="171673" indent="-171673" algn="just">
              <a:buFont typeface="Wingdings" panose="05000000000000000000" pitchFamily="2" charset="2"/>
              <a:buChar char="ü"/>
            </a:pPr>
            <a:r>
              <a:rPr lang="ja-JP" altLang="en-US" dirty="0"/>
              <a:t>グループ数が多い場合は、できるだけ全部のグループが発表できるよう共有時間を多く確保するようにする。</a:t>
            </a:r>
            <a:endParaRPr lang="en-US" altLang="ja-JP" dirty="0"/>
          </a:p>
          <a:p>
            <a:pPr marL="171673" indent="-171673" algn="just">
              <a:buFont typeface="Wingdings" panose="05000000000000000000" pitchFamily="2" charset="2"/>
              <a:buChar char="ü"/>
            </a:pPr>
            <a:r>
              <a:rPr lang="ja-JP" altLang="en-US" dirty="0"/>
              <a:t>講師から、発表内容について質問して、共有を深める。</a:t>
            </a:r>
            <a:endParaRPr lang="en-US" altLang="ja-JP" dirty="0"/>
          </a:p>
          <a:p>
            <a:pPr marL="0" indent="0" algn="just">
              <a:buNone/>
            </a:pPr>
            <a:r>
              <a:rPr lang="ja-JP" altLang="en-US" dirty="0"/>
              <a:t>　　例）平常時の取組を実行できそうですか？　実行するときに問題となることはありませんか？</a:t>
            </a:r>
          </a:p>
          <a:p>
            <a:pPr marL="171673" indent="-171673" algn="just">
              <a:buFont typeface="Wingdings" panose="05000000000000000000" pitchFamily="2" charset="2"/>
              <a:buChar char="ü"/>
            </a:pPr>
            <a:r>
              <a:rPr lang="ja-JP" altLang="en-US" dirty="0"/>
              <a:t>受講者に対して、質問などがないか問いかける。</a:t>
            </a:r>
            <a:endParaRPr lang="en-US" altLang="ja-JP" dirty="0"/>
          </a:p>
          <a:p>
            <a:pPr marL="0" indent="0" algn="just">
              <a:buNone/>
            </a:pPr>
            <a:r>
              <a:rPr lang="ja-JP" altLang="en-US" dirty="0"/>
              <a:t>　　例）今の発表内容について、質問や意見などはありますか？</a:t>
            </a:r>
            <a:endParaRPr lang="en-US" altLang="ja-JP" dirty="0"/>
          </a:p>
          <a:p>
            <a:pPr marL="0" indent="0" algn="just">
              <a:buNone/>
            </a:pPr>
            <a:endParaRPr lang="en-US" altLang="ja-JP" dirty="0"/>
          </a:p>
          <a:p>
            <a:pPr algn="just"/>
            <a:r>
              <a:rPr lang="ja-JP" altLang="en-US" dirty="0"/>
              <a:t>ありがとうございました。</a:t>
            </a:r>
            <a:endParaRPr lang="en-US" altLang="ja-JP" dirty="0"/>
          </a:p>
          <a:p>
            <a:pPr algn="just"/>
            <a:r>
              <a:rPr lang="ja-JP" altLang="en-US" dirty="0"/>
              <a:t>他の部署の意見を聞くと、新しい視点が得られたり、先ほどは思いつかなかった取組が思いついたりした方もいたのではないでしょうか。</a:t>
            </a:r>
            <a:endParaRPr lang="en-US" altLang="ja-JP" dirty="0"/>
          </a:p>
          <a:p>
            <a:pPr algn="just"/>
            <a:r>
              <a:rPr lang="ja-JP" altLang="en-US" dirty="0"/>
              <a:t>本ワークで得られた成果を、ぜひ、次のステップへとつなげ、活かしてください。</a:t>
            </a:r>
            <a:endParaRPr lang="en-US" altLang="ja-JP" dirty="0"/>
          </a:p>
          <a:p>
            <a:pPr marL="0" indent="0" algn="just">
              <a:buNone/>
            </a:pPr>
            <a:endParaRPr lang="en-US" altLang="ja-JP" dirty="0"/>
          </a:p>
        </p:txBody>
      </p:sp>
      <p:sp>
        <p:nvSpPr>
          <p:cNvPr id="4" name="スライド番号プレースホルダー 3"/>
          <p:cNvSpPr>
            <a:spLocks noGrp="1"/>
          </p:cNvSpPr>
          <p:nvPr>
            <p:ph type="sldNum" sz="quarter" idx="5"/>
          </p:nvPr>
        </p:nvSpPr>
        <p:spPr/>
        <p:txBody>
          <a:bodyPr/>
          <a:lstStyle/>
          <a:p>
            <a:fld id="{6A687F32-1B1F-40A8-BD69-D0C8AAEEF2F7}" type="slidenum">
              <a:rPr lang="ja-JP" altLang="en-US" smtClean="0"/>
              <a:pPr/>
              <a:t>21</a:t>
            </a:fld>
            <a:endParaRPr lang="ja-JP" altLang="en-US"/>
          </a:p>
        </p:txBody>
      </p:sp>
      <p:sp>
        <p:nvSpPr>
          <p:cNvPr id="9" name="スライド イメージ プレースホルダー 8">
            <a:extLst>
              <a:ext uri="{FF2B5EF4-FFF2-40B4-BE49-F238E27FC236}">
                <a16:creationId xmlns:a16="http://schemas.microsoft.com/office/drawing/2014/main" xmlns="" id="{830E6F00-AC14-4BF6-967A-DAC57D85C7C2}"/>
              </a:ext>
            </a:extLst>
          </p:cNvPr>
          <p:cNvSpPr>
            <a:spLocks noGrp="1" noRot="1" noChangeAspect="1"/>
          </p:cNvSpPr>
          <p:nvPr>
            <p:ph type="sldImg"/>
          </p:nvPr>
        </p:nvSpPr>
        <p:spPr>
          <a:xfrm>
            <a:off x="579438" y="960438"/>
            <a:ext cx="3621087" cy="2716212"/>
          </a:xfrm>
        </p:spPr>
      </p:sp>
      <p:sp>
        <p:nvSpPr>
          <p:cNvPr id="6" name="ヘッダー プレースホルダー 4">
            <a:extLst>
              <a:ext uri="{FF2B5EF4-FFF2-40B4-BE49-F238E27FC236}">
                <a16:creationId xmlns:a16="http://schemas.microsoft.com/office/drawing/2014/main" xmlns="" id="{743CE0A8-29AD-417C-9967-D6000FA3F6C4}"/>
              </a:ext>
            </a:extLst>
          </p:cNvPr>
          <p:cNvSpPr>
            <a:spLocks noGrp="1"/>
          </p:cNvSpPr>
          <p:nvPr>
            <p:ph type="hdr" sz="quarter"/>
          </p:nvPr>
        </p:nvSpPr>
        <p:spPr>
          <a:xfrm>
            <a:off x="578613" y="378514"/>
            <a:ext cx="5649976" cy="333185"/>
          </a:xfrm>
        </p:spPr>
        <p:txBody>
          <a:bodyPr/>
          <a:lstStyle/>
          <a:p>
            <a:r>
              <a:rPr lang="ja-JP" altLang="en-US" dirty="0"/>
              <a:t>セッション３「男女共同参画の視点から防災の取組を実践する」（集合研修）</a:t>
            </a:r>
          </a:p>
        </p:txBody>
      </p:sp>
    </p:spTree>
    <p:extLst>
      <p:ext uri="{BB962C8B-B14F-4D97-AF65-F5344CB8AC3E}">
        <p14:creationId xmlns:p14="http://schemas.microsoft.com/office/powerpoint/2010/main" val="27198450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marL="179404" indent="-179404" algn="just" defTabSz="956822">
              <a:defRPr/>
            </a:pPr>
            <a:r>
              <a:rPr lang="ja-JP" altLang="en-US" dirty="0"/>
              <a:t>お疲れ様でした。</a:t>
            </a:r>
            <a:endParaRPr lang="en-US" altLang="ja-JP" dirty="0"/>
          </a:p>
          <a:p>
            <a:pPr marL="179404" indent="-179404" algn="just" defTabSz="956822">
              <a:defRPr/>
            </a:pPr>
            <a:r>
              <a:rPr lang="ja-JP" altLang="en-US" dirty="0"/>
              <a:t>最後にセッション３のまとめです。</a:t>
            </a:r>
            <a:endParaRPr lang="en-US" altLang="ja-JP" dirty="0"/>
          </a:p>
          <a:p>
            <a:pPr algn="just"/>
            <a:endParaRPr lang="en-US" altLang="ja-JP" dirty="0"/>
          </a:p>
          <a:p>
            <a:pPr algn="just"/>
            <a:r>
              <a:rPr lang="ja-JP" altLang="en-US" dirty="0"/>
              <a:t>本日のワークで行った具体的な取組の検討方法を参考に、自組織に戻ってから、更に詳細に検討していただくことを期待しています。</a:t>
            </a:r>
            <a:endParaRPr lang="en-US" altLang="ja-JP" dirty="0"/>
          </a:p>
          <a:p>
            <a:pPr algn="just"/>
            <a:endParaRPr lang="en-US" altLang="ja-JP" dirty="0"/>
          </a:p>
          <a:p>
            <a:pPr algn="just"/>
            <a:r>
              <a:rPr lang="ja-JP" altLang="en-US" dirty="0"/>
              <a:t>あらゆる防災・復興施策に男女共同参画の視点を入れることが不可欠です。</a:t>
            </a:r>
          </a:p>
          <a:p>
            <a:pPr algn="just"/>
            <a:r>
              <a:rPr lang="ja-JP" altLang="en-US" dirty="0"/>
              <a:t>そのために大事な取組は、女性の参画、連携、育成・理解促進です。</a:t>
            </a:r>
          </a:p>
          <a:p>
            <a:pPr algn="just"/>
            <a:endParaRPr lang="en-US" altLang="ja-JP" dirty="0"/>
          </a:p>
          <a:p>
            <a:pPr algn="just"/>
            <a:r>
              <a:rPr lang="ja-JP" altLang="en-US" dirty="0"/>
              <a:t>検討していく中で迷ったら「ありたい災害対応の姿」を確認して、「ガイドライン」を開いてみてください。</a:t>
            </a:r>
          </a:p>
          <a:p>
            <a:pPr algn="just"/>
            <a:r>
              <a:rPr lang="ja-JP" altLang="en-US" dirty="0"/>
              <a:t>「平常時の取組」 チェックリストも活用して、男女共同参画の視点が反映されているか、全体をチェックしましょう。</a:t>
            </a:r>
          </a:p>
          <a:p>
            <a:pPr algn="just"/>
            <a:endParaRPr lang="ja-JP" altLang="en-US" dirty="0"/>
          </a:p>
          <a:p>
            <a:pPr algn="just"/>
            <a:r>
              <a:rPr lang="ja-JP" altLang="en-US" dirty="0"/>
              <a:t>みなさんがこの研修をきっかけに、次のステップに踏み出し、行動につなげていただくことを楽しみにしています。</a:t>
            </a:r>
            <a:endParaRPr lang="en-US" altLang="ja-JP" dirty="0"/>
          </a:p>
          <a:p>
            <a:pPr algn="just"/>
            <a:r>
              <a:rPr lang="ja-JP" altLang="en-US" dirty="0"/>
              <a:t>以上でセッション３を終わります。</a:t>
            </a:r>
            <a:endParaRPr lang="en-US" altLang="ja-JP" dirty="0"/>
          </a:p>
        </p:txBody>
      </p:sp>
      <p:sp>
        <p:nvSpPr>
          <p:cNvPr id="4" name="スライド番号プレースホルダー 3"/>
          <p:cNvSpPr>
            <a:spLocks noGrp="1"/>
          </p:cNvSpPr>
          <p:nvPr>
            <p:ph type="sldNum" sz="quarter" idx="5"/>
          </p:nvPr>
        </p:nvSpPr>
        <p:spPr/>
        <p:txBody>
          <a:bodyPr/>
          <a:lstStyle/>
          <a:p>
            <a:fld id="{6A687F32-1B1F-40A8-BD69-D0C8AAEEF2F7}" type="slidenum">
              <a:rPr lang="ja-JP" altLang="en-US" smtClean="0"/>
              <a:pPr/>
              <a:t>22</a:t>
            </a:fld>
            <a:endParaRPr lang="ja-JP" altLang="en-US"/>
          </a:p>
        </p:txBody>
      </p:sp>
      <p:sp>
        <p:nvSpPr>
          <p:cNvPr id="5" name="ヘッダー プレースホルダー 4">
            <a:extLst>
              <a:ext uri="{FF2B5EF4-FFF2-40B4-BE49-F238E27FC236}">
                <a16:creationId xmlns:a16="http://schemas.microsoft.com/office/drawing/2014/main" xmlns="" id="{A295DC1A-8EC3-4CA0-A139-73B418513DBA}"/>
              </a:ext>
            </a:extLst>
          </p:cNvPr>
          <p:cNvSpPr>
            <a:spLocks noGrp="1"/>
          </p:cNvSpPr>
          <p:nvPr>
            <p:ph type="hdr" sz="quarter"/>
          </p:nvPr>
        </p:nvSpPr>
        <p:spPr/>
        <p:txBody>
          <a:bodyPr/>
          <a:lstStyle/>
          <a:p>
            <a:r>
              <a:rPr lang="ja-JP" altLang="en-US" dirty="0"/>
              <a:t>セッション３「男女共同参画の視点から防災の取組を実践する」（集合研修）</a:t>
            </a:r>
          </a:p>
        </p:txBody>
      </p:sp>
      <p:sp>
        <p:nvSpPr>
          <p:cNvPr id="9" name="スライド イメージ プレースホルダー 8">
            <a:extLst>
              <a:ext uri="{FF2B5EF4-FFF2-40B4-BE49-F238E27FC236}">
                <a16:creationId xmlns:a16="http://schemas.microsoft.com/office/drawing/2014/main" xmlns="" id="{725553B7-EA3E-4C4A-95D6-B748E46F3EDF}"/>
              </a:ext>
            </a:extLst>
          </p:cNvPr>
          <p:cNvSpPr>
            <a:spLocks noGrp="1" noRot="1" noChangeAspect="1"/>
          </p:cNvSpPr>
          <p:nvPr>
            <p:ph type="sldImg"/>
          </p:nvPr>
        </p:nvSpPr>
        <p:spPr>
          <a:xfrm>
            <a:off x="579438" y="968375"/>
            <a:ext cx="3511550" cy="2635250"/>
          </a:xfrm>
        </p:spPr>
      </p:sp>
    </p:spTree>
    <p:extLst>
      <p:ext uri="{BB962C8B-B14F-4D97-AF65-F5344CB8AC3E}">
        <p14:creationId xmlns:p14="http://schemas.microsoft.com/office/powerpoint/2010/main" val="3649130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a:extLst>
              <a:ext uri="{FF2B5EF4-FFF2-40B4-BE49-F238E27FC236}">
                <a16:creationId xmlns:a16="http://schemas.microsoft.com/office/drawing/2014/main" xmlns="" id="{830E0E82-A8E2-4363-982F-56900575A32E}"/>
              </a:ext>
            </a:extLst>
          </p:cNvPr>
          <p:cNvSpPr>
            <a:spLocks noGrp="1"/>
          </p:cNvSpPr>
          <p:nvPr>
            <p:ph type="body" idx="1"/>
          </p:nvPr>
        </p:nvSpPr>
        <p:spPr/>
        <p:txBody>
          <a:bodyPr/>
          <a:lstStyle/>
          <a:p>
            <a:pPr algn="just">
              <a:lnSpc>
                <a:spcPts val="1202"/>
              </a:lnSpc>
              <a:spcAft>
                <a:spcPts val="601"/>
              </a:spcAft>
            </a:pPr>
            <a:r>
              <a:rPr lang="ja-JP" altLang="en-US" dirty="0">
                <a:latin typeface="+mn-ea"/>
                <a:ea typeface="+mn-ea"/>
              </a:rPr>
              <a:t>セッション１の振り返りです。</a:t>
            </a:r>
            <a:endParaRPr lang="en-US" altLang="ja-JP" dirty="0">
              <a:latin typeface="+mn-ea"/>
              <a:ea typeface="+mn-ea"/>
            </a:endParaRPr>
          </a:p>
          <a:p>
            <a:pPr algn="just">
              <a:lnSpc>
                <a:spcPts val="1202"/>
              </a:lnSpc>
              <a:spcAft>
                <a:spcPts val="601"/>
              </a:spcAft>
            </a:pPr>
            <a:endParaRPr lang="en-US" altLang="ja-JP" dirty="0">
              <a:latin typeface="+mn-ea"/>
              <a:ea typeface="+mn-ea"/>
            </a:endParaRPr>
          </a:p>
          <a:p>
            <a:pPr algn="just">
              <a:lnSpc>
                <a:spcPts val="1202"/>
              </a:lnSpc>
              <a:spcAft>
                <a:spcPts val="601"/>
              </a:spcAft>
            </a:pPr>
            <a:r>
              <a:rPr lang="ja-JP" altLang="en-US" dirty="0">
                <a:latin typeface="+mn-ea"/>
                <a:ea typeface="+mn-ea"/>
              </a:rPr>
              <a:t>セッション１では、災害時に繰り返されている問題を軽減するためには、</a:t>
            </a:r>
            <a:r>
              <a:rPr kumimoji="1" lang="ja-JP" altLang="en-US" dirty="0">
                <a:latin typeface="+mn-ea"/>
                <a:ea typeface="+mn-ea"/>
              </a:rPr>
              <a:t>あらゆる防災施策に「男女共同参画の視点」を</a:t>
            </a:r>
            <a:r>
              <a:rPr kumimoji="1" lang="ja-JP" altLang="en-US" dirty="0">
                <a:solidFill>
                  <a:schemeClr val="tx1"/>
                </a:solidFill>
                <a:latin typeface="+mn-ea"/>
                <a:ea typeface="+mn-ea"/>
              </a:rPr>
              <a:t>入れるこ</a:t>
            </a:r>
            <a:r>
              <a:rPr kumimoji="1" lang="ja-JP" altLang="en-US" dirty="0">
                <a:latin typeface="+mn-ea"/>
                <a:ea typeface="+mn-ea"/>
              </a:rPr>
              <a:t>とが重要であり、</a:t>
            </a:r>
            <a:endParaRPr kumimoji="1" lang="en-US" altLang="ja-JP" dirty="0">
              <a:latin typeface="+mn-ea"/>
              <a:ea typeface="+mn-ea"/>
            </a:endParaRPr>
          </a:p>
          <a:p>
            <a:pPr algn="just">
              <a:spcAft>
                <a:spcPts val="601"/>
              </a:spcAft>
            </a:pPr>
            <a:r>
              <a:rPr kumimoji="1" lang="ja-JP" altLang="en-US" dirty="0">
                <a:latin typeface="+mn-ea"/>
                <a:ea typeface="+mn-ea"/>
              </a:rPr>
              <a:t>そのためには、この図で示ししている</a:t>
            </a:r>
            <a:r>
              <a:rPr kumimoji="1" lang="en-US" altLang="ja-JP" dirty="0">
                <a:latin typeface="+mn-ea"/>
                <a:ea typeface="+mn-ea"/>
              </a:rPr>
              <a:t>3</a:t>
            </a:r>
            <a:r>
              <a:rPr kumimoji="1" lang="ja-JP" altLang="en-US" dirty="0">
                <a:latin typeface="+mn-ea"/>
                <a:ea typeface="+mn-ea"/>
              </a:rPr>
              <a:t>つ、</a:t>
            </a:r>
            <a:endParaRPr kumimoji="1" lang="ja-JP" altLang="en-US" strike="sngStrike" dirty="0">
              <a:latin typeface="+mn-ea"/>
              <a:ea typeface="+mn-ea"/>
            </a:endParaRPr>
          </a:p>
          <a:p>
            <a:pPr lvl="1" algn="just">
              <a:spcAft>
                <a:spcPts val="601"/>
              </a:spcAft>
            </a:pPr>
            <a:r>
              <a:rPr kumimoji="1" lang="ja-JP" altLang="en-US" dirty="0">
                <a:latin typeface="+mn-ea"/>
                <a:ea typeface="+mn-ea"/>
              </a:rPr>
              <a:t>「意思決定／現場に女性が参画すること」</a:t>
            </a:r>
          </a:p>
          <a:p>
            <a:pPr lvl="1" algn="just">
              <a:spcAft>
                <a:spcPts val="601"/>
              </a:spcAft>
            </a:pPr>
            <a:r>
              <a:rPr kumimoji="1" lang="ja-JP" altLang="en-US" dirty="0">
                <a:latin typeface="+mn-ea"/>
                <a:ea typeface="+mn-ea"/>
              </a:rPr>
              <a:t>「男女共同参画部局・男女共同参画センターと連携すること」</a:t>
            </a:r>
            <a:endParaRPr kumimoji="1" lang="en-US" altLang="ja-JP" dirty="0">
              <a:latin typeface="+mn-ea"/>
              <a:ea typeface="+mn-ea"/>
            </a:endParaRPr>
          </a:p>
          <a:p>
            <a:pPr lvl="1" algn="just">
              <a:spcAft>
                <a:spcPts val="601"/>
              </a:spcAft>
            </a:pPr>
            <a:r>
              <a:rPr kumimoji="1" lang="ja-JP" altLang="en-US" dirty="0">
                <a:latin typeface="+mn-ea"/>
                <a:ea typeface="+mn-ea"/>
              </a:rPr>
              <a:t>「女性リーダーを育成すること、男性への理解促進を図ること」</a:t>
            </a:r>
          </a:p>
          <a:p>
            <a:pPr algn="just">
              <a:spcAft>
                <a:spcPts val="601"/>
              </a:spcAft>
            </a:pPr>
            <a:r>
              <a:rPr kumimoji="1" lang="ja-JP" altLang="en-US" dirty="0">
                <a:latin typeface="+mn-ea"/>
                <a:ea typeface="+mn-ea"/>
              </a:rPr>
              <a:t>に取り組むことが大事であることを学びました。</a:t>
            </a:r>
            <a:endParaRPr kumimoji="1" lang="en-US" altLang="ja-JP" dirty="0">
              <a:latin typeface="+mn-ea"/>
              <a:ea typeface="+mn-ea"/>
            </a:endParaRPr>
          </a:p>
          <a:p>
            <a:pPr marL="0" indent="0" algn="just">
              <a:buNone/>
            </a:pPr>
            <a:endParaRPr kumimoji="1" lang="ja-JP" altLang="en-US" strike="noStrike" dirty="0">
              <a:latin typeface="+mn-ea"/>
              <a:ea typeface="+mn-ea"/>
            </a:endParaRPr>
          </a:p>
          <a:p>
            <a:pPr algn="just"/>
            <a:endParaRPr kumimoji="1" lang="ja-JP" altLang="en-US" dirty="0"/>
          </a:p>
        </p:txBody>
      </p:sp>
      <p:sp>
        <p:nvSpPr>
          <p:cNvPr id="4" name="スライド番号プレースホルダー 3"/>
          <p:cNvSpPr>
            <a:spLocks noGrp="1"/>
          </p:cNvSpPr>
          <p:nvPr>
            <p:ph type="sldNum" sz="quarter" idx="5"/>
          </p:nvPr>
        </p:nvSpPr>
        <p:spPr/>
        <p:txBody>
          <a:bodyPr/>
          <a:lstStyle/>
          <a:p>
            <a:fld id="{6A687F32-1B1F-40A8-BD69-D0C8AAEEF2F7}" type="slidenum">
              <a:rPr lang="ja-JP" altLang="en-US" smtClean="0"/>
              <a:pPr/>
              <a:t>3</a:t>
            </a:fld>
            <a:endParaRPr lang="ja-JP" altLang="en-US" dirty="0"/>
          </a:p>
        </p:txBody>
      </p:sp>
      <p:sp>
        <p:nvSpPr>
          <p:cNvPr id="7" name="スライド イメージ プレースホルダー 6">
            <a:extLst>
              <a:ext uri="{FF2B5EF4-FFF2-40B4-BE49-F238E27FC236}">
                <a16:creationId xmlns:a16="http://schemas.microsoft.com/office/drawing/2014/main" xmlns="" id="{273DC03E-DDF2-4135-AA25-5E1C0FE30501}"/>
              </a:ext>
            </a:extLst>
          </p:cNvPr>
          <p:cNvSpPr>
            <a:spLocks noGrp="1" noRot="1" noChangeAspect="1"/>
          </p:cNvSpPr>
          <p:nvPr>
            <p:ph type="sldImg"/>
          </p:nvPr>
        </p:nvSpPr>
        <p:spPr>
          <a:xfrm>
            <a:off x="568325" y="968375"/>
            <a:ext cx="3511550" cy="2635250"/>
          </a:xfrm>
        </p:spPr>
      </p:sp>
      <p:sp>
        <p:nvSpPr>
          <p:cNvPr id="9" name="ヘッダー プレースホルダー 4">
            <a:extLst>
              <a:ext uri="{FF2B5EF4-FFF2-40B4-BE49-F238E27FC236}">
                <a16:creationId xmlns:a16="http://schemas.microsoft.com/office/drawing/2014/main" xmlns="" id="{98AE0BCD-F3E5-4F94-804B-7D50414F92CF}"/>
              </a:ext>
            </a:extLst>
          </p:cNvPr>
          <p:cNvSpPr>
            <a:spLocks noGrp="1"/>
          </p:cNvSpPr>
          <p:nvPr>
            <p:ph type="hdr" sz="quarter"/>
          </p:nvPr>
        </p:nvSpPr>
        <p:spPr>
          <a:xfrm>
            <a:off x="578613" y="378514"/>
            <a:ext cx="5649976" cy="333185"/>
          </a:xfrm>
        </p:spPr>
        <p:txBody>
          <a:bodyPr/>
          <a:lstStyle/>
          <a:p>
            <a:r>
              <a:rPr lang="ja-JP" altLang="en-US" dirty="0"/>
              <a:t>セッション３「男女共同参画の視点から防災の取組を実践する」（集合研修）</a:t>
            </a:r>
          </a:p>
        </p:txBody>
      </p:sp>
    </p:spTree>
    <p:extLst>
      <p:ext uri="{BB962C8B-B14F-4D97-AF65-F5344CB8AC3E}">
        <p14:creationId xmlns:p14="http://schemas.microsoft.com/office/powerpoint/2010/main" val="4169460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algn="just">
              <a:spcAft>
                <a:spcPts val="601"/>
              </a:spcAft>
            </a:pPr>
            <a:r>
              <a:rPr lang="ja-JP" altLang="en-US" dirty="0"/>
              <a:t>このセッション３では、セッション１、２で学習したことを基に、自組織の業務にあてはめ、ワークに取り組みながら進めていきます。</a:t>
            </a:r>
          </a:p>
          <a:p>
            <a:pPr algn="just">
              <a:spcAft>
                <a:spcPts val="601"/>
              </a:spcAft>
            </a:pPr>
            <a:endParaRPr lang="en-US" altLang="ja-JP" dirty="0"/>
          </a:p>
          <a:p>
            <a:pPr algn="just">
              <a:spcAft>
                <a:spcPts val="601"/>
              </a:spcAft>
            </a:pPr>
            <a:r>
              <a:rPr lang="ja-JP" altLang="en-US" dirty="0"/>
              <a:t>ワークは一般的なことではなく、自分が所属する組織をイメージすることが大切です。</a:t>
            </a:r>
          </a:p>
          <a:p>
            <a:pPr algn="just">
              <a:spcAft>
                <a:spcPts val="601"/>
              </a:spcAft>
            </a:pPr>
            <a:r>
              <a:rPr lang="ja-JP" altLang="en-US" dirty="0"/>
              <a:t>本日のワークで具体的な取組の検討方法を学び、自組織に戻ってから、更に詳細に検討していただくことを目的としています。</a:t>
            </a:r>
          </a:p>
          <a:p>
            <a:pPr algn="just">
              <a:spcAft>
                <a:spcPts val="601"/>
              </a:spcAft>
            </a:pPr>
            <a:r>
              <a:rPr lang="ja-JP" altLang="en-US" dirty="0"/>
              <a:t>ガイドラインを活用して検討を行います。手元に、「ガイドライン」を用意してください。</a:t>
            </a:r>
            <a:endParaRPr lang="en-US" altLang="ja-JP" dirty="0"/>
          </a:p>
        </p:txBody>
      </p:sp>
      <p:sp>
        <p:nvSpPr>
          <p:cNvPr id="4" name="スライド番号プレースホルダー 3"/>
          <p:cNvSpPr>
            <a:spLocks noGrp="1"/>
          </p:cNvSpPr>
          <p:nvPr>
            <p:ph type="sldNum" sz="quarter" idx="5"/>
          </p:nvPr>
        </p:nvSpPr>
        <p:spPr/>
        <p:txBody>
          <a:bodyPr/>
          <a:lstStyle/>
          <a:p>
            <a:fld id="{6A687F32-1B1F-40A8-BD69-D0C8AAEEF2F7}" type="slidenum">
              <a:rPr lang="ja-JP" altLang="en-US" smtClean="0"/>
              <a:pPr/>
              <a:t>4</a:t>
            </a:fld>
            <a:endParaRPr lang="ja-JP" altLang="en-US"/>
          </a:p>
        </p:txBody>
      </p:sp>
      <p:sp>
        <p:nvSpPr>
          <p:cNvPr id="5" name="ヘッダー プレースホルダー 4">
            <a:extLst>
              <a:ext uri="{FF2B5EF4-FFF2-40B4-BE49-F238E27FC236}">
                <a16:creationId xmlns:a16="http://schemas.microsoft.com/office/drawing/2014/main" xmlns="" id="{881AA04D-DF2A-419D-BC1E-F6E9E4C84E63}"/>
              </a:ext>
            </a:extLst>
          </p:cNvPr>
          <p:cNvSpPr>
            <a:spLocks noGrp="1"/>
          </p:cNvSpPr>
          <p:nvPr>
            <p:ph type="hdr" sz="quarter"/>
          </p:nvPr>
        </p:nvSpPr>
        <p:spPr/>
        <p:txBody>
          <a:bodyPr/>
          <a:lstStyle/>
          <a:p>
            <a:r>
              <a:rPr lang="ja-JP" altLang="en-US" dirty="0"/>
              <a:t>セッション３「男女共同参画の視点から防災の取組を実践する」（集合研修）</a:t>
            </a:r>
          </a:p>
        </p:txBody>
      </p:sp>
      <p:sp>
        <p:nvSpPr>
          <p:cNvPr id="17" name="スライド イメージ プレースホルダー 16">
            <a:extLst>
              <a:ext uri="{FF2B5EF4-FFF2-40B4-BE49-F238E27FC236}">
                <a16:creationId xmlns:a16="http://schemas.microsoft.com/office/drawing/2014/main" xmlns="" id="{AF50C04F-1AE5-4206-8040-BF69EE7EF002}"/>
              </a:ext>
            </a:extLst>
          </p:cNvPr>
          <p:cNvSpPr>
            <a:spLocks noGrp="1" noRot="1" noChangeAspect="1"/>
          </p:cNvSpPr>
          <p:nvPr>
            <p:ph type="sldImg"/>
          </p:nvPr>
        </p:nvSpPr>
        <p:spPr>
          <a:xfrm>
            <a:off x="579438" y="958850"/>
            <a:ext cx="3511550" cy="2635250"/>
          </a:xfrm>
        </p:spPr>
      </p:sp>
    </p:spTree>
    <p:extLst>
      <p:ext uri="{BB962C8B-B14F-4D97-AF65-F5344CB8AC3E}">
        <p14:creationId xmlns:p14="http://schemas.microsoft.com/office/powerpoint/2010/main" val="1588407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algn="just"/>
            <a:r>
              <a:rPr lang="ja-JP" altLang="en-US" dirty="0"/>
              <a:t>では、ワークを始めるにあたり、自己紹介と役割分担をしましょう。</a:t>
            </a:r>
            <a:endParaRPr lang="en-US" altLang="ja-JP" dirty="0"/>
          </a:p>
          <a:p>
            <a:pPr marL="0" indent="0" algn="just">
              <a:buNone/>
            </a:pPr>
            <a:endParaRPr lang="en-US" altLang="ja-JP" dirty="0"/>
          </a:p>
          <a:p>
            <a:pPr marL="171673" indent="-171673" algn="just"/>
            <a:r>
              <a:rPr lang="ja-JP" altLang="en-US" dirty="0"/>
              <a:t>まず、グループで自己紹介をしてください。</a:t>
            </a:r>
          </a:p>
          <a:p>
            <a:pPr marL="435540" lvl="1" indent="-171673" algn="just"/>
            <a:r>
              <a:rPr lang="ja-JP" altLang="en-US" dirty="0"/>
              <a:t>所属</a:t>
            </a:r>
          </a:p>
          <a:p>
            <a:pPr marL="435540" lvl="1" indent="-171673" algn="just"/>
            <a:r>
              <a:rPr lang="ja-JP" altLang="en-US" dirty="0"/>
              <a:t>名前</a:t>
            </a:r>
          </a:p>
          <a:p>
            <a:pPr marL="435540" lvl="1" indent="-171673" algn="just"/>
            <a:r>
              <a:rPr lang="ja-JP" altLang="en-US" dirty="0"/>
              <a:t>あなたのまちの好きなところ　（</a:t>
            </a:r>
            <a:r>
              <a:rPr lang="en-US" altLang="ja-JP" dirty="0"/>
              <a:t>※</a:t>
            </a:r>
            <a:r>
              <a:rPr lang="ja-JP" altLang="en-US" dirty="0"/>
              <a:t>適宜、カスタマイズしてください）</a:t>
            </a:r>
            <a:endParaRPr lang="en-US" altLang="ja-JP" dirty="0"/>
          </a:p>
          <a:p>
            <a:pPr marL="0" indent="0" algn="just">
              <a:buNone/>
            </a:pPr>
            <a:r>
              <a:rPr lang="ja-JP" altLang="en-US" dirty="0"/>
              <a:t>　をひとりずつお話してください。</a:t>
            </a:r>
            <a:endParaRPr lang="en-US" altLang="ja-JP" dirty="0"/>
          </a:p>
          <a:p>
            <a:pPr marL="0" indent="0" algn="just">
              <a:buNone/>
            </a:pPr>
            <a:endParaRPr lang="en-US" altLang="ja-JP" dirty="0"/>
          </a:p>
          <a:p>
            <a:pPr marL="171673" indent="-171673" algn="just"/>
            <a:r>
              <a:rPr lang="ja-JP" altLang="en-US" dirty="0"/>
              <a:t>全員の自己紹介が終わりましたら、リーダーと書記、発表者を決めてください。</a:t>
            </a:r>
            <a:endParaRPr lang="en-US" altLang="ja-JP" dirty="0"/>
          </a:p>
          <a:p>
            <a:pPr marL="171673" indent="-171673" algn="just"/>
            <a:r>
              <a:rPr lang="ja-JP" altLang="en-US" dirty="0"/>
              <a:t>リーダーはワークの進行と最後の発表をお願いします。</a:t>
            </a:r>
            <a:endParaRPr lang="en-US" altLang="ja-JP" dirty="0"/>
          </a:p>
          <a:p>
            <a:pPr marL="171673" indent="-171673" algn="just"/>
            <a:r>
              <a:rPr lang="ja-JP" altLang="en-US" dirty="0"/>
              <a:t>書記は検討結果を付箋紙に書き出して整理してください。</a:t>
            </a:r>
            <a:endParaRPr lang="en-US" altLang="ja-JP" dirty="0"/>
          </a:p>
          <a:p>
            <a:pPr marL="171673" indent="-171673" algn="just"/>
            <a:r>
              <a:rPr lang="ja-JP" altLang="en-US" dirty="0"/>
              <a:t>発表者には、このセッションの最後にグループでの検討結果を発表していただきます。</a:t>
            </a:r>
            <a:endParaRPr lang="en-US" altLang="ja-JP" dirty="0"/>
          </a:p>
          <a:p>
            <a:pPr marL="171673" indent="-171673" algn="just"/>
            <a:r>
              <a:rPr lang="ja-JP" altLang="en-US" dirty="0"/>
              <a:t>他の皆さんも協力して進めてください。</a:t>
            </a:r>
          </a:p>
          <a:p>
            <a:pPr marL="171673" indent="-171673" algn="just"/>
            <a:endParaRPr lang="en-US" altLang="ja-JP" dirty="0"/>
          </a:p>
          <a:p>
            <a:pPr marL="171673" indent="-171673" algn="just"/>
            <a:r>
              <a:rPr lang="ja-JP" altLang="en-US" dirty="0"/>
              <a:t>５分程度で自己紹介と役割分担をしてください。では、スタートしてください。</a:t>
            </a:r>
          </a:p>
          <a:p>
            <a:pPr marL="0" indent="0" algn="just">
              <a:buNone/>
            </a:pPr>
            <a:endParaRPr lang="ja-JP" altLang="en-US" dirty="0"/>
          </a:p>
          <a:p>
            <a:pPr marL="0" indent="0" algn="just">
              <a:buNone/>
            </a:pPr>
            <a:r>
              <a:rPr lang="ja-JP" altLang="en-US" dirty="0"/>
              <a:t>＜約５分＞</a:t>
            </a:r>
          </a:p>
          <a:p>
            <a:pPr algn="just">
              <a:buFont typeface="Wingdings" panose="05000000000000000000" pitchFamily="2" charset="2"/>
              <a:buChar char="ü"/>
            </a:pPr>
            <a:r>
              <a:rPr lang="ja-JP" altLang="en-US" dirty="0"/>
              <a:t>受講者の様子（はかどり具合）を見て、終了します。</a:t>
            </a:r>
          </a:p>
          <a:p>
            <a:pPr marL="0" indent="0" algn="just">
              <a:buNone/>
            </a:pPr>
            <a:endParaRPr lang="ja-JP" altLang="en-US" dirty="0"/>
          </a:p>
          <a:p>
            <a:pPr algn="just"/>
            <a:r>
              <a:rPr lang="ja-JP" altLang="en-US" dirty="0"/>
              <a:t>決まりましたでしょうか。</a:t>
            </a:r>
            <a:endParaRPr lang="en-US" altLang="ja-JP" dirty="0"/>
          </a:p>
          <a:p>
            <a:pPr algn="just"/>
            <a:r>
              <a:rPr lang="ja-JP" altLang="en-US" dirty="0"/>
              <a:t>では、ワークに進みます。</a:t>
            </a:r>
          </a:p>
          <a:p>
            <a:pPr marL="0" indent="0" algn="just">
              <a:buNone/>
            </a:pPr>
            <a:endParaRPr lang="en-US" altLang="ja-JP" dirty="0"/>
          </a:p>
        </p:txBody>
      </p:sp>
      <p:sp>
        <p:nvSpPr>
          <p:cNvPr id="4" name="スライド番号プレースホルダー 3"/>
          <p:cNvSpPr>
            <a:spLocks noGrp="1"/>
          </p:cNvSpPr>
          <p:nvPr>
            <p:ph type="sldNum" sz="quarter" idx="5"/>
          </p:nvPr>
        </p:nvSpPr>
        <p:spPr/>
        <p:txBody>
          <a:bodyPr/>
          <a:lstStyle/>
          <a:p>
            <a:fld id="{6A687F32-1B1F-40A8-BD69-D0C8AAEEF2F7}" type="slidenum">
              <a:rPr lang="ja-JP" altLang="en-US" smtClean="0"/>
              <a:pPr/>
              <a:t>5</a:t>
            </a:fld>
            <a:endParaRPr lang="ja-JP" altLang="en-US"/>
          </a:p>
        </p:txBody>
      </p:sp>
      <p:sp>
        <p:nvSpPr>
          <p:cNvPr id="5" name="ヘッダー プレースホルダー 4">
            <a:extLst>
              <a:ext uri="{FF2B5EF4-FFF2-40B4-BE49-F238E27FC236}">
                <a16:creationId xmlns:a16="http://schemas.microsoft.com/office/drawing/2014/main" xmlns="" id="{881AA04D-DF2A-419D-BC1E-F6E9E4C84E63}"/>
              </a:ext>
            </a:extLst>
          </p:cNvPr>
          <p:cNvSpPr>
            <a:spLocks noGrp="1"/>
          </p:cNvSpPr>
          <p:nvPr>
            <p:ph type="hdr" sz="quarter"/>
          </p:nvPr>
        </p:nvSpPr>
        <p:spPr/>
        <p:txBody>
          <a:bodyPr/>
          <a:lstStyle/>
          <a:p>
            <a:r>
              <a:rPr lang="ja-JP" altLang="en-US" dirty="0"/>
              <a:t>セッション３「男女共同参画の視点から防災の取組を実践する」（集合研修）</a:t>
            </a:r>
          </a:p>
        </p:txBody>
      </p:sp>
      <p:sp>
        <p:nvSpPr>
          <p:cNvPr id="17" name="スライド イメージ プレースホルダー 16">
            <a:extLst>
              <a:ext uri="{FF2B5EF4-FFF2-40B4-BE49-F238E27FC236}">
                <a16:creationId xmlns:a16="http://schemas.microsoft.com/office/drawing/2014/main" xmlns="" id="{AF50C04F-1AE5-4206-8040-BF69EE7EF002}"/>
              </a:ext>
            </a:extLst>
          </p:cNvPr>
          <p:cNvSpPr>
            <a:spLocks noGrp="1" noRot="1" noChangeAspect="1"/>
          </p:cNvSpPr>
          <p:nvPr>
            <p:ph type="sldImg"/>
          </p:nvPr>
        </p:nvSpPr>
        <p:spPr>
          <a:xfrm>
            <a:off x="579438" y="958850"/>
            <a:ext cx="3511550" cy="2635250"/>
          </a:xfrm>
        </p:spPr>
      </p:sp>
    </p:spTree>
    <p:extLst>
      <p:ext uri="{BB962C8B-B14F-4D97-AF65-F5344CB8AC3E}">
        <p14:creationId xmlns:p14="http://schemas.microsoft.com/office/powerpoint/2010/main" val="3907301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algn="just"/>
            <a:r>
              <a:rPr lang="ja-JP" altLang="en-US" dirty="0"/>
              <a:t>では、</a:t>
            </a:r>
            <a:r>
              <a:rPr lang="en-US" altLang="ja-JP" dirty="0"/>
              <a:t>【</a:t>
            </a:r>
            <a:r>
              <a:rPr lang="ja-JP" altLang="en-US" dirty="0"/>
              <a:t>ワーク１</a:t>
            </a:r>
            <a:r>
              <a:rPr lang="en-US" altLang="ja-JP" dirty="0"/>
              <a:t>】</a:t>
            </a:r>
            <a:r>
              <a:rPr lang="ja-JP" altLang="en-US" dirty="0"/>
              <a:t>を始めます。</a:t>
            </a:r>
            <a:endParaRPr lang="en-US" altLang="ja-JP" dirty="0"/>
          </a:p>
          <a:p>
            <a:pPr algn="just"/>
            <a:r>
              <a:rPr lang="en-US" altLang="ja-JP" dirty="0"/>
              <a:t>【</a:t>
            </a:r>
            <a:r>
              <a:rPr lang="ja-JP" altLang="en-US" dirty="0"/>
              <a:t>ワーク１</a:t>
            </a:r>
            <a:r>
              <a:rPr lang="en-US" altLang="ja-JP" dirty="0"/>
              <a:t>】</a:t>
            </a:r>
            <a:r>
              <a:rPr lang="ja-JP" altLang="en-US" dirty="0"/>
              <a:t>では、３つのステップで進めていきます。</a:t>
            </a:r>
            <a:endParaRPr lang="en-US" altLang="ja-JP" strike="sngStrike" dirty="0"/>
          </a:p>
          <a:p>
            <a:pPr algn="just"/>
            <a:endParaRPr lang="en-US" altLang="ja-JP" dirty="0"/>
          </a:p>
          <a:p>
            <a:pPr algn="just"/>
            <a:r>
              <a:rPr lang="ja-JP" altLang="en-US" dirty="0"/>
              <a:t>まず、災害が起きたときにあなたの部署で行う業務を段階ごとに書き出していただきます。</a:t>
            </a:r>
            <a:endParaRPr lang="en-US" altLang="ja-JP" dirty="0"/>
          </a:p>
          <a:p>
            <a:pPr algn="just"/>
            <a:r>
              <a:rPr lang="ja-JP" altLang="en-US" dirty="0"/>
              <a:t>その中から、より具体的に男女共同参画の視点に立って取組を検討したい業務を選び、目指したいゴールを決めていただきます。</a:t>
            </a:r>
            <a:endParaRPr lang="en-US" altLang="ja-JP" dirty="0"/>
          </a:p>
          <a:p>
            <a:pPr algn="just"/>
            <a:endParaRPr lang="en-US" altLang="ja-JP" dirty="0"/>
          </a:p>
          <a:p>
            <a:pPr marL="0" indent="0" algn="just">
              <a:buNone/>
            </a:pPr>
            <a:r>
              <a:rPr lang="ja-JP" altLang="en-US" dirty="0"/>
              <a:t>＜参考＞</a:t>
            </a:r>
            <a:endParaRPr lang="en-US" altLang="ja-JP" dirty="0"/>
          </a:p>
          <a:p>
            <a:pPr algn="just">
              <a:buFont typeface="Wingdings" panose="05000000000000000000" pitchFamily="2" charset="2"/>
              <a:buChar char="ü"/>
            </a:pPr>
            <a:r>
              <a:rPr lang="ja-JP" altLang="en-US" dirty="0"/>
              <a:t>事前学習として、各自が①ー１の「業務の洗い出し」に取り組み、その成果を持って研修に参加してもらうこともできます。</a:t>
            </a:r>
            <a:endParaRPr lang="en-US" altLang="ja-JP" dirty="0"/>
          </a:p>
          <a:p>
            <a:pPr algn="just">
              <a:buFont typeface="Wingdings" panose="05000000000000000000" pitchFamily="2" charset="2"/>
              <a:buChar char="ü"/>
            </a:pPr>
            <a:r>
              <a:rPr lang="ja-JP" altLang="en-US" dirty="0"/>
              <a:t>事前学習とすることで、研修時間の短縮につながります。</a:t>
            </a:r>
            <a:endParaRPr lang="en-US" altLang="ja-JP" dirty="0"/>
          </a:p>
          <a:p>
            <a:pPr algn="just">
              <a:buFont typeface="Wingdings" panose="05000000000000000000" pitchFamily="2" charset="2"/>
              <a:buChar char="ü"/>
            </a:pPr>
            <a:r>
              <a:rPr lang="ja-JP" altLang="en-US" dirty="0"/>
              <a:t>事前学習にした場合は、①ー２のグループ検討から始めます。</a:t>
            </a:r>
          </a:p>
          <a:p>
            <a:pPr algn="just"/>
            <a:endParaRPr lang="ja-JP" altLang="en-US" dirty="0"/>
          </a:p>
        </p:txBody>
      </p:sp>
      <p:sp>
        <p:nvSpPr>
          <p:cNvPr id="4" name="スライド番号プレースホルダー 3"/>
          <p:cNvSpPr>
            <a:spLocks noGrp="1"/>
          </p:cNvSpPr>
          <p:nvPr>
            <p:ph type="sldNum" sz="quarter" idx="5"/>
          </p:nvPr>
        </p:nvSpPr>
        <p:spPr/>
        <p:txBody>
          <a:bodyPr/>
          <a:lstStyle/>
          <a:p>
            <a:fld id="{6A687F32-1B1F-40A8-BD69-D0C8AAEEF2F7}" type="slidenum">
              <a:rPr lang="ja-JP" altLang="en-US" smtClean="0"/>
              <a:pPr/>
              <a:t>6</a:t>
            </a:fld>
            <a:endParaRPr lang="ja-JP" altLang="en-US"/>
          </a:p>
        </p:txBody>
      </p:sp>
      <p:sp>
        <p:nvSpPr>
          <p:cNvPr id="5" name="ヘッダー プレースホルダー 4">
            <a:extLst>
              <a:ext uri="{FF2B5EF4-FFF2-40B4-BE49-F238E27FC236}">
                <a16:creationId xmlns:a16="http://schemas.microsoft.com/office/drawing/2014/main" xmlns="" id="{2628555D-2AE4-4CE7-9C0B-5988E9B92514}"/>
              </a:ext>
            </a:extLst>
          </p:cNvPr>
          <p:cNvSpPr>
            <a:spLocks noGrp="1"/>
          </p:cNvSpPr>
          <p:nvPr>
            <p:ph type="hdr" sz="quarter"/>
          </p:nvPr>
        </p:nvSpPr>
        <p:spPr/>
        <p:txBody>
          <a:bodyPr/>
          <a:lstStyle/>
          <a:p>
            <a:r>
              <a:rPr lang="ja-JP" altLang="en-US" dirty="0"/>
              <a:t>セッション３「男女共同参画の視点から防災の取組を実践する」（集合研修）</a:t>
            </a:r>
          </a:p>
        </p:txBody>
      </p:sp>
      <p:sp>
        <p:nvSpPr>
          <p:cNvPr id="13" name="スライド イメージ プレースホルダー 12">
            <a:extLst>
              <a:ext uri="{FF2B5EF4-FFF2-40B4-BE49-F238E27FC236}">
                <a16:creationId xmlns:a16="http://schemas.microsoft.com/office/drawing/2014/main" xmlns="" id="{368A8675-EC0A-49EB-92B9-69E1E06448DB}"/>
              </a:ext>
            </a:extLst>
          </p:cNvPr>
          <p:cNvSpPr>
            <a:spLocks noGrp="1" noRot="1" noChangeAspect="1"/>
          </p:cNvSpPr>
          <p:nvPr>
            <p:ph type="sldImg"/>
          </p:nvPr>
        </p:nvSpPr>
        <p:spPr>
          <a:xfrm>
            <a:off x="579438" y="936625"/>
            <a:ext cx="3511550" cy="2635250"/>
          </a:xfrm>
        </p:spPr>
      </p:sp>
    </p:spTree>
    <p:extLst>
      <p:ext uri="{BB962C8B-B14F-4D97-AF65-F5344CB8AC3E}">
        <p14:creationId xmlns:p14="http://schemas.microsoft.com/office/powerpoint/2010/main" val="611867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marL="179621" indent="-179621" algn="just">
              <a:spcAft>
                <a:spcPts val="601"/>
              </a:spcAft>
            </a:pPr>
            <a:r>
              <a:rPr lang="ja-JP" altLang="en-US" dirty="0"/>
              <a:t>ワークの前に確認です。</a:t>
            </a:r>
            <a:endParaRPr lang="en-US" altLang="ja-JP" dirty="0"/>
          </a:p>
          <a:p>
            <a:pPr marL="179621" indent="-179621" algn="just">
              <a:spcAft>
                <a:spcPts val="601"/>
              </a:spcAft>
            </a:pPr>
            <a:r>
              <a:rPr lang="ja-JP" altLang="en-US" dirty="0"/>
              <a:t>災害時、自治体は「災害対策本部」を設置し、全ての部署が災害対応業務に当たることになります。</a:t>
            </a:r>
            <a:endParaRPr lang="en-US" altLang="ja-JP" dirty="0"/>
          </a:p>
          <a:p>
            <a:pPr marL="179621" indent="-179621" algn="just">
              <a:spcAft>
                <a:spcPts val="601"/>
              </a:spcAft>
            </a:pPr>
            <a:r>
              <a:rPr lang="ja-JP" altLang="en-US" dirty="0"/>
              <a:t>幹部職員は、「災害対策本部会議」で、災害対応の進捗状況や課題について報告し、今後の方針を決定します。</a:t>
            </a:r>
            <a:endParaRPr lang="en-US" altLang="ja-JP" dirty="0"/>
          </a:p>
          <a:p>
            <a:pPr marL="179621" indent="-179621" algn="just">
              <a:spcAft>
                <a:spcPts val="601"/>
              </a:spcAft>
            </a:pPr>
            <a:endParaRPr lang="en-US" altLang="ja-JP" dirty="0"/>
          </a:p>
          <a:p>
            <a:pPr marL="179621" indent="-179621" algn="just">
              <a:spcAft>
                <a:spcPts val="601"/>
              </a:spcAft>
            </a:pPr>
            <a:r>
              <a:rPr lang="ja-JP" altLang="en-US" dirty="0"/>
              <a:t>このスライドの下側で示しているのは、内閣府のガイドラインで示している「発災時に地方公共団体が実施すべき</a:t>
            </a:r>
            <a:r>
              <a:rPr lang="en-US" altLang="ja-JP" dirty="0"/>
              <a:t>17</a:t>
            </a:r>
            <a:r>
              <a:rPr lang="ja-JP" altLang="en-US" dirty="0"/>
              <a:t>の対策項目」です。</a:t>
            </a:r>
            <a:endParaRPr lang="en-US" altLang="ja-JP" dirty="0"/>
          </a:p>
          <a:p>
            <a:pPr marL="179621" indent="-179621" algn="just">
              <a:spcAft>
                <a:spcPts val="601"/>
              </a:spcAft>
            </a:pPr>
            <a:r>
              <a:rPr lang="ja-JP" altLang="en-US" dirty="0"/>
              <a:t>これを見ても明らかですが、全ての部署が、災害対応の当事者になります。</a:t>
            </a:r>
            <a:endParaRPr lang="en-US" altLang="ja-JP" dirty="0"/>
          </a:p>
        </p:txBody>
      </p:sp>
      <p:sp>
        <p:nvSpPr>
          <p:cNvPr id="4" name="スライド番号プレースホルダー 3"/>
          <p:cNvSpPr>
            <a:spLocks noGrp="1"/>
          </p:cNvSpPr>
          <p:nvPr>
            <p:ph type="sldNum" sz="quarter" idx="5"/>
          </p:nvPr>
        </p:nvSpPr>
        <p:spPr/>
        <p:txBody>
          <a:bodyPr/>
          <a:lstStyle/>
          <a:p>
            <a:fld id="{6A687F32-1B1F-40A8-BD69-D0C8AAEEF2F7}" type="slidenum">
              <a:rPr lang="ja-JP" altLang="en-US" smtClean="0"/>
              <a:pPr/>
              <a:t>7</a:t>
            </a:fld>
            <a:endParaRPr lang="ja-JP" altLang="en-US"/>
          </a:p>
        </p:txBody>
      </p:sp>
      <p:sp>
        <p:nvSpPr>
          <p:cNvPr id="5" name="ヘッダー プレースホルダー 4">
            <a:extLst>
              <a:ext uri="{FF2B5EF4-FFF2-40B4-BE49-F238E27FC236}">
                <a16:creationId xmlns:a16="http://schemas.microsoft.com/office/drawing/2014/main" xmlns="" id="{881AA04D-DF2A-419D-BC1E-F6E9E4C84E63}"/>
              </a:ext>
            </a:extLst>
          </p:cNvPr>
          <p:cNvSpPr>
            <a:spLocks noGrp="1"/>
          </p:cNvSpPr>
          <p:nvPr>
            <p:ph type="hdr" sz="quarter"/>
          </p:nvPr>
        </p:nvSpPr>
        <p:spPr/>
        <p:txBody>
          <a:bodyPr/>
          <a:lstStyle/>
          <a:p>
            <a:r>
              <a:rPr lang="ja-JP" altLang="en-US" dirty="0"/>
              <a:t>セッション３「男女共同参画の視点から防災の取組を実践する」（集合研修）</a:t>
            </a:r>
          </a:p>
        </p:txBody>
      </p:sp>
      <p:sp>
        <p:nvSpPr>
          <p:cNvPr id="17" name="スライド イメージ プレースホルダー 16">
            <a:extLst>
              <a:ext uri="{FF2B5EF4-FFF2-40B4-BE49-F238E27FC236}">
                <a16:creationId xmlns:a16="http://schemas.microsoft.com/office/drawing/2014/main" xmlns="" id="{AF50C04F-1AE5-4206-8040-BF69EE7EF002}"/>
              </a:ext>
            </a:extLst>
          </p:cNvPr>
          <p:cNvSpPr>
            <a:spLocks noGrp="1" noRot="1" noChangeAspect="1"/>
          </p:cNvSpPr>
          <p:nvPr>
            <p:ph type="sldImg"/>
          </p:nvPr>
        </p:nvSpPr>
        <p:spPr>
          <a:xfrm>
            <a:off x="579438" y="969963"/>
            <a:ext cx="3511550" cy="2635250"/>
          </a:xfrm>
        </p:spPr>
      </p:sp>
    </p:spTree>
    <p:extLst>
      <p:ext uri="{BB962C8B-B14F-4D97-AF65-F5344CB8AC3E}">
        <p14:creationId xmlns:p14="http://schemas.microsoft.com/office/powerpoint/2010/main" val="3598420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algn="just"/>
            <a:r>
              <a:rPr lang="ja-JP" altLang="en-US" dirty="0"/>
              <a:t>では、</a:t>
            </a:r>
            <a:r>
              <a:rPr lang="en-US" altLang="ja-JP" dirty="0"/>
              <a:t>【</a:t>
            </a:r>
            <a:r>
              <a:rPr lang="ja-JP" altLang="en-US" dirty="0"/>
              <a:t>ワーク１</a:t>
            </a:r>
            <a:r>
              <a:rPr lang="en-US" altLang="ja-JP" dirty="0"/>
              <a:t>】</a:t>
            </a:r>
            <a:r>
              <a:rPr lang="ja-JP" altLang="en-US" dirty="0"/>
              <a:t>を始めます。</a:t>
            </a:r>
            <a:endParaRPr lang="en-US" altLang="ja-JP" dirty="0"/>
          </a:p>
          <a:p>
            <a:pPr marL="171673" indent="-171673" algn="just" defTabSz="915589">
              <a:defRPr/>
            </a:pPr>
            <a:r>
              <a:rPr lang="ja-JP" altLang="en-US" dirty="0"/>
              <a:t>まず、個人検討です。黄色い付箋紙とペンをメンバーに分けてください。</a:t>
            </a:r>
            <a:endParaRPr lang="en-US" altLang="ja-JP" dirty="0"/>
          </a:p>
          <a:p>
            <a:pPr marL="171673" indent="-171673" algn="just" defTabSz="915589">
              <a:defRPr/>
            </a:pPr>
            <a:endParaRPr lang="en-US" altLang="ja-JP" dirty="0"/>
          </a:p>
          <a:p>
            <a:pPr marL="171673" indent="-171673" algn="just" defTabSz="915589">
              <a:defRPr/>
            </a:pPr>
            <a:r>
              <a:rPr lang="ja-JP" altLang="en-US" dirty="0"/>
              <a:t>画面にあるように、「初動段階」「避難生活」「復旧・復興」の災害の各段階で、あなたの部署（課等）が行うべき災害対応業務を付箋紙に書き出してください。</a:t>
            </a:r>
            <a:endParaRPr lang="en-US" altLang="ja-JP" dirty="0"/>
          </a:p>
          <a:p>
            <a:pPr algn="just"/>
            <a:r>
              <a:rPr lang="ja-JP" altLang="en-US" dirty="0"/>
              <a:t>この３つの段階は、ガイドラインに合わせています。</a:t>
            </a:r>
            <a:endParaRPr lang="en-US" altLang="ja-JP" dirty="0"/>
          </a:p>
          <a:p>
            <a:pPr algn="just"/>
            <a:r>
              <a:rPr lang="ja-JP" altLang="en-US" dirty="0"/>
              <a:t>ここでは、例として、防災・危機管理担当部局の業務の一部を示しています。</a:t>
            </a:r>
            <a:endParaRPr lang="en-US" altLang="ja-JP" dirty="0"/>
          </a:p>
          <a:p>
            <a:pPr algn="just"/>
            <a:endParaRPr lang="en-US" altLang="ja-JP" strike="noStrike" dirty="0"/>
          </a:p>
          <a:p>
            <a:pPr algn="just"/>
            <a:r>
              <a:rPr lang="ja-JP" altLang="en-US" strike="noStrike" dirty="0"/>
              <a:t>付箋紙１枚に１つの業務を書いてください。</a:t>
            </a:r>
            <a:endParaRPr lang="en-US" altLang="ja-JP" strike="noStrike" dirty="0"/>
          </a:p>
          <a:p>
            <a:pPr algn="just"/>
            <a:r>
              <a:rPr lang="ja-JP" altLang="en-US" strike="noStrike" dirty="0"/>
              <a:t>グループのメンバーが読みやすいように、出来るだけ大きな文字で記入してください。</a:t>
            </a:r>
            <a:endParaRPr lang="en-US" altLang="ja-JP" strike="noStrike" dirty="0"/>
          </a:p>
          <a:p>
            <a:pPr algn="just"/>
            <a:r>
              <a:rPr lang="ja-JP" altLang="en-US" strike="noStrike" dirty="0"/>
              <a:t>時間は５分です。では、個人検討を始めてください。</a:t>
            </a:r>
            <a:endParaRPr lang="en-US" altLang="ja-JP" strike="noStrike" dirty="0"/>
          </a:p>
          <a:p>
            <a:pPr marL="0" indent="0" algn="just">
              <a:buNone/>
            </a:pPr>
            <a:endParaRPr lang="en-US" altLang="ja-JP" strike="noStrike" dirty="0"/>
          </a:p>
          <a:p>
            <a:pPr marL="0" indent="0" algn="just">
              <a:buNone/>
            </a:pPr>
            <a:r>
              <a:rPr lang="ja-JP" altLang="en-US" strike="noStrike" dirty="0"/>
              <a:t>＜個人検討　３分＞</a:t>
            </a:r>
            <a:endParaRPr lang="en-US" altLang="ja-JP" strike="noStrike" dirty="0"/>
          </a:p>
          <a:p>
            <a:pPr algn="just">
              <a:buFont typeface="Wingdings" panose="05000000000000000000" pitchFamily="2" charset="2"/>
              <a:buChar char="ü"/>
            </a:pPr>
            <a:r>
              <a:rPr lang="ja-JP" altLang="en-US" strike="noStrike" dirty="0"/>
              <a:t>３分経過したら、次の検討に進めてください。</a:t>
            </a:r>
            <a:endParaRPr lang="en-US" altLang="ja-JP" strike="noStrike" dirty="0"/>
          </a:p>
          <a:p>
            <a:pPr algn="just">
              <a:buFont typeface="Wingdings" panose="05000000000000000000" pitchFamily="2" charset="2"/>
              <a:buChar char="ü"/>
            </a:pPr>
            <a:r>
              <a:rPr lang="ja-JP" altLang="en-US" strike="noStrike" dirty="0"/>
              <a:t>受講者の書き込み状況を見て、時間を延長したり、短縮したりします。</a:t>
            </a:r>
            <a:endParaRPr lang="en-US" altLang="ja-JP" strike="noStrike" dirty="0"/>
          </a:p>
          <a:p>
            <a:pPr marL="171673" indent="-171673" algn="just">
              <a:buFont typeface="Wingdings" panose="05000000000000000000" pitchFamily="2" charset="2"/>
              <a:buChar char="ü"/>
            </a:pPr>
            <a:endParaRPr lang="en-US" altLang="ja-JP" dirty="0">
              <a:latin typeface="游ゴシック" panose="020B0400000000000000" pitchFamily="50" charset="-128"/>
              <a:ea typeface="游ゴシック" panose="020B0400000000000000" pitchFamily="50" charset="-128"/>
            </a:endParaRPr>
          </a:p>
          <a:p>
            <a:pPr algn="just"/>
            <a:r>
              <a:rPr lang="ja-JP" altLang="en-US" dirty="0"/>
              <a:t>書き出せましたか。</a:t>
            </a:r>
            <a:endParaRPr lang="en-US" altLang="ja-JP" dirty="0"/>
          </a:p>
          <a:p>
            <a:pPr algn="just"/>
            <a:r>
              <a:rPr lang="ja-JP" altLang="en-US" dirty="0"/>
              <a:t>それでは次に進めましょう。</a:t>
            </a:r>
            <a:endParaRPr lang="en-US" altLang="ja-JP" dirty="0"/>
          </a:p>
          <a:p>
            <a:pPr marL="0" indent="0" algn="just">
              <a:buNone/>
            </a:pPr>
            <a:endParaRPr lang="en-US" altLang="ja-JP" strike="noStrike" dirty="0"/>
          </a:p>
          <a:p>
            <a:pPr marL="0" indent="0" algn="just">
              <a:buNone/>
            </a:pPr>
            <a:endParaRPr lang="en-US" altLang="ja-JP" strike="noStrike" dirty="0"/>
          </a:p>
          <a:p>
            <a:pPr marL="0" indent="0" algn="just">
              <a:buNone/>
            </a:pPr>
            <a:r>
              <a:rPr lang="ja-JP" altLang="en-US" dirty="0"/>
              <a:t>＜</a:t>
            </a:r>
            <a:r>
              <a:rPr lang="ja-JP" altLang="en-US" strike="noStrike" dirty="0"/>
              <a:t>参考＞</a:t>
            </a:r>
            <a:endParaRPr lang="en-US" altLang="ja-JP" strike="noStrike" dirty="0"/>
          </a:p>
          <a:p>
            <a:pPr algn="just">
              <a:buFont typeface="Wingdings" panose="05000000000000000000" pitchFamily="2" charset="2"/>
              <a:buChar char="ü"/>
            </a:pPr>
            <a:r>
              <a:rPr lang="ja-JP" altLang="en-US" dirty="0"/>
              <a:t>組織の規模や受講者の状況によって、「係レベル」で検討するなど、カスタマイズして実施してください。</a:t>
            </a:r>
          </a:p>
          <a:p>
            <a:pPr marL="0" indent="0" algn="just">
              <a:buNone/>
            </a:pPr>
            <a:endParaRPr lang="en-US" altLang="ja-JP" dirty="0"/>
          </a:p>
          <a:p>
            <a:pPr algn="just"/>
            <a:endParaRPr lang="ja-JP" altLang="en-US" dirty="0"/>
          </a:p>
        </p:txBody>
      </p:sp>
      <p:sp>
        <p:nvSpPr>
          <p:cNvPr id="4" name="スライド番号プレースホルダー 3"/>
          <p:cNvSpPr>
            <a:spLocks noGrp="1"/>
          </p:cNvSpPr>
          <p:nvPr>
            <p:ph type="sldNum" sz="quarter" idx="5"/>
          </p:nvPr>
        </p:nvSpPr>
        <p:spPr/>
        <p:txBody>
          <a:bodyPr/>
          <a:lstStyle/>
          <a:p>
            <a:fld id="{6A687F32-1B1F-40A8-BD69-D0C8AAEEF2F7}" type="slidenum">
              <a:rPr lang="ja-JP" altLang="en-US" smtClean="0"/>
              <a:pPr/>
              <a:t>8</a:t>
            </a:fld>
            <a:endParaRPr lang="ja-JP" altLang="en-US"/>
          </a:p>
        </p:txBody>
      </p:sp>
      <p:sp>
        <p:nvSpPr>
          <p:cNvPr id="5" name="ヘッダー プレースホルダー 4">
            <a:extLst>
              <a:ext uri="{FF2B5EF4-FFF2-40B4-BE49-F238E27FC236}">
                <a16:creationId xmlns:a16="http://schemas.microsoft.com/office/drawing/2014/main" xmlns="" id="{269FA2BD-7884-43E4-963F-0CA64DEBA630}"/>
              </a:ext>
            </a:extLst>
          </p:cNvPr>
          <p:cNvSpPr>
            <a:spLocks noGrp="1"/>
          </p:cNvSpPr>
          <p:nvPr>
            <p:ph type="hdr" sz="quarter"/>
          </p:nvPr>
        </p:nvSpPr>
        <p:spPr/>
        <p:txBody>
          <a:bodyPr/>
          <a:lstStyle/>
          <a:p>
            <a:r>
              <a:rPr lang="ja-JP" altLang="en-US" dirty="0"/>
              <a:t>セッション３「男女共同参画の視点から防災の取組を実践する」（集合研修）</a:t>
            </a:r>
          </a:p>
        </p:txBody>
      </p:sp>
      <p:sp>
        <p:nvSpPr>
          <p:cNvPr id="9" name="スライド イメージ プレースホルダー 8">
            <a:extLst>
              <a:ext uri="{FF2B5EF4-FFF2-40B4-BE49-F238E27FC236}">
                <a16:creationId xmlns:a16="http://schemas.microsoft.com/office/drawing/2014/main" xmlns="" id="{9428255D-BEBE-45DA-B1BE-B30E81E994B7}"/>
              </a:ext>
            </a:extLst>
          </p:cNvPr>
          <p:cNvSpPr>
            <a:spLocks noGrp="1" noRot="1" noChangeAspect="1"/>
          </p:cNvSpPr>
          <p:nvPr>
            <p:ph type="sldImg"/>
          </p:nvPr>
        </p:nvSpPr>
        <p:spPr>
          <a:xfrm>
            <a:off x="579438" y="969963"/>
            <a:ext cx="3511550" cy="2635250"/>
          </a:xfrm>
        </p:spPr>
      </p:sp>
    </p:spTree>
    <p:extLst>
      <p:ext uri="{BB962C8B-B14F-4D97-AF65-F5344CB8AC3E}">
        <p14:creationId xmlns:p14="http://schemas.microsoft.com/office/powerpoint/2010/main" val="2468253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algn="just"/>
            <a:r>
              <a:rPr lang="ja-JP" altLang="en-US" dirty="0"/>
              <a:t>それでは、ここからはグループ検討です。</a:t>
            </a:r>
            <a:endParaRPr lang="en-US" altLang="ja-JP" dirty="0"/>
          </a:p>
          <a:p>
            <a:pPr marL="0" indent="0" algn="just">
              <a:buNone/>
            </a:pPr>
            <a:endParaRPr lang="en-US" altLang="ja-JP" dirty="0"/>
          </a:p>
          <a:p>
            <a:pPr algn="just"/>
            <a:r>
              <a:rPr lang="ja-JP" altLang="en-US" dirty="0"/>
              <a:t>机の上の模造紙を使って、記入した付箋紙を災害の３つの段階（「初動段階」「避難生活」「復旧・復興」）ごとに整理しましょう。</a:t>
            </a:r>
          </a:p>
          <a:p>
            <a:pPr algn="just"/>
            <a:r>
              <a:rPr lang="ja-JP" altLang="en-US" dirty="0"/>
              <a:t>同じ意見は重ねて貼ってください。</a:t>
            </a:r>
            <a:endParaRPr lang="en-US" altLang="ja-JP" dirty="0"/>
          </a:p>
          <a:p>
            <a:pPr algn="just"/>
            <a:r>
              <a:rPr lang="ja-JP" altLang="en-US" dirty="0"/>
              <a:t>作業時間は５分です。</a:t>
            </a:r>
            <a:endParaRPr lang="en-US" altLang="ja-JP" dirty="0"/>
          </a:p>
          <a:p>
            <a:pPr algn="just"/>
            <a:r>
              <a:rPr lang="ja-JP" altLang="en-US" dirty="0"/>
              <a:t>ではリーダー、グループ検討を進めてください。</a:t>
            </a:r>
            <a:endParaRPr lang="en-US" altLang="ja-JP" dirty="0"/>
          </a:p>
          <a:p>
            <a:pPr algn="just"/>
            <a:endParaRPr lang="en-US" altLang="ja-JP" dirty="0"/>
          </a:p>
          <a:p>
            <a:pPr marL="0" indent="0" algn="just">
              <a:buNone/>
            </a:pPr>
            <a:r>
              <a:rPr lang="ja-JP" altLang="en-US" dirty="0"/>
              <a:t>＜グループ検討　５分＞</a:t>
            </a:r>
            <a:endParaRPr lang="en-US" altLang="ja-JP" dirty="0"/>
          </a:p>
          <a:p>
            <a:pPr algn="just">
              <a:buFont typeface="Wingdings" panose="05000000000000000000" pitchFamily="2" charset="2"/>
              <a:buChar char="ü"/>
            </a:pPr>
            <a:r>
              <a:rPr lang="ja-JP" altLang="en-US" strike="noStrike" dirty="0"/>
              <a:t>５分経過したら、次の検討に進めてください。</a:t>
            </a:r>
            <a:endParaRPr lang="en-US" altLang="ja-JP" strike="noStrike" dirty="0"/>
          </a:p>
          <a:p>
            <a:pPr algn="just">
              <a:buFont typeface="Wingdings" panose="05000000000000000000" pitchFamily="2" charset="2"/>
              <a:buChar char="ü"/>
            </a:pPr>
            <a:r>
              <a:rPr lang="ja-JP" altLang="en-US" strike="noStrike" dirty="0"/>
              <a:t>グループの進捗状況を見て、時間を延長したり、短縮したりします。</a:t>
            </a:r>
            <a:endParaRPr lang="en-US" altLang="ja-JP" strike="noStrike" dirty="0"/>
          </a:p>
          <a:p>
            <a:pPr marL="0" indent="0" algn="just">
              <a:buNone/>
            </a:pPr>
            <a:endParaRPr lang="en-US" altLang="ja-JP" dirty="0"/>
          </a:p>
          <a:p>
            <a:pPr algn="just"/>
            <a:r>
              <a:rPr lang="ja-JP" altLang="en-US" dirty="0"/>
              <a:t>整理できましたか。</a:t>
            </a:r>
            <a:endParaRPr lang="en-US" altLang="ja-JP" dirty="0"/>
          </a:p>
          <a:p>
            <a:pPr algn="just"/>
            <a:r>
              <a:rPr lang="ja-JP" altLang="en-US" dirty="0"/>
              <a:t>それでは次に進めましょう。</a:t>
            </a:r>
            <a:endParaRPr lang="en-US" altLang="ja-JP" dirty="0"/>
          </a:p>
          <a:p>
            <a:pPr marL="0" indent="0" algn="just">
              <a:buNone/>
            </a:pPr>
            <a:endParaRPr lang="ja-JP" altLang="en-US" dirty="0"/>
          </a:p>
          <a:p>
            <a:pPr algn="just"/>
            <a:endParaRPr lang="ja-JP" altLang="en-US" dirty="0"/>
          </a:p>
        </p:txBody>
      </p:sp>
      <p:sp>
        <p:nvSpPr>
          <p:cNvPr id="4" name="スライド番号プレースホルダー 3"/>
          <p:cNvSpPr>
            <a:spLocks noGrp="1"/>
          </p:cNvSpPr>
          <p:nvPr>
            <p:ph type="sldNum" sz="quarter" idx="5"/>
          </p:nvPr>
        </p:nvSpPr>
        <p:spPr/>
        <p:txBody>
          <a:bodyPr/>
          <a:lstStyle/>
          <a:p>
            <a:fld id="{6A687F32-1B1F-40A8-BD69-D0C8AAEEF2F7}" type="slidenum">
              <a:rPr lang="ja-JP" altLang="en-US" smtClean="0"/>
              <a:pPr/>
              <a:t>9</a:t>
            </a:fld>
            <a:endParaRPr lang="ja-JP" altLang="en-US"/>
          </a:p>
        </p:txBody>
      </p:sp>
      <p:sp>
        <p:nvSpPr>
          <p:cNvPr id="5" name="ヘッダー プレースホルダー 4">
            <a:extLst>
              <a:ext uri="{FF2B5EF4-FFF2-40B4-BE49-F238E27FC236}">
                <a16:creationId xmlns:a16="http://schemas.microsoft.com/office/drawing/2014/main" xmlns="" id="{269FA2BD-7884-43E4-963F-0CA64DEBA630}"/>
              </a:ext>
            </a:extLst>
          </p:cNvPr>
          <p:cNvSpPr>
            <a:spLocks noGrp="1"/>
          </p:cNvSpPr>
          <p:nvPr>
            <p:ph type="hdr" sz="quarter"/>
          </p:nvPr>
        </p:nvSpPr>
        <p:spPr/>
        <p:txBody>
          <a:bodyPr/>
          <a:lstStyle/>
          <a:p>
            <a:r>
              <a:rPr lang="ja-JP" altLang="en-US" dirty="0"/>
              <a:t>セッション３「男女共同参画の視点から防災の取組を実践する」（集合研修）</a:t>
            </a:r>
          </a:p>
        </p:txBody>
      </p:sp>
      <p:sp>
        <p:nvSpPr>
          <p:cNvPr id="9" name="スライド イメージ プレースホルダー 8">
            <a:extLst>
              <a:ext uri="{FF2B5EF4-FFF2-40B4-BE49-F238E27FC236}">
                <a16:creationId xmlns:a16="http://schemas.microsoft.com/office/drawing/2014/main" xmlns="" id="{9428255D-BEBE-45DA-B1BE-B30E81E994B7}"/>
              </a:ext>
            </a:extLst>
          </p:cNvPr>
          <p:cNvSpPr>
            <a:spLocks noGrp="1" noRot="1" noChangeAspect="1"/>
          </p:cNvSpPr>
          <p:nvPr>
            <p:ph type="sldImg"/>
          </p:nvPr>
        </p:nvSpPr>
        <p:spPr>
          <a:xfrm>
            <a:off x="579438" y="969963"/>
            <a:ext cx="3511550" cy="2635250"/>
          </a:xfrm>
        </p:spPr>
      </p:sp>
    </p:spTree>
    <p:extLst>
      <p:ext uri="{BB962C8B-B14F-4D97-AF65-F5344CB8AC3E}">
        <p14:creationId xmlns:p14="http://schemas.microsoft.com/office/powerpoint/2010/main" val="1909733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8" name="Slide Number Placeholder 5">
            <a:extLst>
              <a:ext uri="{FF2B5EF4-FFF2-40B4-BE49-F238E27FC236}">
                <a16:creationId xmlns:a16="http://schemas.microsoft.com/office/drawing/2014/main" xmlns="" id="{33AD475B-7C36-43EA-8E44-6072D0FE2ED2}"/>
              </a:ext>
            </a:extLst>
          </p:cNvPr>
          <p:cNvSpPr>
            <a:spLocks noGrp="1"/>
          </p:cNvSpPr>
          <p:nvPr>
            <p:ph type="sldNum" sz="quarter" idx="12"/>
          </p:nvPr>
        </p:nvSpPr>
        <p:spPr>
          <a:xfrm>
            <a:off x="7086600" y="6481429"/>
            <a:ext cx="2057400" cy="365125"/>
          </a:xfrm>
        </p:spPr>
        <p:txBody>
          <a:bodyPr/>
          <a:lstStyle>
            <a:lvl1pPr>
              <a:defRPr>
                <a:solidFill>
                  <a:srgbClr val="0070C0"/>
                </a:solidFill>
                <a:latin typeface="BIZ UDPゴシック" panose="020B0400000000000000" pitchFamily="50" charset="-128"/>
                <a:ea typeface="BIZ UDPゴシック" panose="020B0400000000000000" pitchFamily="50" charset="-128"/>
              </a:defRPr>
            </a:lvl1pPr>
          </a:lstStyle>
          <a:p>
            <a:fld id="{3837D2F9-3F71-4E1B-B85F-DD9E8690F842}" type="slidenum">
              <a:rPr kumimoji="1" lang="ja-JP" altLang="en-US" smtClean="0"/>
              <a:pPr/>
              <a:t>‹#›</a:t>
            </a:fld>
            <a:endParaRPr kumimoji="1" lang="ja-JP" altLang="en-US" dirty="0"/>
          </a:p>
        </p:txBody>
      </p:sp>
    </p:spTree>
    <p:extLst>
      <p:ext uri="{BB962C8B-B14F-4D97-AF65-F5344CB8AC3E}">
        <p14:creationId xmlns:p14="http://schemas.microsoft.com/office/powerpoint/2010/main" val="3768301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837D2F9-3F71-4E1B-B85F-DD9E8690F842}" type="slidenum">
              <a:rPr kumimoji="1" lang="ja-JP" altLang="en-US" smtClean="0"/>
              <a:t>‹#›</a:t>
            </a:fld>
            <a:endParaRPr kumimoji="1" lang="ja-JP" altLang="en-US"/>
          </a:p>
        </p:txBody>
      </p:sp>
    </p:spTree>
    <p:extLst>
      <p:ext uri="{BB962C8B-B14F-4D97-AF65-F5344CB8AC3E}">
        <p14:creationId xmlns:p14="http://schemas.microsoft.com/office/powerpoint/2010/main" val="4005973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837D2F9-3F71-4E1B-B85F-DD9E8690F842}" type="slidenum">
              <a:rPr kumimoji="1" lang="ja-JP" altLang="en-US" smtClean="0"/>
              <a:t>‹#›</a:t>
            </a:fld>
            <a:endParaRPr kumimoji="1" lang="ja-JP" altLang="en-US"/>
          </a:p>
        </p:txBody>
      </p:sp>
    </p:spTree>
    <p:extLst>
      <p:ext uri="{BB962C8B-B14F-4D97-AF65-F5344CB8AC3E}">
        <p14:creationId xmlns:p14="http://schemas.microsoft.com/office/powerpoint/2010/main" val="1812467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01032"/>
          </a:xfrm>
        </p:spPr>
        <p:txBody>
          <a:bodyPr>
            <a:noAutofit/>
          </a:bodyPr>
          <a:lstStyle>
            <a:lvl1pPr>
              <a:defRPr sz="3600">
                <a:latin typeface="BIZ UDPゴシック" panose="020B0400000000000000" pitchFamily="50" charset="-128"/>
                <a:ea typeface="BIZ UDPゴシック" panose="020B0400000000000000" pitchFamily="50" charset="-128"/>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628650" y="1250830"/>
            <a:ext cx="7886700" cy="4919061"/>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5" name="Footer Placeholder 4"/>
          <p:cNvSpPr>
            <a:spLocks noGrp="1"/>
          </p:cNvSpPr>
          <p:nvPr>
            <p:ph type="ftr" sz="quarter" idx="11"/>
          </p:nvPr>
        </p:nvSpPr>
        <p:spPr>
          <a:xfrm>
            <a:off x="628650" y="6424397"/>
            <a:ext cx="6252441" cy="365125"/>
          </a:xfrm>
        </p:spPr>
        <p:txBody>
          <a:bodyPr/>
          <a:lstStyle>
            <a:lvl1pPr algn="l">
              <a:defRPr>
                <a:latin typeface="BIZ UDPゴシック" panose="020B0400000000000000" pitchFamily="50" charset="-128"/>
                <a:ea typeface="BIZ UDPゴシック" panose="020B0400000000000000" pitchFamily="50" charset="-128"/>
              </a:defRPr>
            </a:lvl1pPr>
          </a:lstStyle>
          <a:p>
            <a:endParaRPr kumimoji="1" lang="ja-JP" altLang="en-US" dirty="0">
              <a:latin typeface="BIZ UDPゴシック" panose="020B0400000000000000" pitchFamily="50" charset="-128"/>
              <a:ea typeface="BIZ UDPゴシック" panose="020B0400000000000000" pitchFamily="50" charset="-128"/>
            </a:endParaRPr>
          </a:p>
        </p:txBody>
      </p:sp>
      <p:sp>
        <p:nvSpPr>
          <p:cNvPr id="6" name="Slide Number Placeholder 5"/>
          <p:cNvSpPr>
            <a:spLocks noGrp="1"/>
          </p:cNvSpPr>
          <p:nvPr>
            <p:ph type="sldNum" sz="quarter" idx="12"/>
          </p:nvPr>
        </p:nvSpPr>
        <p:spPr>
          <a:xfrm>
            <a:off x="7086600" y="6481429"/>
            <a:ext cx="2057400" cy="365125"/>
          </a:xfrm>
        </p:spPr>
        <p:txBody>
          <a:bodyPr/>
          <a:lstStyle>
            <a:lvl1pPr>
              <a:defRPr>
                <a:solidFill>
                  <a:srgbClr val="0070C0"/>
                </a:solidFill>
                <a:latin typeface="BIZ UDPゴシック" panose="020B0400000000000000" pitchFamily="50" charset="-128"/>
                <a:ea typeface="BIZ UDPゴシック" panose="020B0400000000000000" pitchFamily="50" charset="-128"/>
              </a:defRPr>
            </a:lvl1pPr>
          </a:lstStyle>
          <a:p>
            <a:fld id="{3837D2F9-3F71-4E1B-B85F-DD9E8690F842}" type="slidenum">
              <a:rPr kumimoji="1" lang="ja-JP" altLang="en-US" smtClean="0"/>
              <a:pPr/>
              <a:t>‹#›</a:t>
            </a:fld>
            <a:endParaRPr kumimoji="1" lang="ja-JP" altLang="en-US" dirty="0"/>
          </a:p>
        </p:txBody>
      </p:sp>
    </p:spTree>
    <p:extLst>
      <p:ext uri="{BB962C8B-B14F-4D97-AF65-F5344CB8AC3E}">
        <p14:creationId xmlns:p14="http://schemas.microsoft.com/office/powerpoint/2010/main" val="1710295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7" name="Slide Number Placeholder 5">
            <a:extLst>
              <a:ext uri="{FF2B5EF4-FFF2-40B4-BE49-F238E27FC236}">
                <a16:creationId xmlns:a16="http://schemas.microsoft.com/office/drawing/2014/main" xmlns="" id="{BC1058E6-D36B-4B56-B0F6-307ADA69DA78}"/>
              </a:ext>
            </a:extLst>
          </p:cNvPr>
          <p:cNvSpPr txBox="1">
            <a:spLocks/>
          </p:cNvSpPr>
          <p:nvPr userDrawn="1"/>
        </p:nvSpPr>
        <p:spPr>
          <a:xfrm>
            <a:off x="7086600" y="6481429"/>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0070C0"/>
                </a:solidFill>
                <a:latin typeface="BIZ UDPゴシック" panose="020B0400000000000000" pitchFamily="50" charset="-128"/>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837D2F9-3F71-4E1B-B85F-DD9E8690F842}" type="slidenum">
              <a:rPr kumimoji="1" lang="ja-JP" altLang="en-US" smtClean="0"/>
              <a:pPr/>
              <a:t>‹#›</a:t>
            </a:fld>
            <a:endParaRPr kumimoji="1" lang="ja-JP" altLang="en-US" dirty="0"/>
          </a:p>
        </p:txBody>
      </p:sp>
    </p:spTree>
    <p:extLst>
      <p:ext uri="{BB962C8B-B14F-4D97-AF65-F5344CB8AC3E}">
        <p14:creationId xmlns:p14="http://schemas.microsoft.com/office/powerpoint/2010/main" val="3430126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837D2F9-3F71-4E1B-B85F-DD9E8690F842}" type="slidenum">
              <a:rPr kumimoji="1" lang="ja-JP" altLang="en-US" smtClean="0"/>
              <a:t>‹#›</a:t>
            </a:fld>
            <a:endParaRPr kumimoji="1" lang="ja-JP" altLang="en-US"/>
          </a:p>
        </p:txBody>
      </p:sp>
    </p:spTree>
    <p:extLst>
      <p:ext uri="{BB962C8B-B14F-4D97-AF65-F5344CB8AC3E}">
        <p14:creationId xmlns:p14="http://schemas.microsoft.com/office/powerpoint/2010/main" val="2293920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837D2F9-3F71-4E1B-B85F-DD9E8690F842}" type="slidenum">
              <a:rPr kumimoji="1" lang="ja-JP" altLang="en-US" smtClean="0"/>
              <a:t>‹#›</a:t>
            </a:fld>
            <a:endParaRPr kumimoji="1" lang="ja-JP" altLang="en-US"/>
          </a:p>
        </p:txBody>
      </p:sp>
    </p:spTree>
    <p:extLst>
      <p:ext uri="{BB962C8B-B14F-4D97-AF65-F5344CB8AC3E}">
        <p14:creationId xmlns:p14="http://schemas.microsoft.com/office/powerpoint/2010/main" val="1634086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6" name="Slide Number Placeholder 5">
            <a:extLst>
              <a:ext uri="{FF2B5EF4-FFF2-40B4-BE49-F238E27FC236}">
                <a16:creationId xmlns:a16="http://schemas.microsoft.com/office/drawing/2014/main" xmlns="" id="{590B221D-521C-48D6-ABA4-070C12486EC4}"/>
              </a:ext>
            </a:extLst>
          </p:cNvPr>
          <p:cNvSpPr>
            <a:spLocks noGrp="1"/>
          </p:cNvSpPr>
          <p:nvPr>
            <p:ph type="sldNum" sz="quarter" idx="12"/>
          </p:nvPr>
        </p:nvSpPr>
        <p:spPr>
          <a:xfrm>
            <a:off x="7086600" y="6481429"/>
            <a:ext cx="2057400" cy="365125"/>
          </a:xfrm>
        </p:spPr>
        <p:txBody>
          <a:bodyPr/>
          <a:lstStyle>
            <a:lvl1pPr>
              <a:defRPr>
                <a:solidFill>
                  <a:srgbClr val="0070C0"/>
                </a:solidFill>
                <a:latin typeface="BIZ UDPゴシック" panose="020B0400000000000000" pitchFamily="50" charset="-128"/>
                <a:ea typeface="BIZ UDPゴシック" panose="020B0400000000000000" pitchFamily="50" charset="-128"/>
              </a:defRPr>
            </a:lvl1pPr>
          </a:lstStyle>
          <a:p>
            <a:fld id="{3837D2F9-3F71-4E1B-B85F-DD9E8690F842}" type="slidenum">
              <a:rPr kumimoji="1" lang="ja-JP" altLang="en-US" smtClean="0"/>
              <a:pPr/>
              <a:t>‹#›</a:t>
            </a:fld>
            <a:endParaRPr kumimoji="1" lang="ja-JP" altLang="en-US" dirty="0"/>
          </a:p>
        </p:txBody>
      </p:sp>
    </p:spTree>
    <p:extLst>
      <p:ext uri="{BB962C8B-B14F-4D97-AF65-F5344CB8AC3E}">
        <p14:creationId xmlns:p14="http://schemas.microsoft.com/office/powerpoint/2010/main" val="2144335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5" name="Slide Number Placeholder 5">
            <a:extLst>
              <a:ext uri="{FF2B5EF4-FFF2-40B4-BE49-F238E27FC236}">
                <a16:creationId xmlns:a16="http://schemas.microsoft.com/office/drawing/2014/main" xmlns="" id="{F4DA9032-6259-415A-AE12-4EA39C576FE8}"/>
              </a:ext>
            </a:extLst>
          </p:cNvPr>
          <p:cNvSpPr>
            <a:spLocks noGrp="1"/>
          </p:cNvSpPr>
          <p:nvPr>
            <p:ph type="sldNum" sz="quarter" idx="12"/>
          </p:nvPr>
        </p:nvSpPr>
        <p:spPr>
          <a:xfrm>
            <a:off x="7086600" y="6481429"/>
            <a:ext cx="2057400" cy="365125"/>
          </a:xfrm>
        </p:spPr>
        <p:txBody>
          <a:bodyPr/>
          <a:lstStyle>
            <a:lvl1pPr>
              <a:defRPr>
                <a:solidFill>
                  <a:srgbClr val="0070C0"/>
                </a:solidFill>
                <a:latin typeface="BIZ UDPゴシック" panose="020B0400000000000000" pitchFamily="50" charset="-128"/>
                <a:ea typeface="BIZ UDPゴシック" panose="020B0400000000000000" pitchFamily="50" charset="-128"/>
              </a:defRPr>
            </a:lvl1pPr>
          </a:lstStyle>
          <a:p>
            <a:fld id="{3837D2F9-3F71-4E1B-B85F-DD9E8690F842}" type="slidenum">
              <a:rPr kumimoji="1" lang="ja-JP" altLang="en-US" smtClean="0"/>
              <a:pPr/>
              <a:t>‹#›</a:t>
            </a:fld>
            <a:endParaRPr kumimoji="1" lang="ja-JP" altLang="en-US" dirty="0"/>
          </a:p>
        </p:txBody>
      </p:sp>
    </p:spTree>
    <p:extLst>
      <p:ext uri="{BB962C8B-B14F-4D97-AF65-F5344CB8AC3E}">
        <p14:creationId xmlns:p14="http://schemas.microsoft.com/office/powerpoint/2010/main" val="2117734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837D2F9-3F71-4E1B-B85F-DD9E8690F842}" type="slidenum">
              <a:rPr kumimoji="1" lang="ja-JP" altLang="en-US" smtClean="0"/>
              <a:t>‹#›</a:t>
            </a:fld>
            <a:endParaRPr kumimoji="1" lang="ja-JP" altLang="en-US"/>
          </a:p>
        </p:txBody>
      </p:sp>
    </p:spTree>
    <p:extLst>
      <p:ext uri="{BB962C8B-B14F-4D97-AF65-F5344CB8AC3E}">
        <p14:creationId xmlns:p14="http://schemas.microsoft.com/office/powerpoint/2010/main" val="2895608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837D2F9-3F71-4E1B-B85F-DD9E8690F842}" type="slidenum">
              <a:rPr kumimoji="1" lang="ja-JP" altLang="en-US" smtClean="0"/>
              <a:t>‹#›</a:t>
            </a:fld>
            <a:endParaRPr kumimoji="1" lang="ja-JP" altLang="en-US"/>
          </a:p>
        </p:txBody>
      </p:sp>
    </p:spTree>
    <p:extLst>
      <p:ext uri="{BB962C8B-B14F-4D97-AF65-F5344CB8AC3E}">
        <p14:creationId xmlns:p14="http://schemas.microsoft.com/office/powerpoint/2010/main" val="1187169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37D2F9-3F71-4E1B-B85F-DD9E8690F842}" type="slidenum">
              <a:rPr kumimoji="1" lang="ja-JP" altLang="en-US" smtClean="0"/>
              <a:t>‹#›</a:t>
            </a:fld>
            <a:endParaRPr kumimoji="1" lang="ja-JP" altLang="en-US"/>
          </a:p>
        </p:txBody>
      </p:sp>
    </p:spTree>
    <p:extLst>
      <p:ext uri="{BB962C8B-B14F-4D97-AF65-F5344CB8AC3E}">
        <p14:creationId xmlns:p14="http://schemas.microsoft.com/office/powerpoint/2010/main" val="223862821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1CF62EAE-5304-4507-99ED-73DDC8E17981}"/>
              </a:ext>
            </a:extLst>
          </p:cNvPr>
          <p:cNvSpPr>
            <a:spLocks noGrp="1"/>
          </p:cNvSpPr>
          <p:nvPr>
            <p:ph type="ctrTitle"/>
          </p:nvPr>
        </p:nvSpPr>
        <p:spPr>
          <a:xfrm>
            <a:off x="685800" y="926465"/>
            <a:ext cx="7772400" cy="1077277"/>
          </a:xfrm>
        </p:spPr>
        <p:txBody>
          <a:bodyPr anchor="ctr">
            <a:normAutofit/>
          </a:bodyPr>
          <a:lstStyle/>
          <a:p>
            <a:r>
              <a:rPr kumimoji="1" lang="ja-JP" altLang="en-US" sz="3600" b="1" dirty="0">
                <a:solidFill>
                  <a:srgbClr val="35A16B"/>
                </a:solidFill>
                <a:latin typeface="BIZ UDPゴシック" panose="020B0400000000000000" pitchFamily="50" charset="-128"/>
                <a:ea typeface="BIZ UDPゴシック" panose="020B0400000000000000" pitchFamily="50" charset="-128"/>
              </a:rPr>
              <a:t>セッション３</a:t>
            </a:r>
          </a:p>
        </p:txBody>
      </p:sp>
      <p:sp>
        <p:nvSpPr>
          <p:cNvPr id="6" name="タイトル 1">
            <a:extLst>
              <a:ext uri="{FF2B5EF4-FFF2-40B4-BE49-F238E27FC236}">
                <a16:creationId xmlns:a16="http://schemas.microsoft.com/office/drawing/2014/main" xmlns="" id="{A28ECDE4-FBDA-476F-8319-D013B5E4549D}"/>
              </a:ext>
            </a:extLst>
          </p:cNvPr>
          <p:cNvSpPr txBox="1">
            <a:spLocks/>
          </p:cNvSpPr>
          <p:nvPr/>
        </p:nvSpPr>
        <p:spPr>
          <a:xfrm>
            <a:off x="685800" y="2336802"/>
            <a:ext cx="7772400" cy="271589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7000"/>
              </a:lnSpc>
            </a:pPr>
            <a:r>
              <a:rPr kumimoji="1" lang="ja-JP" altLang="en-US" sz="4800" b="1"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男女共同参画の視点から</a:t>
            </a:r>
            <a:endParaRPr kumimoji="1" lang="en-US" altLang="ja-JP" sz="4800" b="1"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ts val="7000"/>
              </a:lnSpc>
            </a:pPr>
            <a:r>
              <a:rPr kumimoji="1" lang="ja-JP" altLang="en-US" sz="4800" b="1"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防災の取組を実践する</a:t>
            </a:r>
            <a:endParaRPr kumimoji="1" lang="en-US" altLang="ja-JP" sz="4800" b="1"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ts val="7000"/>
              </a:lnSpc>
            </a:pPr>
            <a:r>
              <a:rPr lang="ja-JP" altLang="en-US" sz="4800" b="1" kern="100" dirty="0">
                <a:solidFill>
                  <a:srgbClr val="12A9D8"/>
                </a:solidFill>
                <a:latin typeface="BIZ UDPゴシック" panose="020B0400000000000000" pitchFamily="50" charset="-128"/>
                <a:ea typeface="BIZ UDPゴシック" panose="020B0400000000000000" pitchFamily="50" charset="-128"/>
                <a:cs typeface="Times New Roman" panose="02020603050405020304" pitchFamily="18" charset="0"/>
              </a:rPr>
              <a:t>（集合研修）</a:t>
            </a:r>
            <a:endParaRPr lang="ja-JP" altLang="en-US" sz="4800" b="1" dirty="0">
              <a:solidFill>
                <a:srgbClr val="12A9D8"/>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30667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xmlns="" id="{395BC20B-38BC-495F-A634-B3588A51B445}"/>
              </a:ext>
            </a:extLst>
          </p:cNvPr>
          <p:cNvPicPr>
            <a:picLocks noChangeAspect="1"/>
          </p:cNvPicPr>
          <p:nvPr/>
        </p:nvPicPr>
        <p:blipFill>
          <a:blip r:embed="rId3"/>
          <a:stretch>
            <a:fillRect/>
          </a:stretch>
        </p:blipFill>
        <p:spPr>
          <a:xfrm>
            <a:off x="4729311" y="1288831"/>
            <a:ext cx="4284000" cy="2339528"/>
          </a:xfrm>
          <a:prstGeom prst="rect">
            <a:avLst/>
          </a:prstGeom>
        </p:spPr>
      </p:pic>
      <p:sp>
        <p:nvSpPr>
          <p:cNvPr id="13" name="テキスト ボックス 12">
            <a:extLst>
              <a:ext uri="{FF2B5EF4-FFF2-40B4-BE49-F238E27FC236}">
                <a16:creationId xmlns:a16="http://schemas.microsoft.com/office/drawing/2014/main" xmlns="" id="{9C90EAA8-54E3-4370-8C31-1611AD3F6FD5}"/>
              </a:ext>
            </a:extLst>
          </p:cNvPr>
          <p:cNvSpPr txBox="1"/>
          <p:nvPr/>
        </p:nvSpPr>
        <p:spPr>
          <a:xfrm>
            <a:off x="368687" y="282131"/>
            <a:ext cx="8437110" cy="684000"/>
          </a:xfrm>
          <a:prstGeom prst="rect">
            <a:avLst/>
          </a:prstGeom>
          <a:solidFill>
            <a:srgbClr val="E6F5FF"/>
          </a:solidFill>
          <a:effectLst>
            <a:outerShdw blurRad="50800" dist="38100" dir="2700000" algn="tl" rotWithShape="0">
              <a:prstClr val="black">
                <a:alpha val="40000"/>
              </a:prstClr>
            </a:outerShdw>
          </a:effectLst>
        </p:spPr>
        <p:txBody>
          <a:bodyPr wrap="square" lIns="180000" tIns="36000" bIns="72000" anchor="ctr">
            <a:noAutofit/>
          </a:bodyPr>
          <a:lstStyle/>
          <a:p>
            <a:pPr>
              <a:spcAft>
                <a:spcPts val="1200"/>
              </a:spcAft>
            </a:pPr>
            <a:r>
              <a:rPr kumimoji="1" lang="ja-JP" altLang="en-US" sz="2400" b="1" dirty="0">
                <a:solidFill>
                  <a:schemeClr val="tx1">
                    <a:lumMod val="75000"/>
                    <a:lumOff val="25000"/>
                  </a:schemeClr>
                </a:solidFill>
                <a:latin typeface="BIZ UDPゴシック" panose="020B0400000000000000" pitchFamily="50" charset="-128"/>
                <a:ea typeface="BIZ UDPゴシック" panose="020B0400000000000000" pitchFamily="50" charset="-128"/>
              </a:rPr>
              <a:t>②業務の選定　</a:t>
            </a:r>
            <a:r>
              <a:rPr kumimoji="1" lang="en-US" altLang="ja-JP" sz="24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2400" b="1" dirty="0">
                <a:solidFill>
                  <a:schemeClr val="tx1">
                    <a:lumMod val="75000"/>
                    <a:lumOff val="25000"/>
                  </a:schemeClr>
                </a:solidFill>
                <a:latin typeface="BIZ UDPゴシック" panose="020B0400000000000000" pitchFamily="50" charset="-128"/>
                <a:ea typeface="BIZ UDPゴシック" panose="020B0400000000000000" pitchFamily="50" charset="-128"/>
              </a:rPr>
              <a:t>グループ検討</a:t>
            </a:r>
            <a:r>
              <a:rPr kumimoji="1" lang="en-US" altLang="ja-JP" sz="24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2400" b="1" dirty="0">
                <a:solidFill>
                  <a:schemeClr val="tx1">
                    <a:lumMod val="75000"/>
                    <a:lumOff val="25000"/>
                  </a:schemeClr>
                </a:solidFill>
                <a:latin typeface="BIZ UDPゴシック" panose="020B0400000000000000" pitchFamily="50" charset="-128"/>
                <a:ea typeface="BIZ UDPゴシック" panose="020B0400000000000000" pitchFamily="50" charset="-128"/>
              </a:rPr>
              <a:t>（１分）</a:t>
            </a:r>
            <a:endParaRPr kumimoji="1" lang="en-US" altLang="ja-JP" sz="2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xmlns="" id="{B13259C6-F3D8-47DE-AF13-8EF0F4E65469}"/>
              </a:ext>
            </a:extLst>
          </p:cNvPr>
          <p:cNvSpPr txBox="1"/>
          <p:nvPr/>
        </p:nvSpPr>
        <p:spPr>
          <a:xfrm>
            <a:off x="368687" y="1234679"/>
            <a:ext cx="4203313" cy="2339102"/>
          </a:xfrm>
          <a:prstGeom prst="rect">
            <a:avLst/>
          </a:prstGeom>
          <a:noFill/>
        </p:spPr>
        <p:txBody>
          <a:bodyPr wrap="square" rtlCol="0">
            <a:spAutoFit/>
          </a:bodyPr>
          <a:lstStyle/>
          <a:p>
            <a:pPr algn="just">
              <a:spcAft>
                <a:spcPts val="1200"/>
              </a:spcAft>
              <a:defRPr/>
            </a:pPr>
            <a:r>
              <a:rPr kumimoji="1" lang="ja-JP" altLang="en-US" sz="2400" dirty="0">
                <a:solidFill>
                  <a:schemeClr val="tx1">
                    <a:lumMod val="75000"/>
                    <a:lumOff val="25000"/>
                  </a:schemeClr>
                </a:solidFill>
                <a:latin typeface="BIZ UDPゴシック" panose="020B0400000000000000" pitchFamily="50" charset="-128"/>
                <a:ea typeface="BIZ UDPゴシック" panose="020B0400000000000000" pitchFamily="50" charset="-128"/>
              </a:rPr>
              <a:t>①で書き出した業務の中から、</a:t>
            </a:r>
            <a:r>
              <a:rPr kumimoji="1" lang="ja-JP" altLang="en-US" sz="2400" i="0" strike="noStrike" kern="1200" cap="none" spc="0" normalizeH="0" baseline="0" noProof="0" dirty="0">
                <a:ln>
                  <a:noFill/>
                </a:ln>
                <a:solidFill>
                  <a:schemeClr val="tx1">
                    <a:lumMod val="75000"/>
                    <a:lumOff val="25000"/>
                  </a:schemeClr>
                </a:solidFill>
                <a:effectLst/>
                <a:uLnTx/>
                <a:uFillTx/>
                <a:latin typeface="BIZ UDPゴシック" panose="020B0400000000000000" pitchFamily="50" charset="-128"/>
                <a:ea typeface="BIZ UDPゴシック" panose="020B0400000000000000" pitchFamily="50" charset="-128"/>
                <a:cs typeface="+mj-cs"/>
              </a:rPr>
              <a:t>より男女共同参画の視点からの取組を検討したい業務</a:t>
            </a:r>
            <a:r>
              <a:rPr kumimoji="1" lang="ja-JP" altLang="en-US" sz="2400" dirty="0">
                <a:solidFill>
                  <a:schemeClr val="tx1">
                    <a:lumMod val="75000"/>
                    <a:lumOff val="25000"/>
                  </a:schemeClr>
                </a:solidFill>
                <a:latin typeface="BIZ UDPゴシック" panose="020B0400000000000000" pitchFamily="50" charset="-128"/>
                <a:ea typeface="BIZ UDPゴシック" panose="020B0400000000000000" pitchFamily="50" charset="-128"/>
              </a:rPr>
              <a:t>を</a:t>
            </a:r>
            <a:r>
              <a:rPr kumimoji="1" lang="en-US" altLang="ja-JP" sz="2400" dirty="0">
                <a:solidFill>
                  <a:schemeClr val="tx1">
                    <a:lumMod val="75000"/>
                    <a:lumOff val="25000"/>
                  </a:schemeClr>
                </a:solidFill>
                <a:latin typeface="BIZ UDPゴシック" panose="020B0400000000000000" pitchFamily="50" charset="-128"/>
                <a:ea typeface="BIZ UDPゴシック" panose="020B0400000000000000" pitchFamily="50" charset="-128"/>
              </a:rPr>
              <a:t/>
            </a:r>
            <a:br>
              <a:rPr kumimoji="1" lang="en-US" altLang="ja-JP" sz="2400" dirty="0">
                <a:solidFill>
                  <a:schemeClr val="tx1">
                    <a:lumMod val="75000"/>
                    <a:lumOff val="25000"/>
                  </a:schemeClr>
                </a:solidFill>
                <a:latin typeface="BIZ UDPゴシック" panose="020B0400000000000000" pitchFamily="50" charset="-128"/>
                <a:ea typeface="BIZ UDPゴシック" panose="020B0400000000000000" pitchFamily="50" charset="-128"/>
              </a:rPr>
            </a:br>
            <a:r>
              <a:rPr kumimoji="1" lang="ja-JP" altLang="en-US" sz="2400" dirty="0">
                <a:solidFill>
                  <a:schemeClr val="tx1">
                    <a:lumMod val="75000"/>
                    <a:lumOff val="25000"/>
                  </a:schemeClr>
                </a:solidFill>
                <a:latin typeface="BIZ UDPゴシック" panose="020B0400000000000000" pitchFamily="50" charset="-128"/>
                <a:ea typeface="BIZ UDPゴシック" panose="020B0400000000000000" pitchFamily="50" charset="-128"/>
              </a:rPr>
              <a:t>選びましょう。</a:t>
            </a:r>
            <a:endParaRPr kumimoji="1" lang="en-US" altLang="ja-JP" sz="24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342900" indent="-342900">
              <a:spcAft>
                <a:spcPts val="600"/>
              </a:spcAft>
              <a:buFont typeface="Wingdings" panose="05000000000000000000" pitchFamily="2" charset="2"/>
              <a:buChar char="l"/>
            </a:pPr>
            <a:r>
              <a:rPr kumimoji="1" lang="ja-JP" altLang="en-US" sz="2000" b="1" dirty="0">
                <a:solidFill>
                  <a:schemeClr val="tx1">
                    <a:lumMod val="75000"/>
                    <a:lumOff val="25000"/>
                  </a:schemeClr>
                </a:solidFill>
                <a:latin typeface="BIZ UDPゴシック" panose="020B0400000000000000" pitchFamily="50" charset="-128"/>
                <a:ea typeface="BIZ UDPゴシック" panose="020B0400000000000000" pitchFamily="50" charset="-128"/>
              </a:rPr>
              <a:t>①で書き出した業務の中から１つ選んでください。</a:t>
            </a:r>
          </a:p>
        </p:txBody>
      </p:sp>
      <p:graphicFrame>
        <p:nvGraphicFramePr>
          <p:cNvPr id="15" name="表 14">
            <a:extLst>
              <a:ext uri="{FF2B5EF4-FFF2-40B4-BE49-F238E27FC236}">
                <a16:creationId xmlns:a16="http://schemas.microsoft.com/office/drawing/2014/main" xmlns="" id="{184718DD-B15B-4EAE-83F4-9DFD09636643}"/>
              </a:ext>
            </a:extLst>
          </p:cNvPr>
          <p:cNvGraphicFramePr>
            <a:graphicFrameLocks noGrp="1"/>
          </p:cNvGraphicFramePr>
          <p:nvPr>
            <p:extLst>
              <p:ext uri="{D42A27DB-BD31-4B8C-83A1-F6EECF244321}">
                <p14:modId xmlns:p14="http://schemas.microsoft.com/office/powerpoint/2010/main" val="3096587979"/>
              </p:ext>
            </p:extLst>
          </p:nvPr>
        </p:nvGraphicFramePr>
        <p:xfrm>
          <a:off x="667916" y="5764726"/>
          <a:ext cx="7808168" cy="883920"/>
        </p:xfrm>
        <a:graphic>
          <a:graphicData uri="http://schemas.openxmlformats.org/drawingml/2006/table">
            <a:tbl>
              <a:tblPr firstRow="1" firstCol="1" bandRow="1">
                <a:tableStyleId>{5C22544A-7EE6-4342-B048-85BDC9FD1C3A}</a:tableStyleId>
              </a:tblPr>
              <a:tblGrid>
                <a:gridCol w="1920480">
                  <a:extLst>
                    <a:ext uri="{9D8B030D-6E8A-4147-A177-3AD203B41FA5}">
                      <a16:colId xmlns:a16="http://schemas.microsoft.com/office/drawing/2014/main" xmlns="" val="918579397"/>
                    </a:ext>
                  </a:extLst>
                </a:gridCol>
                <a:gridCol w="5887688">
                  <a:extLst>
                    <a:ext uri="{9D8B030D-6E8A-4147-A177-3AD203B41FA5}">
                      <a16:colId xmlns:a16="http://schemas.microsoft.com/office/drawing/2014/main" xmlns="" val="1311643930"/>
                    </a:ext>
                  </a:extLst>
                </a:gridCol>
              </a:tblGrid>
              <a:tr h="48152">
                <a:tc>
                  <a:txBody>
                    <a:bodyPr/>
                    <a:lstStyle/>
                    <a:p>
                      <a:pPr algn="ctr"/>
                      <a:r>
                        <a:rPr lang="ja-JP" sz="1600" b="0"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段階</a:t>
                      </a:r>
                      <a:endParaRPr lang="ja-JP" sz="1600" b="0"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ja-JP" altLang="en-US" sz="1600" b="0"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男女共同参画の視点で取組を検討したい業務</a:t>
                      </a:r>
                      <a:endParaRPr lang="ja-JP" sz="1600" b="0"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922416645"/>
                  </a:ext>
                </a:extLst>
              </a:tr>
              <a:tr h="126400">
                <a:tc>
                  <a:txBody>
                    <a:bodyPr/>
                    <a:lstStyle/>
                    <a:p>
                      <a:pPr algn="ctr"/>
                      <a:r>
                        <a:rPr lang="ja-JP" altLang="en-US" sz="1800" kern="100" dirty="0">
                          <a:solidFill>
                            <a:srgbClr val="0041FF"/>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復旧・復興段階</a:t>
                      </a:r>
                      <a:endParaRPr lang="ja-JP" sz="1800" kern="100" dirty="0">
                        <a:solidFill>
                          <a:srgbClr val="0041FF"/>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1050" kern="100" dirty="0">
                          <a:effectLst/>
                          <a:latin typeface="BIZ UDPゴシック" panose="020B0400000000000000" pitchFamily="50" charset="-128"/>
                          <a:ea typeface="BIZ UDPゴシック" panose="020B0400000000000000" pitchFamily="50" charset="-128"/>
                        </a:rPr>
                        <a:t> </a:t>
                      </a:r>
                      <a:endParaRPr lang="ja-JP" sz="1050" kern="100" dirty="0">
                        <a:effectLst/>
                        <a:latin typeface="BIZ UDPゴシック" panose="020B0400000000000000" pitchFamily="50" charset="-128"/>
                        <a:ea typeface="BIZ UDPゴシック" panose="020B0400000000000000" pitchFamily="50" charset="-128"/>
                      </a:endParaRPr>
                    </a:p>
                    <a:p>
                      <a:pPr algn="just"/>
                      <a:r>
                        <a:rPr lang="en-US" sz="1050" kern="100" dirty="0">
                          <a:effectLst/>
                          <a:latin typeface="BIZ UDPゴシック" panose="020B0400000000000000" pitchFamily="50" charset="-128"/>
                          <a:ea typeface="BIZ UDPゴシック" panose="020B0400000000000000" pitchFamily="50" charset="-128"/>
                        </a:rPr>
                        <a:t> </a:t>
                      </a:r>
                      <a:endParaRPr lang="ja-JP" sz="1050" kern="100" dirty="0">
                        <a:effectLst/>
                        <a:latin typeface="BIZ UDPゴシック" panose="020B0400000000000000" pitchFamily="50" charset="-128"/>
                        <a:ea typeface="BIZ UDPゴシック" panose="020B0400000000000000" pitchFamily="50" charset="-128"/>
                      </a:endParaRPr>
                    </a:p>
                    <a:p>
                      <a:pPr algn="just"/>
                      <a:r>
                        <a:rPr lang="en-US" sz="1050" kern="100" dirty="0">
                          <a:effectLst/>
                          <a:latin typeface="BIZ UDPゴシック" panose="020B0400000000000000" pitchFamily="50" charset="-128"/>
                          <a:ea typeface="BIZ UDPゴシック" panose="020B0400000000000000" pitchFamily="50" charset="-128"/>
                        </a:rPr>
                        <a:t> </a:t>
                      </a:r>
                      <a:endParaRPr lang="ja-JP" sz="1050" kern="100" dirty="0">
                        <a:effectLst/>
                        <a:latin typeface="BIZ UDPゴシック" panose="020B0400000000000000" pitchFamily="50" charset="-128"/>
                        <a:ea typeface="BIZ UDPゴシック" panose="020B0400000000000000" pitchFamily="50" charset="-128"/>
                      </a:endParaRPr>
                    </a:p>
                    <a:p>
                      <a:pPr algn="just"/>
                      <a:r>
                        <a:rPr lang="en-US" sz="1050" kern="100" dirty="0">
                          <a:effectLst/>
                          <a:latin typeface="BIZ UDPゴシック" panose="020B0400000000000000" pitchFamily="50" charset="-128"/>
                          <a:ea typeface="BIZ UDPゴシック" panose="020B0400000000000000" pitchFamily="50" charset="-128"/>
                        </a:rPr>
                        <a:t> </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90733540"/>
                  </a:ext>
                </a:extLst>
              </a:tr>
            </a:tbl>
          </a:graphicData>
        </a:graphic>
      </p:graphicFrame>
      <p:sp>
        <p:nvSpPr>
          <p:cNvPr id="16" name="テキスト ボックス 15">
            <a:extLst>
              <a:ext uri="{FF2B5EF4-FFF2-40B4-BE49-F238E27FC236}">
                <a16:creationId xmlns:a16="http://schemas.microsoft.com/office/drawing/2014/main" xmlns="" id="{9C88BE87-28FA-4A60-814A-F66CF3DF6956}"/>
              </a:ext>
            </a:extLst>
          </p:cNvPr>
          <p:cNvSpPr txBox="1"/>
          <p:nvPr/>
        </p:nvSpPr>
        <p:spPr>
          <a:xfrm>
            <a:off x="2801761" y="6104239"/>
            <a:ext cx="4973430" cy="461665"/>
          </a:xfrm>
          <a:prstGeom prst="rect">
            <a:avLst/>
          </a:prstGeom>
          <a:noFill/>
        </p:spPr>
        <p:txBody>
          <a:bodyPr wrap="square" rtlCol="0">
            <a:spAutoFit/>
          </a:bodyPr>
          <a:lstStyle/>
          <a:p>
            <a:pPr marL="177800" indent="-177800">
              <a:buFont typeface="Arial" panose="020B0604020202020204" pitchFamily="34" charset="0"/>
              <a:buChar char="•"/>
            </a:pPr>
            <a:r>
              <a:rPr kumimoji="1" lang="ja-JP" altLang="en-US" sz="2400" dirty="0">
                <a:solidFill>
                  <a:srgbClr val="0041FF"/>
                </a:solidFill>
                <a:latin typeface="BIZ UDPゴシック" panose="020B0400000000000000" pitchFamily="50" charset="-128"/>
                <a:ea typeface="BIZ UDPゴシック" panose="020B0400000000000000" pitchFamily="50" charset="-128"/>
              </a:rPr>
              <a:t>仮設住宅の設計・ニーズ把握</a:t>
            </a:r>
            <a:endParaRPr kumimoji="1" lang="en-US" altLang="ja-JP" sz="2400" dirty="0">
              <a:solidFill>
                <a:srgbClr val="0041FF"/>
              </a:solidFill>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xmlns="" id="{70BBFBF0-F85C-4967-AA2E-2D42BBDD13E2}"/>
              </a:ext>
            </a:extLst>
          </p:cNvPr>
          <p:cNvSpPr txBox="1"/>
          <p:nvPr/>
        </p:nvSpPr>
        <p:spPr>
          <a:xfrm>
            <a:off x="622288" y="5395394"/>
            <a:ext cx="4086807" cy="369332"/>
          </a:xfrm>
          <a:prstGeom prst="rect">
            <a:avLst/>
          </a:prstGeom>
          <a:noFill/>
        </p:spPr>
        <p:txBody>
          <a:bodyPr wrap="square" rtlCol="0">
            <a:spAutoFit/>
          </a:bodyPr>
          <a:lstStyle/>
          <a:p>
            <a:r>
              <a:rPr kumimoji="1" lang="ja-JP" altLang="en-US" b="1" dirty="0">
                <a:solidFill>
                  <a:srgbClr val="0041FF"/>
                </a:solidFill>
              </a:rPr>
              <a:t>例）まちづくり関係部局</a:t>
            </a:r>
            <a:endParaRPr kumimoji="1" lang="ja-JP" altLang="en-US" b="1" dirty="0">
              <a:solidFill>
                <a:srgbClr val="0041FF"/>
              </a:solidFill>
              <a:highlight>
                <a:srgbClr val="FFFF00"/>
              </a:highlight>
            </a:endParaRPr>
          </a:p>
        </p:txBody>
      </p:sp>
      <p:graphicFrame>
        <p:nvGraphicFramePr>
          <p:cNvPr id="18" name="表 17">
            <a:extLst>
              <a:ext uri="{FF2B5EF4-FFF2-40B4-BE49-F238E27FC236}">
                <a16:creationId xmlns:a16="http://schemas.microsoft.com/office/drawing/2014/main" xmlns="" id="{39224F7E-19DF-47E6-BFE0-1D697A0B4C50}"/>
              </a:ext>
            </a:extLst>
          </p:cNvPr>
          <p:cNvGraphicFramePr>
            <a:graphicFrameLocks noGrp="1"/>
          </p:cNvGraphicFramePr>
          <p:nvPr>
            <p:extLst>
              <p:ext uri="{D42A27DB-BD31-4B8C-83A1-F6EECF244321}">
                <p14:modId xmlns:p14="http://schemas.microsoft.com/office/powerpoint/2010/main" val="3642989421"/>
              </p:ext>
            </p:extLst>
          </p:nvPr>
        </p:nvGraphicFramePr>
        <p:xfrm>
          <a:off x="688132" y="4346513"/>
          <a:ext cx="7808168" cy="883920"/>
        </p:xfrm>
        <a:graphic>
          <a:graphicData uri="http://schemas.openxmlformats.org/drawingml/2006/table">
            <a:tbl>
              <a:tblPr firstRow="1" firstCol="1" bandRow="1">
                <a:tableStyleId>{5C22544A-7EE6-4342-B048-85BDC9FD1C3A}</a:tableStyleId>
              </a:tblPr>
              <a:tblGrid>
                <a:gridCol w="1869092">
                  <a:extLst>
                    <a:ext uri="{9D8B030D-6E8A-4147-A177-3AD203B41FA5}">
                      <a16:colId xmlns:a16="http://schemas.microsoft.com/office/drawing/2014/main" xmlns="" val="918579397"/>
                    </a:ext>
                  </a:extLst>
                </a:gridCol>
                <a:gridCol w="5939076">
                  <a:extLst>
                    <a:ext uri="{9D8B030D-6E8A-4147-A177-3AD203B41FA5}">
                      <a16:colId xmlns:a16="http://schemas.microsoft.com/office/drawing/2014/main" xmlns="" val="1311643930"/>
                    </a:ext>
                  </a:extLst>
                </a:gridCol>
              </a:tblGrid>
              <a:tr h="237807">
                <a:tc>
                  <a:txBody>
                    <a:bodyPr/>
                    <a:lstStyle/>
                    <a:p>
                      <a:pPr algn="ctr"/>
                      <a:r>
                        <a:rPr lang="ja-JP" sz="1600" b="0"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段階</a:t>
                      </a:r>
                      <a:endParaRPr lang="ja-JP" sz="1600" b="0"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ja-JP" altLang="en-US" sz="1600" b="0"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男女共同参画の視点で取組を検討したい業務</a:t>
                      </a:r>
                      <a:endParaRPr lang="ja-JP" sz="1600" b="0"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922416645"/>
                  </a:ext>
                </a:extLst>
              </a:tr>
              <a:tr h="563456">
                <a:tc>
                  <a:txBody>
                    <a:bodyPr/>
                    <a:lstStyle/>
                    <a:p>
                      <a:pPr algn="ctr"/>
                      <a:r>
                        <a:rPr lang="ja-JP" altLang="en-US" sz="1800" kern="100" dirty="0">
                          <a:solidFill>
                            <a:srgbClr val="0041FF"/>
                          </a:solidFill>
                          <a:effectLst/>
                          <a:latin typeface="BIZ UDPゴシック" panose="020B0400000000000000" pitchFamily="50" charset="-128"/>
                          <a:ea typeface="BIZ UDPゴシック" panose="020B0400000000000000" pitchFamily="50" charset="-128"/>
                          <a:cs typeface="Times New Roman" panose="02020603050405020304" pitchFamily="18" charset="0"/>
                        </a:rPr>
                        <a:t>避難生活</a:t>
                      </a:r>
                      <a:endParaRPr lang="ja-JP" sz="1800" kern="100" dirty="0">
                        <a:solidFill>
                          <a:srgbClr val="0041FF"/>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1050" kern="100" dirty="0">
                          <a:effectLst/>
                          <a:latin typeface="BIZ UDPゴシック" panose="020B0400000000000000" pitchFamily="50" charset="-128"/>
                          <a:ea typeface="BIZ UDPゴシック" panose="020B0400000000000000" pitchFamily="50" charset="-128"/>
                        </a:rPr>
                        <a:t> </a:t>
                      </a:r>
                      <a:endParaRPr lang="ja-JP" sz="1050" kern="100" dirty="0">
                        <a:effectLst/>
                        <a:latin typeface="BIZ UDPゴシック" panose="020B0400000000000000" pitchFamily="50" charset="-128"/>
                        <a:ea typeface="BIZ UDPゴシック" panose="020B0400000000000000" pitchFamily="50" charset="-128"/>
                      </a:endParaRPr>
                    </a:p>
                    <a:p>
                      <a:pPr algn="just"/>
                      <a:r>
                        <a:rPr lang="en-US" sz="1050" kern="100" dirty="0">
                          <a:effectLst/>
                          <a:latin typeface="BIZ UDPゴシック" panose="020B0400000000000000" pitchFamily="50" charset="-128"/>
                          <a:ea typeface="BIZ UDPゴシック" panose="020B0400000000000000" pitchFamily="50" charset="-128"/>
                        </a:rPr>
                        <a:t> </a:t>
                      </a:r>
                      <a:endParaRPr lang="ja-JP" sz="1050" kern="100" dirty="0">
                        <a:effectLst/>
                        <a:latin typeface="BIZ UDPゴシック" panose="020B0400000000000000" pitchFamily="50" charset="-128"/>
                        <a:ea typeface="BIZ UDPゴシック" panose="020B0400000000000000" pitchFamily="50" charset="-128"/>
                      </a:endParaRPr>
                    </a:p>
                    <a:p>
                      <a:pPr algn="just"/>
                      <a:r>
                        <a:rPr lang="en-US" sz="1050" kern="100" dirty="0">
                          <a:effectLst/>
                          <a:latin typeface="BIZ UDPゴシック" panose="020B0400000000000000" pitchFamily="50" charset="-128"/>
                          <a:ea typeface="BIZ UDPゴシック" panose="020B0400000000000000" pitchFamily="50" charset="-128"/>
                        </a:rPr>
                        <a:t> </a:t>
                      </a:r>
                      <a:endParaRPr lang="ja-JP" sz="1050" kern="100" dirty="0">
                        <a:effectLst/>
                        <a:latin typeface="BIZ UDPゴシック" panose="020B0400000000000000" pitchFamily="50" charset="-128"/>
                        <a:ea typeface="BIZ UDPゴシック" panose="020B0400000000000000" pitchFamily="50" charset="-128"/>
                      </a:endParaRPr>
                    </a:p>
                    <a:p>
                      <a:pPr algn="just"/>
                      <a:r>
                        <a:rPr lang="en-US" sz="1050" kern="100" dirty="0">
                          <a:effectLst/>
                          <a:latin typeface="BIZ UDPゴシック" panose="020B0400000000000000" pitchFamily="50" charset="-128"/>
                          <a:ea typeface="BIZ UDPゴシック" panose="020B0400000000000000" pitchFamily="50" charset="-128"/>
                        </a:rPr>
                        <a:t> </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90733540"/>
                  </a:ext>
                </a:extLst>
              </a:tr>
            </a:tbl>
          </a:graphicData>
        </a:graphic>
      </p:graphicFrame>
      <p:sp>
        <p:nvSpPr>
          <p:cNvPr id="19" name="テキスト ボックス 18">
            <a:extLst>
              <a:ext uri="{FF2B5EF4-FFF2-40B4-BE49-F238E27FC236}">
                <a16:creationId xmlns:a16="http://schemas.microsoft.com/office/drawing/2014/main" xmlns="" id="{78BCDD84-BB57-4BBE-B0C0-898CD47AAA90}"/>
              </a:ext>
            </a:extLst>
          </p:cNvPr>
          <p:cNvSpPr txBox="1"/>
          <p:nvPr/>
        </p:nvSpPr>
        <p:spPr>
          <a:xfrm>
            <a:off x="2801761" y="4659113"/>
            <a:ext cx="4973430" cy="461665"/>
          </a:xfrm>
          <a:prstGeom prst="rect">
            <a:avLst/>
          </a:prstGeom>
          <a:noFill/>
        </p:spPr>
        <p:txBody>
          <a:bodyPr wrap="square" rtlCol="0">
            <a:spAutoFit/>
          </a:bodyPr>
          <a:lstStyle/>
          <a:p>
            <a:pPr marL="177800" indent="-177800">
              <a:buFont typeface="Arial" panose="020B0604020202020204" pitchFamily="34" charset="0"/>
              <a:buChar char="•"/>
            </a:pPr>
            <a:r>
              <a:rPr kumimoji="1" lang="ja-JP" altLang="en-US" sz="2400" dirty="0">
                <a:solidFill>
                  <a:srgbClr val="0041FF"/>
                </a:solidFill>
                <a:latin typeface="BIZ UDPゴシック" panose="020B0400000000000000" pitchFamily="50" charset="-128"/>
                <a:ea typeface="BIZ UDPゴシック" panose="020B0400000000000000" pitchFamily="50" charset="-128"/>
              </a:rPr>
              <a:t>被災した児童や生徒の支援</a:t>
            </a:r>
            <a:endParaRPr kumimoji="1" lang="en-US" altLang="ja-JP" sz="2400" dirty="0">
              <a:solidFill>
                <a:srgbClr val="0041FF"/>
              </a:solidFill>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xmlns="" id="{1C71F000-81FE-4F74-9F52-F125FDF75986}"/>
              </a:ext>
            </a:extLst>
          </p:cNvPr>
          <p:cNvSpPr txBox="1"/>
          <p:nvPr/>
        </p:nvSpPr>
        <p:spPr>
          <a:xfrm>
            <a:off x="642504" y="3963939"/>
            <a:ext cx="4086807" cy="369332"/>
          </a:xfrm>
          <a:prstGeom prst="rect">
            <a:avLst/>
          </a:prstGeom>
          <a:noFill/>
        </p:spPr>
        <p:txBody>
          <a:bodyPr wrap="square" rtlCol="0">
            <a:spAutoFit/>
          </a:bodyPr>
          <a:lstStyle/>
          <a:p>
            <a:r>
              <a:rPr kumimoji="1" lang="ja-JP" altLang="en-US" b="1" dirty="0">
                <a:solidFill>
                  <a:srgbClr val="0041FF"/>
                </a:solidFill>
              </a:rPr>
              <a:t>例）教育関係部局</a:t>
            </a:r>
            <a:endParaRPr kumimoji="1" lang="ja-JP" altLang="en-US" b="1" dirty="0">
              <a:solidFill>
                <a:srgbClr val="0041FF"/>
              </a:solidFill>
              <a:highlight>
                <a:srgbClr val="FFFF00"/>
              </a:highlight>
            </a:endParaRPr>
          </a:p>
        </p:txBody>
      </p:sp>
      <p:sp>
        <p:nvSpPr>
          <p:cNvPr id="4" name="スライド番号プレースホルダー 3">
            <a:extLst>
              <a:ext uri="{FF2B5EF4-FFF2-40B4-BE49-F238E27FC236}">
                <a16:creationId xmlns:a16="http://schemas.microsoft.com/office/drawing/2014/main" xmlns="" id="{A9223ADE-5A48-488E-9051-31C1F1234519}"/>
              </a:ext>
            </a:extLst>
          </p:cNvPr>
          <p:cNvSpPr>
            <a:spLocks noGrp="1"/>
          </p:cNvSpPr>
          <p:nvPr>
            <p:ph type="sldNum" sz="quarter" idx="12"/>
          </p:nvPr>
        </p:nvSpPr>
        <p:spPr/>
        <p:txBody>
          <a:bodyPr/>
          <a:lstStyle/>
          <a:p>
            <a:fld id="{3837D2F9-3F71-4E1B-B85F-DD9E8690F842}" type="slidenum">
              <a:rPr kumimoji="1" lang="ja-JP" altLang="en-US" smtClean="0"/>
              <a:pPr/>
              <a:t>10</a:t>
            </a:fld>
            <a:endParaRPr kumimoji="1" lang="ja-JP" altLang="en-US" dirty="0"/>
          </a:p>
        </p:txBody>
      </p:sp>
      <p:sp>
        <p:nvSpPr>
          <p:cNvPr id="7" name="楕円 6">
            <a:extLst>
              <a:ext uri="{FF2B5EF4-FFF2-40B4-BE49-F238E27FC236}">
                <a16:creationId xmlns:a16="http://schemas.microsoft.com/office/drawing/2014/main" xmlns="" id="{CDB31F1F-2744-4E14-9611-712265BB04F6}"/>
              </a:ext>
            </a:extLst>
          </p:cNvPr>
          <p:cNvSpPr/>
          <p:nvPr/>
        </p:nvSpPr>
        <p:spPr>
          <a:xfrm>
            <a:off x="5565708" y="1868918"/>
            <a:ext cx="556054" cy="568411"/>
          </a:xfrm>
          <a:prstGeom prst="ellipse">
            <a:avLst/>
          </a:prstGeom>
          <a:noFill/>
          <a:ln w="38100">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xmlns="" id="{1BEE7DC6-C2B8-4E59-99E0-F890A6908942}"/>
              </a:ext>
            </a:extLst>
          </p:cNvPr>
          <p:cNvSpPr txBox="1"/>
          <p:nvPr/>
        </p:nvSpPr>
        <p:spPr>
          <a:xfrm>
            <a:off x="5484526" y="3658331"/>
            <a:ext cx="2991558" cy="307777"/>
          </a:xfrm>
          <a:prstGeom prst="rect">
            <a:avLst/>
          </a:prstGeom>
          <a:noFill/>
        </p:spPr>
        <p:txBody>
          <a:bodyPr wrap="square" rtlCol="0">
            <a:spAutoFit/>
          </a:bodyPr>
          <a:lstStyle/>
          <a:p>
            <a:pPr algn="ctr"/>
            <a:r>
              <a:rPr kumimoji="1"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模造紙（１枚目）の使用イメージ</a:t>
            </a:r>
          </a:p>
        </p:txBody>
      </p:sp>
    </p:spTree>
    <p:extLst>
      <p:ext uri="{BB962C8B-B14F-4D97-AF65-F5344CB8AC3E}">
        <p14:creationId xmlns:p14="http://schemas.microsoft.com/office/powerpoint/2010/main" val="1895286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xmlns="" id="{9E6D593F-694D-431E-B3AB-D0EED409EBED}"/>
              </a:ext>
            </a:extLst>
          </p:cNvPr>
          <p:cNvPicPr>
            <a:picLocks noChangeAspect="1"/>
          </p:cNvPicPr>
          <p:nvPr/>
        </p:nvPicPr>
        <p:blipFill>
          <a:blip r:embed="rId3"/>
          <a:stretch>
            <a:fillRect/>
          </a:stretch>
        </p:blipFill>
        <p:spPr>
          <a:xfrm>
            <a:off x="4735225" y="1291572"/>
            <a:ext cx="4285488" cy="2340864"/>
          </a:xfrm>
          <a:prstGeom prst="rect">
            <a:avLst/>
          </a:prstGeom>
        </p:spPr>
      </p:pic>
      <p:graphicFrame>
        <p:nvGraphicFramePr>
          <p:cNvPr id="4" name="表 3">
            <a:extLst>
              <a:ext uri="{FF2B5EF4-FFF2-40B4-BE49-F238E27FC236}">
                <a16:creationId xmlns:a16="http://schemas.microsoft.com/office/drawing/2014/main" xmlns="" id="{3F2F3A7E-3E37-42CA-8348-31F638EC06AB}"/>
              </a:ext>
            </a:extLst>
          </p:cNvPr>
          <p:cNvGraphicFramePr>
            <a:graphicFrameLocks noGrp="1"/>
          </p:cNvGraphicFramePr>
          <p:nvPr>
            <p:extLst>
              <p:ext uri="{D42A27DB-BD31-4B8C-83A1-F6EECF244321}">
                <p14:modId xmlns:p14="http://schemas.microsoft.com/office/powerpoint/2010/main" val="3149239891"/>
              </p:ext>
            </p:extLst>
          </p:nvPr>
        </p:nvGraphicFramePr>
        <p:xfrm>
          <a:off x="628650" y="5542312"/>
          <a:ext cx="7886700" cy="1120056"/>
        </p:xfrm>
        <a:graphic>
          <a:graphicData uri="http://schemas.openxmlformats.org/drawingml/2006/table">
            <a:tbl>
              <a:tblPr firstRow="1" firstCol="1" bandRow="1"/>
              <a:tblGrid>
                <a:gridCol w="2439120">
                  <a:extLst>
                    <a:ext uri="{9D8B030D-6E8A-4147-A177-3AD203B41FA5}">
                      <a16:colId xmlns:a16="http://schemas.microsoft.com/office/drawing/2014/main" xmlns="" val="1743109559"/>
                    </a:ext>
                  </a:extLst>
                </a:gridCol>
                <a:gridCol w="5447580">
                  <a:extLst>
                    <a:ext uri="{9D8B030D-6E8A-4147-A177-3AD203B41FA5}">
                      <a16:colId xmlns:a16="http://schemas.microsoft.com/office/drawing/2014/main" xmlns="" val="3526674399"/>
                    </a:ext>
                  </a:extLst>
                </a:gridCol>
              </a:tblGrid>
              <a:tr h="1120056">
                <a:tc>
                  <a:txBody>
                    <a:bodyPr/>
                    <a:lstStyle/>
                    <a:p>
                      <a:pPr algn="just">
                        <a:spcAft>
                          <a:spcPts val="300"/>
                        </a:spcAft>
                      </a:pPr>
                      <a:r>
                        <a:rPr lang="ja-JP" altLang="en-US" sz="12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②</a:t>
                      </a:r>
                      <a:r>
                        <a:rPr lang="ja-JP" sz="12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で選んだ業務に男女共同参画の視点を入れることで</a:t>
                      </a:r>
                      <a:endParaRPr 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spcAft>
                          <a:spcPts val="1200"/>
                        </a:spcAft>
                      </a:pPr>
                      <a:r>
                        <a:rPr lang="ja-JP" altLang="en-US" sz="1800" b="1" u="sng"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目指したいゴールは</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r>
                        <a:rPr lang="en-US" sz="1050" kern="100" dirty="0">
                          <a:effectLst/>
                          <a:latin typeface="BIZ UDPゴシック" panose="020B0400000000000000" pitchFamily="50" charset="-128"/>
                          <a:ea typeface="游明朝" panose="02020400000000000000" pitchFamily="18" charset="-128"/>
                          <a:cs typeface="Times New Roman" panose="02020603050405020304" pitchFamily="18"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sz="1050" kern="100" dirty="0">
                          <a:effectLst/>
                          <a:latin typeface="BIZ UDPゴシック" panose="020B0400000000000000" pitchFamily="50" charset="-128"/>
                          <a:ea typeface="游明朝" panose="02020400000000000000" pitchFamily="18" charset="-128"/>
                          <a:cs typeface="Times New Roman" panose="02020603050405020304" pitchFamily="18"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40617708"/>
                  </a:ext>
                </a:extLst>
              </a:tr>
            </a:tbl>
          </a:graphicData>
        </a:graphic>
      </p:graphicFrame>
      <p:sp>
        <p:nvSpPr>
          <p:cNvPr id="8" name="テキスト ボックス 7">
            <a:extLst>
              <a:ext uri="{FF2B5EF4-FFF2-40B4-BE49-F238E27FC236}">
                <a16:creationId xmlns:a16="http://schemas.microsoft.com/office/drawing/2014/main" xmlns="" id="{91DFFE8B-CBE5-419E-9DF9-B4C51C859762}"/>
              </a:ext>
            </a:extLst>
          </p:cNvPr>
          <p:cNvSpPr txBox="1"/>
          <p:nvPr/>
        </p:nvSpPr>
        <p:spPr>
          <a:xfrm>
            <a:off x="571587" y="5172979"/>
            <a:ext cx="4086807" cy="369332"/>
          </a:xfrm>
          <a:prstGeom prst="rect">
            <a:avLst/>
          </a:prstGeom>
          <a:noFill/>
        </p:spPr>
        <p:txBody>
          <a:bodyPr wrap="square" rtlCol="0">
            <a:spAutoFit/>
          </a:bodyPr>
          <a:lstStyle/>
          <a:p>
            <a:r>
              <a:rPr kumimoji="1" lang="ja-JP" altLang="en-US" b="1" dirty="0">
                <a:solidFill>
                  <a:srgbClr val="0041FF"/>
                </a:solidFill>
              </a:rPr>
              <a:t>例）福祉関係部局の場合</a:t>
            </a:r>
          </a:p>
        </p:txBody>
      </p:sp>
      <p:sp>
        <p:nvSpPr>
          <p:cNvPr id="10" name="テキスト ボックス 9">
            <a:extLst>
              <a:ext uri="{FF2B5EF4-FFF2-40B4-BE49-F238E27FC236}">
                <a16:creationId xmlns:a16="http://schemas.microsoft.com/office/drawing/2014/main" xmlns="" id="{65E84578-7517-4775-BC37-CCFF04391F02}"/>
              </a:ext>
            </a:extLst>
          </p:cNvPr>
          <p:cNvSpPr txBox="1"/>
          <p:nvPr/>
        </p:nvSpPr>
        <p:spPr>
          <a:xfrm>
            <a:off x="3172855" y="5594508"/>
            <a:ext cx="5342495" cy="1015663"/>
          </a:xfrm>
          <a:prstGeom prst="rect">
            <a:avLst/>
          </a:prstGeom>
          <a:noFill/>
        </p:spPr>
        <p:txBody>
          <a:bodyPr wrap="square" rtlCol="0">
            <a:spAutoFit/>
          </a:bodyPr>
          <a:lstStyle/>
          <a:p>
            <a:r>
              <a:rPr kumimoji="1" lang="ja-JP" altLang="en-US" sz="2000" dirty="0">
                <a:solidFill>
                  <a:srgbClr val="0041FF"/>
                </a:solidFill>
                <a:latin typeface="BIZ UDPゴシック" panose="020B0400000000000000" pitchFamily="50" charset="-128"/>
                <a:ea typeface="BIZ UDPゴシック" panose="020B0400000000000000" pitchFamily="50" charset="-128"/>
              </a:rPr>
              <a:t>避難生活における要配慮者支援で、</a:t>
            </a:r>
            <a:r>
              <a:rPr kumimoji="1" lang="en-US" altLang="ja-JP" sz="2000" dirty="0">
                <a:solidFill>
                  <a:srgbClr val="0041FF"/>
                </a:solidFill>
                <a:latin typeface="BIZ UDPゴシック" panose="020B0400000000000000" pitchFamily="50" charset="-128"/>
                <a:ea typeface="BIZ UDPゴシック" panose="020B0400000000000000" pitchFamily="50" charset="-128"/>
              </a:rPr>
              <a:t/>
            </a:r>
            <a:br>
              <a:rPr kumimoji="1" lang="en-US" altLang="ja-JP" sz="2000" dirty="0">
                <a:solidFill>
                  <a:srgbClr val="0041FF"/>
                </a:solidFill>
                <a:latin typeface="BIZ UDPゴシック" panose="020B0400000000000000" pitchFamily="50" charset="-128"/>
                <a:ea typeface="BIZ UDPゴシック" panose="020B0400000000000000" pitchFamily="50" charset="-128"/>
              </a:rPr>
            </a:br>
            <a:r>
              <a:rPr kumimoji="1" lang="ja-JP" altLang="en-US" sz="2000" dirty="0">
                <a:solidFill>
                  <a:srgbClr val="0041FF"/>
                </a:solidFill>
                <a:latin typeface="BIZ UDPゴシック" panose="020B0400000000000000" pitchFamily="50" charset="-128"/>
                <a:ea typeface="BIZ UDPゴシック" panose="020B0400000000000000" pitchFamily="50" charset="-128"/>
              </a:rPr>
              <a:t>女性と男性の異なるニーズに対応できるようにする</a:t>
            </a:r>
            <a:endParaRPr kumimoji="1" lang="en-US" altLang="ja-JP" sz="2000" dirty="0">
              <a:solidFill>
                <a:srgbClr val="0041FF"/>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xmlns="" id="{F38545F2-549F-4666-B04F-B8F1D937917C}"/>
              </a:ext>
            </a:extLst>
          </p:cNvPr>
          <p:cNvSpPr txBox="1"/>
          <p:nvPr/>
        </p:nvSpPr>
        <p:spPr>
          <a:xfrm>
            <a:off x="368687" y="282131"/>
            <a:ext cx="8437110" cy="684000"/>
          </a:xfrm>
          <a:prstGeom prst="rect">
            <a:avLst/>
          </a:prstGeom>
          <a:solidFill>
            <a:srgbClr val="E6F5FF"/>
          </a:solidFill>
          <a:effectLst>
            <a:outerShdw blurRad="50800" dist="38100" dir="2700000" algn="tl" rotWithShape="0">
              <a:prstClr val="black">
                <a:alpha val="40000"/>
              </a:prstClr>
            </a:outerShdw>
          </a:effectLst>
        </p:spPr>
        <p:txBody>
          <a:bodyPr wrap="square" lIns="180000" tIns="36000" bIns="72000" anchor="ctr">
            <a:noAutofit/>
          </a:bodyPr>
          <a:lstStyle/>
          <a:p>
            <a:pPr>
              <a:spcAft>
                <a:spcPts val="1200"/>
              </a:spcAft>
            </a:pPr>
            <a:r>
              <a:rPr kumimoji="1" lang="ja-JP" altLang="en-US" sz="2400" b="1" dirty="0">
                <a:solidFill>
                  <a:schemeClr val="tx1">
                    <a:lumMod val="75000"/>
                    <a:lumOff val="25000"/>
                  </a:schemeClr>
                </a:solidFill>
                <a:latin typeface="BIZ UDPゴシック" panose="020B0400000000000000" pitchFamily="50" charset="-128"/>
                <a:ea typeface="BIZ UDPゴシック" panose="020B0400000000000000" pitchFamily="50" charset="-128"/>
              </a:rPr>
              <a:t>③目指したいゴール　</a:t>
            </a:r>
            <a:r>
              <a:rPr kumimoji="1" lang="en-US" altLang="ja-JP" sz="24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2400" b="1" dirty="0">
                <a:solidFill>
                  <a:schemeClr val="tx1">
                    <a:lumMod val="75000"/>
                    <a:lumOff val="25000"/>
                  </a:schemeClr>
                </a:solidFill>
                <a:latin typeface="BIZ UDPゴシック" panose="020B0400000000000000" pitchFamily="50" charset="-128"/>
                <a:ea typeface="BIZ UDPゴシック" panose="020B0400000000000000" pitchFamily="50" charset="-128"/>
              </a:rPr>
              <a:t>グループ検討</a:t>
            </a:r>
            <a:r>
              <a:rPr kumimoji="1" lang="en-US" altLang="ja-JP" sz="24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24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en-US" altLang="ja-JP" sz="2400" b="1" dirty="0">
                <a:solidFill>
                  <a:schemeClr val="tx1">
                    <a:lumMod val="75000"/>
                    <a:lumOff val="25000"/>
                  </a:schemeClr>
                </a:solidFill>
                <a:latin typeface="BIZ UDPゴシック" panose="020B0400000000000000" pitchFamily="50" charset="-128"/>
                <a:ea typeface="BIZ UDPゴシック" panose="020B0400000000000000" pitchFamily="50" charset="-128"/>
              </a:rPr>
              <a:t>5</a:t>
            </a:r>
            <a:r>
              <a:rPr kumimoji="1" lang="ja-JP" altLang="en-US" sz="2400" b="1" dirty="0">
                <a:solidFill>
                  <a:schemeClr val="tx1">
                    <a:lumMod val="75000"/>
                    <a:lumOff val="25000"/>
                  </a:schemeClr>
                </a:solidFill>
                <a:latin typeface="BIZ UDPゴシック" panose="020B0400000000000000" pitchFamily="50" charset="-128"/>
                <a:ea typeface="BIZ UDPゴシック" panose="020B0400000000000000" pitchFamily="50" charset="-128"/>
              </a:rPr>
              <a:t>分）</a:t>
            </a:r>
            <a:endParaRPr kumimoji="1" lang="en-US" altLang="ja-JP" sz="2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xmlns="" id="{5168F4B2-24C4-45D2-99AB-C28A5612683D}"/>
              </a:ext>
            </a:extLst>
          </p:cNvPr>
          <p:cNvSpPr>
            <a:spLocks noGrp="1"/>
          </p:cNvSpPr>
          <p:nvPr>
            <p:ph type="sldNum" sz="quarter" idx="12"/>
          </p:nvPr>
        </p:nvSpPr>
        <p:spPr/>
        <p:txBody>
          <a:bodyPr/>
          <a:lstStyle/>
          <a:p>
            <a:fld id="{3837D2F9-3F71-4E1B-B85F-DD9E8690F842}" type="slidenum">
              <a:rPr kumimoji="1" lang="ja-JP" altLang="en-US" smtClean="0"/>
              <a:pPr/>
              <a:t>11</a:t>
            </a:fld>
            <a:endParaRPr kumimoji="1" lang="ja-JP" altLang="en-US" dirty="0"/>
          </a:p>
        </p:txBody>
      </p:sp>
      <p:graphicFrame>
        <p:nvGraphicFramePr>
          <p:cNvPr id="12" name="表 11">
            <a:extLst>
              <a:ext uri="{FF2B5EF4-FFF2-40B4-BE49-F238E27FC236}">
                <a16:creationId xmlns:a16="http://schemas.microsoft.com/office/drawing/2014/main" xmlns="" id="{3F2F3A7E-3E37-42CA-8348-31F638EC06AB}"/>
              </a:ext>
            </a:extLst>
          </p:cNvPr>
          <p:cNvGraphicFramePr>
            <a:graphicFrameLocks noGrp="1"/>
          </p:cNvGraphicFramePr>
          <p:nvPr>
            <p:extLst>
              <p:ext uri="{D42A27DB-BD31-4B8C-83A1-F6EECF244321}">
                <p14:modId xmlns:p14="http://schemas.microsoft.com/office/powerpoint/2010/main" val="4260113564"/>
              </p:ext>
            </p:extLst>
          </p:nvPr>
        </p:nvGraphicFramePr>
        <p:xfrm>
          <a:off x="628650" y="4168103"/>
          <a:ext cx="7886700" cy="931117"/>
        </p:xfrm>
        <a:graphic>
          <a:graphicData uri="http://schemas.openxmlformats.org/drawingml/2006/table">
            <a:tbl>
              <a:tblPr firstRow="1" firstCol="1" bandRow="1"/>
              <a:tblGrid>
                <a:gridCol w="2439120">
                  <a:extLst>
                    <a:ext uri="{9D8B030D-6E8A-4147-A177-3AD203B41FA5}">
                      <a16:colId xmlns:a16="http://schemas.microsoft.com/office/drawing/2014/main" xmlns="" val="1743109559"/>
                    </a:ext>
                  </a:extLst>
                </a:gridCol>
                <a:gridCol w="5447580">
                  <a:extLst>
                    <a:ext uri="{9D8B030D-6E8A-4147-A177-3AD203B41FA5}">
                      <a16:colId xmlns:a16="http://schemas.microsoft.com/office/drawing/2014/main" xmlns="" val="3526674399"/>
                    </a:ext>
                  </a:extLst>
                </a:gridCol>
              </a:tblGrid>
              <a:tr h="931117">
                <a:tc>
                  <a:txBody>
                    <a:bodyPr/>
                    <a:lstStyle/>
                    <a:p>
                      <a:pPr algn="just">
                        <a:spcAft>
                          <a:spcPts val="300"/>
                        </a:spcAft>
                      </a:pPr>
                      <a:r>
                        <a:rPr lang="ja-JP" altLang="en-US" sz="12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②</a:t>
                      </a:r>
                      <a:r>
                        <a:rPr lang="ja-JP" sz="12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で選んだ業務に男女共同参画の視点を入れることで</a:t>
                      </a:r>
                      <a:endParaRPr 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spcAft>
                          <a:spcPts val="1200"/>
                        </a:spcAft>
                      </a:pPr>
                      <a:r>
                        <a:rPr lang="ja-JP" altLang="en-US" sz="1800" b="1" u="sng"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目指したいゴールは</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r>
                        <a:rPr lang="en-US" sz="1050" kern="100" dirty="0">
                          <a:effectLst/>
                          <a:latin typeface="BIZ UDPゴシック" panose="020B0400000000000000" pitchFamily="50" charset="-128"/>
                          <a:ea typeface="游明朝" panose="02020400000000000000" pitchFamily="18" charset="-128"/>
                          <a:cs typeface="Times New Roman" panose="02020603050405020304" pitchFamily="18"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sz="1050" kern="100" dirty="0">
                          <a:effectLst/>
                          <a:latin typeface="BIZ UDPゴシック" panose="020B0400000000000000" pitchFamily="50" charset="-128"/>
                          <a:ea typeface="游明朝" panose="02020400000000000000" pitchFamily="18" charset="-128"/>
                          <a:cs typeface="Times New Roman" panose="02020603050405020304" pitchFamily="18"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40617708"/>
                  </a:ext>
                </a:extLst>
              </a:tr>
            </a:tbl>
          </a:graphicData>
        </a:graphic>
      </p:graphicFrame>
      <p:sp>
        <p:nvSpPr>
          <p:cNvPr id="14" name="テキスト ボックス 13">
            <a:extLst>
              <a:ext uri="{FF2B5EF4-FFF2-40B4-BE49-F238E27FC236}">
                <a16:creationId xmlns:a16="http://schemas.microsoft.com/office/drawing/2014/main" xmlns="" id="{91DFFE8B-CBE5-419E-9DF9-B4C51C859762}"/>
              </a:ext>
            </a:extLst>
          </p:cNvPr>
          <p:cNvSpPr txBox="1"/>
          <p:nvPr/>
        </p:nvSpPr>
        <p:spPr>
          <a:xfrm>
            <a:off x="571588" y="3756196"/>
            <a:ext cx="4086807" cy="369332"/>
          </a:xfrm>
          <a:prstGeom prst="rect">
            <a:avLst/>
          </a:prstGeom>
          <a:noFill/>
        </p:spPr>
        <p:txBody>
          <a:bodyPr wrap="square" rtlCol="0">
            <a:spAutoFit/>
          </a:bodyPr>
          <a:lstStyle/>
          <a:p>
            <a:r>
              <a:rPr kumimoji="1" lang="ja-JP" altLang="en-US" b="1" dirty="0">
                <a:solidFill>
                  <a:srgbClr val="0041FF"/>
                </a:solidFill>
              </a:rPr>
              <a:t>例）防災・危機管理担当部局の場合</a:t>
            </a:r>
          </a:p>
        </p:txBody>
      </p:sp>
      <p:sp>
        <p:nvSpPr>
          <p:cNvPr id="15" name="テキスト ボックス 14">
            <a:extLst>
              <a:ext uri="{FF2B5EF4-FFF2-40B4-BE49-F238E27FC236}">
                <a16:creationId xmlns:a16="http://schemas.microsoft.com/office/drawing/2014/main" xmlns="" id="{65E84578-7517-4775-BC37-CCFF04391F02}"/>
              </a:ext>
            </a:extLst>
          </p:cNvPr>
          <p:cNvSpPr txBox="1"/>
          <p:nvPr/>
        </p:nvSpPr>
        <p:spPr>
          <a:xfrm>
            <a:off x="3172855" y="4283692"/>
            <a:ext cx="5464152" cy="707886"/>
          </a:xfrm>
          <a:prstGeom prst="rect">
            <a:avLst/>
          </a:prstGeom>
          <a:noFill/>
        </p:spPr>
        <p:txBody>
          <a:bodyPr wrap="square" rtlCol="0">
            <a:spAutoFit/>
          </a:bodyPr>
          <a:lstStyle/>
          <a:p>
            <a:r>
              <a:rPr kumimoji="1" lang="ja-JP" altLang="en-US" sz="2000" dirty="0">
                <a:solidFill>
                  <a:srgbClr val="0041FF"/>
                </a:solidFill>
                <a:latin typeface="BIZ UDPゴシック" panose="020B0400000000000000" pitchFamily="50" charset="-128"/>
                <a:ea typeface="BIZ UDPゴシック" panose="020B0400000000000000" pitchFamily="50" charset="-128"/>
              </a:rPr>
              <a:t>初動段階から、男女共同参画の視点からの</a:t>
            </a:r>
            <a:r>
              <a:rPr kumimoji="1" lang="en-US" altLang="ja-JP" sz="2000" dirty="0">
                <a:solidFill>
                  <a:srgbClr val="0041FF"/>
                </a:solidFill>
                <a:latin typeface="BIZ UDPゴシック" panose="020B0400000000000000" pitchFamily="50" charset="-128"/>
                <a:ea typeface="BIZ UDPゴシック" panose="020B0400000000000000" pitchFamily="50" charset="-128"/>
              </a:rPr>
              <a:t/>
            </a:r>
            <a:br>
              <a:rPr kumimoji="1" lang="en-US" altLang="ja-JP" sz="2000" dirty="0">
                <a:solidFill>
                  <a:srgbClr val="0041FF"/>
                </a:solidFill>
                <a:latin typeface="BIZ UDPゴシック" panose="020B0400000000000000" pitchFamily="50" charset="-128"/>
                <a:ea typeface="BIZ UDPゴシック" panose="020B0400000000000000" pitchFamily="50" charset="-128"/>
              </a:rPr>
            </a:br>
            <a:r>
              <a:rPr kumimoji="1" lang="ja-JP" altLang="en-US" sz="2000" dirty="0">
                <a:solidFill>
                  <a:srgbClr val="0041FF"/>
                </a:solidFill>
                <a:latin typeface="BIZ UDPゴシック" panose="020B0400000000000000" pitchFamily="50" charset="-128"/>
                <a:ea typeface="BIZ UDPゴシック" panose="020B0400000000000000" pitchFamily="50" charset="-128"/>
              </a:rPr>
              <a:t>問題提起や情報共有ができるようにする</a:t>
            </a:r>
            <a:endParaRPr kumimoji="1" lang="en-US" altLang="ja-JP" sz="2000" dirty="0">
              <a:solidFill>
                <a:srgbClr val="0041FF"/>
              </a:solidFill>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xmlns="" id="{8F269C9F-E29A-4387-B79D-B4EFCE95A844}"/>
              </a:ext>
            </a:extLst>
          </p:cNvPr>
          <p:cNvSpPr txBox="1"/>
          <p:nvPr/>
        </p:nvSpPr>
        <p:spPr>
          <a:xfrm>
            <a:off x="338203" y="1256849"/>
            <a:ext cx="4309239" cy="2308324"/>
          </a:xfrm>
          <a:prstGeom prst="rect">
            <a:avLst/>
          </a:prstGeom>
          <a:noFill/>
        </p:spPr>
        <p:txBody>
          <a:bodyPr wrap="square" rtlCol="0">
            <a:spAutoFit/>
          </a:bodyPr>
          <a:lstStyle/>
          <a:p>
            <a:pPr algn="just">
              <a:spcAft>
                <a:spcPts val="1200"/>
              </a:spcAft>
            </a:pPr>
            <a:r>
              <a:rPr kumimoji="1" lang="ja-JP" altLang="en-US" sz="2400" dirty="0">
                <a:solidFill>
                  <a:schemeClr val="tx1">
                    <a:lumMod val="75000"/>
                    <a:lumOff val="25000"/>
                  </a:schemeClr>
                </a:solidFill>
                <a:latin typeface="BIZ UDPゴシック" panose="020B0400000000000000" pitchFamily="50" charset="-128"/>
                <a:ea typeface="BIZ UDPゴシック" panose="020B0400000000000000" pitchFamily="50" charset="-128"/>
              </a:rPr>
              <a:t>②で選んだ業務について、男女共同参画の視点を入れることで</a:t>
            </a:r>
            <a:r>
              <a:rPr kumimoji="1" lang="ja-JP" altLang="en-US" sz="2400" b="1" dirty="0">
                <a:solidFill>
                  <a:srgbClr val="FF2800"/>
                </a:solidFill>
                <a:latin typeface="BIZ UDPゴシック" panose="020B0400000000000000" pitchFamily="50" charset="-128"/>
                <a:ea typeface="BIZ UDPゴシック" panose="020B0400000000000000" pitchFamily="50" charset="-128"/>
              </a:rPr>
              <a:t>「目指したいゴール（どういった状態にしたいか）」 </a:t>
            </a:r>
            <a:r>
              <a:rPr kumimoji="1" lang="ja-JP" altLang="en-US" sz="2400" dirty="0">
                <a:solidFill>
                  <a:schemeClr val="tx1">
                    <a:lumMod val="75000"/>
                    <a:lumOff val="25000"/>
                  </a:schemeClr>
                </a:solidFill>
                <a:latin typeface="BIZ UDPゴシック" panose="020B0400000000000000" pitchFamily="50" charset="-128"/>
                <a:ea typeface="BIZ UDPゴシック" panose="020B0400000000000000" pitchFamily="50" charset="-128"/>
              </a:rPr>
              <a:t>を</a:t>
            </a:r>
            <a:r>
              <a:rPr kumimoji="1" lang="en-US" altLang="ja-JP" sz="2400" dirty="0">
                <a:solidFill>
                  <a:schemeClr val="tx1">
                    <a:lumMod val="75000"/>
                    <a:lumOff val="25000"/>
                  </a:schemeClr>
                </a:solidFill>
                <a:latin typeface="BIZ UDPゴシック" panose="020B0400000000000000" pitchFamily="50" charset="-128"/>
                <a:ea typeface="BIZ UDPゴシック" panose="020B0400000000000000" pitchFamily="50" charset="-128"/>
              </a:rPr>
              <a:t/>
            </a:r>
            <a:br>
              <a:rPr kumimoji="1" lang="en-US" altLang="ja-JP" sz="2400" dirty="0">
                <a:solidFill>
                  <a:schemeClr val="tx1">
                    <a:lumMod val="75000"/>
                    <a:lumOff val="25000"/>
                  </a:schemeClr>
                </a:solidFill>
                <a:latin typeface="BIZ UDPゴシック" panose="020B0400000000000000" pitchFamily="50" charset="-128"/>
                <a:ea typeface="BIZ UDPゴシック" panose="020B0400000000000000" pitchFamily="50" charset="-128"/>
              </a:rPr>
            </a:br>
            <a:r>
              <a:rPr kumimoji="1" lang="ja-JP" altLang="en-US" sz="2400" dirty="0">
                <a:solidFill>
                  <a:schemeClr val="tx1">
                    <a:lumMod val="75000"/>
                    <a:lumOff val="25000"/>
                  </a:schemeClr>
                </a:solidFill>
                <a:latin typeface="BIZ UDPゴシック" panose="020B0400000000000000" pitchFamily="50" charset="-128"/>
                <a:ea typeface="BIZ UDPゴシック" panose="020B0400000000000000" pitchFamily="50" charset="-128"/>
              </a:rPr>
              <a:t>話し合い、結果を模造紙の右側に大きく書き出しましょう。</a:t>
            </a:r>
            <a:endParaRPr kumimoji="1" lang="en-US" altLang="ja-JP" sz="24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xmlns="" id="{94F7B3BA-F88B-4D6B-AA18-06DB1A1E2428}"/>
              </a:ext>
            </a:extLst>
          </p:cNvPr>
          <p:cNvSpPr txBox="1"/>
          <p:nvPr/>
        </p:nvSpPr>
        <p:spPr>
          <a:xfrm>
            <a:off x="6963033" y="1967310"/>
            <a:ext cx="1552317" cy="1384995"/>
          </a:xfrm>
          <a:prstGeom prst="rect">
            <a:avLst/>
          </a:prstGeom>
          <a:noFill/>
        </p:spPr>
        <p:txBody>
          <a:bodyPr wrap="square">
            <a:spAutoFit/>
          </a:bodyPr>
          <a:lstStyle/>
          <a:p>
            <a:pPr algn="just"/>
            <a:r>
              <a:rPr kumimoji="1" lang="ja-JP" altLang="en-US" sz="14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初動段階から、男女共同参画の視点からの問題提起や情報共有ができるようにする！</a:t>
            </a:r>
            <a:endParaRPr kumimoji="1" lang="en-US" altLang="ja-JP" sz="1400"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p:txBody>
      </p:sp>
      <p:sp>
        <p:nvSpPr>
          <p:cNvPr id="22" name="テキスト ボックス 21">
            <a:extLst>
              <a:ext uri="{FF2B5EF4-FFF2-40B4-BE49-F238E27FC236}">
                <a16:creationId xmlns:a16="http://schemas.microsoft.com/office/drawing/2014/main" xmlns="" id="{7FC01E90-DC64-4CAD-AA2F-35128902F3F6}"/>
              </a:ext>
            </a:extLst>
          </p:cNvPr>
          <p:cNvSpPr txBox="1"/>
          <p:nvPr/>
        </p:nvSpPr>
        <p:spPr>
          <a:xfrm>
            <a:off x="5484526" y="3658331"/>
            <a:ext cx="2991558" cy="307777"/>
          </a:xfrm>
          <a:prstGeom prst="rect">
            <a:avLst/>
          </a:prstGeom>
          <a:noFill/>
        </p:spPr>
        <p:txBody>
          <a:bodyPr wrap="square" rtlCol="0">
            <a:spAutoFit/>
          </a:bodyPr>
          <a:lstStyle/>
          <a:p>
            <a:pPr algn="ctr"/>
            <a:r>
              <a:rPr kumimoji="1"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模造紙（１枚目）の使用イメージ</a:t>
            </a:r>
          </a:p>
        </p:txBody>
      </p:sp>
    </p:spTree>
    <p:extLst>
      <p:ext uri="{BB962C8B-B14F-4D97-AF65-F5344CB8AC3E}">
        <p14:creationId xmlns:p14="http://schemas.microsoft.com/office/powerpoint/2010/main" val="3571305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xmlns="" id="{219E0788-77C1-49FE-A54A-1B10D6B287B2}"/>
              </a:ext>
            </a:extLst>
          </p:cNvPr>
          <p:cNvSpPr/>
          <p:nvPr/>
        </p:nvSpPr>
        <p:spPr>
          <a:xfrm>
            <a:off x="786406" y="584155"/>
            <a:ext cx="7766522" cy="2593910"/>
          </a:xfrm>
          <a:prstGeom prst="rect">
            <a:avLst/>
          </a:prstGeom>
          <a:solidFill>
            <a:schemeClr val="bg1"/>
          </a:solidFill>
          <a:ln w="50800">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35A16B"/>
              </a:solidFill>
            </a:endParaRPr>
          </a:p>
        </p:txBody>
      </p:sp>
      <p:sp>
        <p:nvSpPr>
          <p:cNvPr id="2" name="タイトル 1">
            <a:extLst>
              <a:ext uri="{FF2B5EF4-FFF2-40B4-BE49-F238E27FC236}">
                <a16:creationId xmlns:a16="http://schemas.microsoft.com/office/drawing/2014/main" xmlns="" id="{CABCC9AD-5543-46EC-B26B-30D82844D7EA}"/>
              </a:ext>
            </a:extLst>
          </p:cNvPr>
          <p:cNvSpPr>
            <a:spLocks noGrp="1"/>
          </p:cNvSpPr>
          <p:nvPr>
            <p:ph type="title"/>
          </p:nvPr>
        </p:nvSpPr>
        <p:spPr>
          <a:xfrm>
            <a:off x="786406" y="1083637"/>
            <a:ext cx="7886700" cy="1722154"/>
          </a:xfrm>
        </p:spPr>
        <p:txBody>
          <a:bodyPr anchor="ctr">
            <a:noAutofit/>
          </a:bodyPr>
          <a:lstStyle/>
          <a:p>
            <a:pPr algn="ctr">
              <a:lnSpc>
                <a:spcPct val="150000"/>
              </a:lnSpc>
            </a:pPr>
            <a:r>
              <a:rPr lang="ja-JP" altLang="en-US" sz="3600" b="1" dirty="0">
                <a:solidFill>
                  <a:srgbClr val="35A16B"/>
                </a:solidFill>
                <a:latin typeface="BIZ UDPゴシック" panose="020B0400000000000000" pitchFamily="50" charset="-128"/>
                <a:ea typeface="BIZ UDPゴシック" panose="020B0400000000000000" pitchFamily="50" charset="-128"/>
              </a:rPr>
              <a:t>ガイドラインを活用して</a:t>
            </a:r>
            <a:r>
              <a:rPr lang="en-US" altLang="ja-JP" sz="3600" b="1" dirty="0">
                <a:solidFill>
                  <a:srgbClr val="35A16B"/>
                </a:solidFill>
                <a:latin typeface="BIZ UDPゴシック" panose="020B0400000000000000" pitchFamily="50" charset="-128"/>
                <a:ea typeface="BIZ UDPゴシック" panose="020B0400000000000000" pitchFamily="50" charset="-128"/>
              </a:rPr>
              <a:t/>
            </a:r>
            <a:br>
              <a:rPr lang="en-US" altLang="ja-JP" sz="3600" b="1" dirty="0">
                <a:solidFill>
                  <a:srgbClr val="35A16B"/>
                </a:solidFill>
                <a:latin typeface="BIZ UDPゴシック" panose="020B0400000000000000" pitchFamily="50" charset="-128"/>
                <a:ea typeface="BIZ UDPゴシック" panose="020B0400000000000000" pitchFamily="50" charset="-128"/>
              </a:rPr>
            </a:br>
            <a:r>
              <a:rPr lang="ja-JP" altLang="en-US" sz="3600" b="1" dirty="0">
                <a:solidFill>
                  <a:srgbClr val="35A16B"/>
                </a:solidFill>
                <a:latin typeface="BIZ UDPゴシック" panose="020B0400000000000000" pitchFamily="50" charset="-128"/>
                <a:ea typeface="BIZ UDPゴシック" panose="020B0400000000000000" pitchFamily="50" charset="-128"/>
              </a:rPr>
              <a:t>具体的に取組を検討してみましょう</a:t>
            </a:r>
          </a:p>
        </p:txBody>
      </p:sp>
      <p:pic>
        <p:nvPicPr>
          <p:cNvPr id="4" name="図 3">
            <a:extLst>
              <a:ext uri="{FF2B5EF4-FFF2-40B4-BE49-F238E27FC236}">
                <a16:creationId xmlns:a16="http://schemas.microsoft.com/office/drawing/2014/main" xmlns="" id="{A39709D8-4D8B-470F-B845-EE96381B13C7}"/>
              </a:ext>
            </a:extLst>
          </p:cNvPr>
          <p:cNvPicPr>
            <a:picLocks noChangeAspect="1"/>
          </p:cNvPicPr>
          <p:nvPr/>
        </p:nvPicPr>
        <p:blipFill>
          <a:blip r:embed="rId3"/>
          <a:stretch>
            <a:fillRect/>
          </a:stretch>
        </p:blipFill>
        <p:spPr>
          <a:xfrm>
            <a:off x="3579779" y="3460915"/>
            <a:ext cx="2198451" cy="3115292"/>
          </a:xfrm>
          <a:prstGeom prst="rect">
            <a:avLst/>
          </a:prstGeom>
          <a:ln w="6350">
            <a:solidFill>
              <a:schemeClr val="tx1">
                <a:lumMod val="75000"/>
                <a:lumOff val="25000"/>
              </a:schemeClr>
            </a:solidFill>
          </a:ln>
        </p:spPr>
      </p:pic>
    </p:spTree>
    <p:extLst>
      <p:ext uri="{BB962C8B-B14F-4D97-AF65-F5344CB8AC3E}">
        <p14:creationId xmlns:p14="http://schemas.microsoft.com/office/powerpoint/2010/main" val="1457225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E449B18D-6534-4A41-90EF-1DE4B75395FD}"/>
              </a:ext>
            </a:extLst>
          </p:cNvPr>
          <p:cNvSpPr>
            <a:spLocks noGrp="1"/>
          </p:cNvSpPr>
          <p:nvPr>
            <p:ph type="title"/>
          </p:nvPr>
        </p:nvSpPr>
        <p:spPr/>
        <p:txBody>
          <a:bodyPr/>
          <a:lstStyle/>
          <a:p>
            <a:r>
              <a:rPr kumimoji="1" lang="ja-JP" altLang="en-US" b="1" dirty="0">
                <a:solidFill>
                  <a:schemeClr val="tx1">
                    <a:lumMod val="75000"/>
                    <a:lumOff val="25000"/>
                  </a:schemeClr>
                </a:solidFill>
              </a:rPr>
              <a:t>ガイドラインの活用方法</a:t>
            </a:r>
          </a:p>
        </p:txBody>
      </p:sp>
      <p:sp>
        <p:nvSpPr>
          <p:cNvPr id="7" name="テキスト ボックス 6">
            <a:extLst>
              <a:ext uri="{FF2B5EF4-FFF2-40B4-BE49-F238E27FC236}">
                <a16:creationId xmlns:a16="http://schemas.microsoft.com/office/drawing/2014/main" xmlns="" id="{62C34C3B-A5DD-44A9-A47B-3728A9916113}"/>
              </a:ext>
            </a:extLst>
          </p:cNvPr>
          <p:cNvSpPr txBox="1"/>
          <p:nvPr/>
        </p:nvSpPr>
        <p:spPr>
          <a:xfrm>
            <a:off x="351647" y="1077492"/>
            <a:ext cx="8699046" cy="1029513"/>
          </a:xfrm>
          <a:prstGeom prst="rect">
            <a:avLst/>
          </a:prstGeom>
          <a:noFill/>
        </p:spPr>
        <p:txBody>
          <a:bodyPr wrap="square" rtlCol="0">
            <a:spAutoFit/>
          </a:bodyPr>
          <a:lstStyle/>
          <a:p>
            <a:pPr>
              <a:lnSpc>
                <a:spcPct val="150000"/>
              </a:lnSpc>
            </a:pPr>
            <a:r>
              <a:rPr kumimoji="1" lang="ja-JP" altLang="en-US" sz="2400" b="1" dirty="0">
                <a:solidFill>
                  <a:srgbClr val="FF9900"/>
                </a:solidFill>
                <a:latin typeface="BIZ UDPゴシック" panose="020B0400000000000000" pitchFamily="50" charset="-128"/>
                <a:ea typeface="BIZ UDPゴシック" panose="020B0400000000000000" pitchFamily="50" charset="-128"/>
              </a:rPr>
              <a:t>第</a:t>
            </a:r>
            <a:r>
              <a:rPr kumimoji="1" lang="en-US" altLang="ja-JP" sz="2400" b="1" dirty="0">
                <a:solidFill>
                  <a:srgbClr val="FF9900"/>
                </a:solidFill>
                <a:latin typeface="BIZ UDPゴシック" panose="020B0400000000000000" pitchFamily="50" charset="-128"/>
                <a:ea typeface="BIZ UDPゴシック" panose="020B0400000000000000" pitchFamily="50" charset="-128"/>
              </a:rPr>
              <a:t>1</a:t>
            </a:r>
            <a:r>
              <a:rPr kumimoji="1" lang="ja-JP" altLang="en-US" sz="2400" b="1" dirty="0">
                <a:solidFill>
                  <a:srgbClr val="FF9900"/>
                </a:solidFill>
                <a:latin typeface="BIZ UDPゴシック" panose="020B0400000000000000" pitchFamily="50" charset="-128"/>
                <a:ea typeface="BIZ UDPゴシック" panose="020B0400000000000000" pitchFamily="50" charset="-128"/>
              </a:rPr>
              <a:t>部　</a:t>
            </a:r>
            <a:r>
              <a:rPr kumimoji="1" lang="ja-JP" altLang="en-US" sz="2400" b="1" dirty="0">
                <a:solidFill>
                  <a:schemeClr val="tx1">
                    <a:lumMod val="75000"/>
                    <a:lumOff val="25000"/>
                  </a:schemeClr>
                </a:solidFill>
                <a:latin typeface="BIZ UDPゴシック" panose="020B0400000000000000" pitchFamily="50" charset="-128"/>
                <a:ea typeface="BIZ UDPゴシック" panose="020B0400000000000000" pitchFamily="50" charset="-128"/>
              </a:rPr>
              <a:t>基本的な考え方</a:t>
            </a:r>
            <a:endParaRPr kumimoji="1" lang="en-US" altLang="ja-JP" sz="2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nSpc>
                <a:spcPct val="150000"/>
              </a:lnSpc>
            </a:pPr>
            <a:r>
              <a:rPr kumimoji="1"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rPr>
              <a:t>　　　背景や解説、第</a:t>
            </a:r>
            <a:r>
              <a:rPr kumimoji="1"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rPr>
              <a:t>2</a:t>
            </a:r>
            <a:r>
              <a:rPr kumimoji="1"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rPr>
              <a:t>部、第</a:t>
            </a:r>
            <a:r>
              <a:rPr kumimoji="1"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rPr>
              <a:t>3</a:t>
            </a:r>
            <a:r>
              <a:rPr kumimoji="1"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rPr>
              <a:t>部との関連箇所が書いてある</a:t>
            </a:r>
            <a:endParaRPr kumimoji="1"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xmlns="" id="{29EA253C-764A-4EE8-A209-245506C42151}"/>
              </a:ext>
            </a:extLst>
          </p:cNvPr>
          <p:cNvSpPr txBox="1"/>
          <p:nvPr/>
        </p:nvSpPr>
        <p:spPr>
          <a:xfrm>
            <a:off x="351647" y="2963663"/>
            <a:ext cx="8699046" cy="1029513"/>
          </a:xfrm>
          <a:prstGeom prst="rect">
            <a:avLst/>
          </a:prstGeom>
          <a:noFill/>
        </p:spPr>
        <p:txBody>
          <a:bodyPr wrap="square" rtlCol="0">
            <a:spAutoFit/>
          </a:bodyPr>
          <a:lstStyle/>
          <a:p>
            <a:pPr>
              <a:lnSpc>
                <a:spcPct val="150000"/>
              </a:lnSpc>
            </a:pPr>
            <a:r>
              <a:rPr kumimoji="1" lang="ja-JP" altLang="en-US" sz="2400" b="1" dirty="0">
                <a:solidFill>
                  <a:srgbClr val="66CCFF"/>
                </a:solidFill>
                <a:latin typeface="BIZ UDPゴシック" panose="020B0400000000000000" pitchFamily="50" charset="-128"/>
                <a:ea typeface="BIZ UDPゴシック" panose="020B0400000000000000" pitchFamily="50" charset="-128"/>
              </a:rPr>
              <a:t>第</a:t>
            </a:r>
            <a:r>
              <a:rPr kumimoji="1" lang="en-US" altLang="ja-JP" sz="2400" b="1" dirty="0">
                <a:solidFill>
                  <a:srgbClr val="66CCFF"/>
                </a:solidFill>
                <a:latin typeface="BIZ UDPゴシック" panose="020B0400000000000000" pitchFamily="50" charset="-128"/>
                <a:ea typeface="BIZ UDPゴシック" panose="020B0400000000000000" pitchFamily="50" charset="-128"/>
              </a:rPr>
              <a:t>2</a:t>
            </a:r>
            <a:r>
              <a:rPr kumimoji="1" lang="ja-JP" altLang="en-US" sz="2400" b="1" dirty="0">
                <a:solidFill>
                  <a:srgbClr val="66CCFF"/>
                </a:solidFill>
                <a:latin typeface="BIZ UDPゴシック" panose="020B0400000000000000" pitchFamily="50" charset="-128"/>
                <a:ea typeface="BIZ UDPゴシック" panose="020B0400000000000000" pitchFamily="50" charset="-128"/>
              </a:rPr>
              <a:t>部　</a:t>
            </a:r>
            <a:r>
              <a:rPr kumimoji="1" lang="ja-JP" altLang="en-US" sz="2400" b="1" dirty="0">
                <a:solidFill>
                  <a:schemeClr val="tx1">
                    <a:lumMod val="75000"/>
                    <a:lumOff val="25000"/>
                  </a:schemeClr>
                </a:solidFill>
                <a:latin typeface="BIZ UDPゴシック" panose="020B0400000000000000" pitchFamily="50" charset="-128"/>
                <a:ea typeface="BIZ UDPゴシック" panose="020B0400000000000000" pitchFamily="50" charset="-128"/>
              </a:rPr>
              <a:t>段階ごとに取り組むべき事項</a:t>
            </a:r>
            <a:endParaRPr kumimoji="1" lang="en-US" altLang="ja-JP" sz="2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nSpc>
                <a:spcPct val="150000"/>
              </a:lnSpc>
            </a:pPr>
            <a:r>
              <a:rPr kumimoji="1"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rPr>
              <a:t>　　　取り組むべき主体、ポイント、解説、事例が書いてある</a:t>
            </a:r>
          </a:p>
        </p:txBody>
      </p:sp>
      <p:sp>
        <p:nvSpPr>
          <p:cNvPr id="10" name="テキスト ボックス 9">
            <a:extLst>
              <a:ext uri="{FF2B5EF4-FFF2-40B4-BE49-F238E27FC236}">
                <a16:creationId xmlns:a16="http://schemas.microsoft.com/office/drawing/2014/main" xmlns="" id="{8D64BA9F-772D-48CB-A03C-DFA50023D940}"/>
              </a:ext>
            </a:extLst>
          </p:cNvPr>
          <p:cNvSpPr txBox="1"/>
          <p:nvPr/>
        </p:nvSpPr>
        <p:spPr>
          <a:xfrm>
            <a:off x="351647" y="4881428"/>
            <a:ext cx="8699046" cy="1029513"/>
          </a:xfrm>
          <a:prstGeom prst="rect">
            <a:avLst/>
          </a:prstGeom>
          <a:noFill/>
        </p:spPr>
        <p:txBody>
          <a:bodyPr wrap="square" rtlCol="0">
            <a:spAutoFit/>
          </a:bodyPr>
          <a:lstStyle/>
          <a:p>
            <a:pPr>
              <a:lnSpc>
                <a:spcPct val="150000"/>
              </a:lnSpc>
            </a:pPr>
            <a:r>
              <a:rPr kumimoji="1" lang="ja-JP" altLang="en-US" sz="2400" b="1" dirty="0">
                <a:solidFill>
                  <a:srgbClr val="FF99A0"/>
                </a:solidFill>
                <a:latin typeface="BIZ UDPゴシック" panose="020B0400000000000000" pitchFamily="50" charset="-128"/>
                <a:ea typeface="BIZ UDPゴシック" panose="020B0400000000000000" pitchFamily="50" charset="-128"/>
              </a:rPr>
              <a:t>第３部</a:t>
            </a:r>
            <a:r>
              <a:rPr kumimoji="1" lang="ja-JP" altLang="en-US" sz="2400" b="1" dirty="0">
                <a:solidFill>
                  <a:schemeClr val="tx1">
                    <a:lumMod val="75000"/>
                    <a:lumOff val="25000"/>
                  </a:schemeClr>
                </a:solidFill>
                <a:latin typeface="BIZ UDPゴシック" panose="020B0400000000000000" pitchFamily="50" charset="-128"/>
                <a:ea typeface="BIZ UDPゴシック" panose="020B0400000000000000" pitchFamily="50" charset="-128"/>
              </a:rPr>
              <a:t>　便利帳</a:t>
            </a:r>
            <a:endParaRPr kumimoji="1" lang="en-US" altLang="ja-JP" sz="2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nSpc>
                <a:spcPct val="150000"/>
              </a:lnSpc>
            </a:pPr>
            <a:r>
              <a:rPr kumimoji="1"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rPr>
              <a:t>　　　チェックリストや掲示物のフォーマット、参考となる文書が書いてある</a:t>
            </a:r>
            <a:endParaRPr kumimoji="1"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1" name="矢印: 五方向 10">
            <a:extLst>
              <a:ext uri="{FF2B5EF4-FFF2-40B4-BE49-F238E27FC236}">
                <a16:creationId xmlns:a16="http://schemas.microsoft.com/office/drawing/2014/main" xmlns="" id="{8B8AB90D-02C3-408B-AC45-600A17EF036A}"/>
              </a:ext>
            </a:extLst>
          </p:cNvPr>
          <p:cNvSpPr/>
          <p:nvPr/>
        </p:nvSpPr>
        <p:spPr>
          <a:xfrm>
            <a:off x="942975" y="2163055"/>
            <a:ext cx="7794625" cy="547551"/>
          </a:xfrm>
          <a:prstGeom prst="homePlate">
            <a:avLst/>
          </a:prstGeom>
          <a:solidFill>
            <a:srgbClr val="FF99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bg1"/>
                </a:solidFill>
                <a:latin typeface="BIZ UDPゴシック" panose="020B0400000000000000" pitchFamily="50" charset="-128"/>
                <a:ea typeface="BIZ UDPゴシック" panose="020B0400000000000000" pitchFamily="50" charset="-128"/>
              </a:rPr>
              <a:t>課題の背景や骨格となる考え方を確認したい場合は　第１部へ</a:t>
            </a:r>
          </a:p>
        </p:txBody>
      </p:sp>
      <p:sp>
        <p:nvSpPr>
          <p:cNvPr id="12" name="矢印: 五方向 11">
            <a:extLst>
              <a:ext uri="{FF2B5EF4-FFF2-40B4-BE49-F238E27FC236}">
                <a16:creationId xmlns:a16="http://schemas.microsoft.com/office/drawing/2014/main" xmlns="" id="{74097DEB-D0AA-4402-A838-BA3AA38D8639}"/>
              </a:ext>
            </a:extLst>
          </p:cNvPr>
          <p:cNvSpPr/>
          <p:nvPr/>
        </p:nvSpPr>
        <p:spPr>
          <a:xfrm>
            <a:off x="942975" y="4039224"/>
            <a:ext cx="7794625" cy="547551"/>
          </a:xfrm>
          <a:prstGeom prst="homePlate">
            <a:avLst/>
          </a:prstGeom>
          <a:solidFill>
            <a:srgbClr val="66C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bg1"/>
                </a:solidFill>
                <a:latin typeface="BIZ UDPゴシック" panose="020B0400000000000000" pitchFamily="50" charset="-128"/>
                <a:ea typeface="BIZ UDPゴシック" panose="020B0400000000000000" pitchFamily="50" charset="-128"/>
              </a:rPr>
              <a:t>具体的な取組のポイントや参考となる事例が知りたい場合は　第２部へ</a:t>
            </a:r>
          </a:p>
        </p:txBody>
      </p:sp>
      <p:sp>
        <p:nvSpPr>
          <p:cNvPr id="13" name="矢印: 五方向 12">
            <a:extLst>
              <a:ext uri="{FF2B5EF4-FFF2-40B4-BE49-F238E27FC236}">
                <a16:creationId xmlns:a16="http://schemas.microsoft.com/office/drawing/2014/main" xmlns="" id="{FFBB27CA-BA8B-4570-97BF-49ADE6A8F6D1}"/>
              </a:ext>
            </a:extLst>
          </p:cNvPr>
          <p:cNvSpPr/>
          <p:nvPr/>
        </p:nvSpPr>
        <p:spPr>
          <a:xfrm>
            <a:off x="942975" y="5932622"/>
            <a:ext cx="7794625" cy="547551"/>
          </a:xfrm>
          <a:prstGeom prst="homePlate">
            <a:avLst/>
          </a:prstGeom>
          <a:solidFill>
            <a:srgbClr val="FF99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bg1"/>
                </a:solidFill>
                <a:latin typeface="BIZ UDPゴシック" panose="020B0400000000000000" pitchFamily="50" charset="-128"/>
                <a:ea typeface="BIZ UDPゴシック" panose="020B0400000000000000" pitchFamily="50" charset="-128"/>
              </a:rPr>
              <a:t>現場で使えるツールやお役立ち情報が知りたい場合は　第３部へ</a:t>
            </a:r>
          </a:p>
        </p:txBody>
      </p:sp>
      <p:sp>
        <p:nvSpPr>
          <p:cNvPr id="3" name="スライド番号プレースホルダー 2">
            <a:extLst>
              <a:ext uri="{FF2B5EF4-FFF2-40B4-BE49-F238E27FC236}">
                <a16:creationId xmlns:a16="http://schemas.microsoft.com/office/drawing/2014/main" xmlns="" id="{DF5B49F0-03D1-4A24-8E82-D9E3D300EF10}"/>
              </a:ext>
            </a:extLst>
          </p:cNvPr>
          <p:cNvSpPr>
            <a:spLocks noGrp="1"/>
          </p:cNvSpPr>
          <p:nvPr>
            <p:ph type="sldNum" sz="quarter" idx="12"/>
          </p:nvPr>
        </p:nvSpPr>
        <p:spPr/>
        <p:txBody>
          <a:bodyPr/>
          <a:lstStyle/>
          <a:p>
            <a:fld id="{3837D2F9-3F71-4E1B-B85F-DD9E8690F842}" type="slidenum">
              <a:rPr kumimoji="1" lang="ja-JP" altLang="en-US" smtClean="0"/>
              <a:pPr/>
              <a:t>13</a:t>
            </a:fld>
            <a:endParaRPr kumimoji="1" lang="ja-JP" altLang="en-US" dirty="0"/>
          </a:p>
        </p:txBody>
      </p:sp>
    </p:spTree>
    <p:extLst>
      <p:ext uri="{BB962C8B-B14F-4D97-AF65-F5344CB8AC3E}">
        <p14:creationId xmlns:p14="http://schemas.microsoft.com/office/powerpoint/2010/main" val="1857923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7B2DE"/>
        </a:solidFill>
        <a:effectLst/>
      </p:bgPr>
    </p:bg>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xmlns="" id="{FF5AEE57-244F-4E4C-BA63-CB9D3849A056}"/>
              </a:ext>
            </a:extLst>
          </p:cNvPr>
          <p:cNvSpPr/>
          <p:nvPr/>
        </p:nvSpPr>
        <p:spPr>
          <a:xfrm>
            <a:off x="391886" y="401217"/>
            <a:ext cx="8332236" cy="6055568"/>
          </a:xfrm>
          <a:prstGeom prst="roundRect">
            <a:avLst>
              <a:gd name="adj" fmla="val 597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 name="タイトル 1">
            <a:extLst>
              <a:ext uri="{FF2B5EF4-FFF2-40B4-BE49-F238E27FC236}">
                <a16:creationId xmlns:a16="http://schemas.microsoft.com/office/drawing/2014/main" xmlns="" id="{C9745AD7-5B52-496F-A66A-88CBE9773E91}"/>
              </a:ext>
            </a:extLst>
          </p:cNvPr>
          <p:cNvSpPr>
            <a:spLocks noGrp="1"/>
          </p:cNvSpPr>
          <p:nvPr>
            <p:ph type="title"/>
          </p:nvPr>
        </p:nvSpPr>
        <p:spPr>
          <a:xfrm>
            <a:off x="796602" y="572920"/>
            <a:ext cx="3999334" cy="1129916"/>
          </a:xfrm>
        </p:spPr>
        <p:txBody>
          <a:bodyPr anchor="ctr">
            <a:noAutofit/>
          </a:bodyPr>
          <a:lstStyle/>
          <a:p>
            <a:pPr>
              <a:lnSpc>
                <a:spcPct val="150000"/>
              </a:lnSpc>
            </a:pPr>
            <a:r>
              <a:rPr lang="en-US" altLang="ja-JP"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lang="ja-JP" altLang="en-US"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ワーク２</a:t>
            </a:r>
            <a:r>
              <a:rPr lang="en-US" altLang="ja-JP"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lang="ja-JP" altLang="en-US" sz="36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5" name="タイトル 1">
            <a:extLst>
              <a:ext uri="{FF2B5EF4-FFF2-40B4-BE49-F238E27FC236}">
                <a16:creationId xmlns:a16="http://schemas.microsoft.com/office/drawing/2014/main" xmlns="" id="{AEF832FE-ACA3-4073-BBBC-A76E09DE3658}"/>
              </a:ext>
            </a:extLst>
          </p:cNvPr>
          <p:cNvSpPr txBox="1">
            <a:spLocks/>
          </p:cNvSpPr>
          <p:nvPr/>
        </p:nvSpPr>
        <p:spPr>
          <a:xfrm>
            <a:off x="628650" y="2280679"/>
            <a:ext cx="7886700" cy="2487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3600" kern="1200">
                <a:solidFill>
                  <a:schemeClr val="tx1"/>
                </a:solidFill>
                <a:latin typeface="BIZ UDPゴシック" panose="020B0400000000000000" pitchFamily="50" charset="-128"/>
                <a:ea typeface="BIZ UDPゴシック" panose="020B0400000000000000" pitchFamily="50" charset="-128"/>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1" lang="ja-JP" altLang="en-US" sz="3600" b="1" i="0" strike="noStrike" kern="1200" cap="none" spc="0" normalizeH="0" baseline="0" noProof="0" dirty="0">
                <a:ln>
                  <a:noFill/>
                </a:ln>
                <a:solidFill>
                  <a:srgbClr val="FF2800"/>
                </a:solidFill>
                <a:effectLst/>
                <a:uLnTx/>
                <a:uFillTx/>
                <a:latin typeface="BIZ UDPゴシック" panose="020B0400000000000000" pitchFamily="50" charset="-128"/>
                <a:ea typeface="BIZ UDPゴシック" panose="020B0400000000000000" pitchFamily="50" charset="-128"/>
                <a:cs typeface="+mj-cs"/>
              </a:rPr>
              <a:t>災害時に具体的に取り組むこと</a:t>
            </a:r>
            <a:r>
              <a:rPr kumimoji="1" lang="ja-JP" altLang="en-US" sz="3600" b="1" i="0" strike="noStrike" kern="1200" cap="none" spc="0" normalizeH="0" baseline="0" noProof="0" dirty="0">
                <a:ln>
                  <a:noFill/>
                </a:ln>
                <a:solidFill>
                  <a:schemeClr val="tx1">
                    <a:lumMod val="75000"/>
                    <a:lumOff val="25000"/>
                  </a:schemeClr>
                </a:solidFill>
                <a:effectLst/>
                <a:uLnTx/>
                <a:uFillTx/>
                <a:latin typeface="BIZ UDPゴシック" panose="020B0400000000000000" pitchFamily="50" charset="-128"/>
                <a:ea typeface="BIZ UDPゴシック" panose="020B0400000000000000" pitchFamily="50" charset="-128"/>
                <a:cs typeface="+mj-cs"/>
              </a:rPr>
              <a:t>を</a:t>
            </a:r>
            <a:endParaRPr kumimoji="1" lang="en-US" altLang="ja-JP" sz="3600" b="1" i="0" strike="noStrike" kern="1200" cap="none" spc="0" normalizeH="0" baseline="0" noProof="0" dirty="0">
              <a:ln>
                <a:noFill/>
              </a:ln>
              <a:solidFill>
                <a:schemeClr val="tx1">
                  <a:lumMod val="75000"/>
                  <a:lumOff val="25000"/>
                </a:schemeClr>
              </a:solidFill>
              <a:effectLst/>
              <a:uLnTx/>
              <a:uFillTx/>
              <a:latin typeface="BIZ UDPゴシック" panose="020B0400000000000000" pitchFamily="50" charset="-128"/>
              <a:ea typeface="BIZ UDPゴシック" panose="020B0400000000000000" pitchFamily="50" charset="-128"/>
              <a:cs typeface="+mj-cs"/>
            </a:endParaRPr>
          </a:p>
          <a:p>
            <a:pPr marL="0" marR="0" lvl="0" indent="0" algn="ctr" defTabSz="914400" rtl="0" eaLnBrk="1" fontAlgn="auto" latinLnBrk="0" hangingPunct="1">
              <a:lnSpc>
                <a:spcPct val="150000"/>
              </a:lnSpc>
              <a:spcBef>
                <a:spcPct val="0"/>
              </a:spcBef>
              <a:spcAft>
                <a:spcPts val="0"/>
              </a:spcAft>
              <a:buClrTx/>
              <a:buSzTx/>
              <a:buFontTx/>
              <a:buNone/>
              <a:tabLst/>
              <a:defRPr/>
            </a:pPr>
            <a:r>
              <a:rPr kumimoji="1" lang="ja-JP" altLang="en-US" sz="3600" b="1" i="0" strike="noStrike" kern="1200" cap="none" spc="0" normalizeH="0" baseline="0" noProof="0" dirty="0">
                <a:ln>
                  <a:noFill/>
                </a:ln>
                <a:solidFill>
                  <a:schemeClr val="tx1">
                    <a:lumMod val="75000"/>
                    <a:lumOff val="25000"/>
                  </a:schemeClr>
                </a:solidFill>
                <a:effectLst/>
                <a:uLnTx/>
                <a:uFillTx/>
                <a:latin typeface="BIZ UDPゴシック" panose="020B0400000000000000" pitchFamily="50" charset="-128"/>
                <a:ea typeface="BIZ UDPゴシック" panose="020B0400000000000000" pitchFamily="50" charset="-128"/>
                <a:cs typeface="+mj-cs"/>
              </a:rPr>
              <a:t>検討しましょう</a:t>
            </a:r>
          </a:p>
        </p:txBody>
      </p:sp>
      <p:sp>
        <p:nvSpPr>
          <p:cNvPr id="3" name="スライド番号プレースホルダー 2">
            <a:extLst>
              <a:ext uri="{FF2B5EF4-FFF2-40B4-BE49-F238E27FC236}">
                <a16:creationId xmlns:a16="http://schemas.microsoft.com/office/drawing/2014/main" xmlns="" id="{5B6781FE-15ED-49EC-A54B-0BC894CE3443}"/>
              </a:ext>
            </a:extLst>
          </p:cNvPr>
          <p:cNvSpPr>
            <a:spLocks noGrp="1"/>
          </p:cNvSpPr>
          <p:nvPr>
            <p:ph type="sldNum" sz="quarter" idx="12"/>
          </p:nvPr>
        </p:nvSpPr>
        <p:spPr/>
        <p:txBody>
          <a:bodyPr/>
          <a:lstStyle/>
          <a:p>
            <a:fld id="{3837D2F9-3F71-4E1B-B85F-DD9E8690F842}" type="slidenum">
              <a:rPr kumimoji="1" lang="ja-JP" altLang="en-US" smtClean="0"/>
              <a:pPr/>
              <a:t>14</a:t>
            </a:fld>
            <a:endParaRPr kumimoji="1" lang="ja-JP" altLang="en-US" dirty="0"/>
          </a:p>
        </p:txBody>
      </p:sp>
    </p:spTree>
    <p:extLst>
      <p:ext uri="{BB962C8B-B14F-4D97-AF65-F5344CB8AC3E}">
        <p14:creationId xmlns:p14="http://schemas.microsoft.com/office/powerpoint/2010/main" val="3056283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xmlns="" id="{ADBA0A03-FAC7-4194-990F-BA7C1EBBBAAA}"/>
              </a:ext>
            </a:extLst>
          </p:cNvPr>
          <p:cNvSpPr txBox="1"/>
          <p:nvPr/>
        </p:nvSpPr>
        <p:spPr>
          <a:xfrm>
            <a:off x="365220" y="1085950"/>
            <a:ext cx="8437109" cy="1651306"/>
          </a:xfrm>
          <a:prstGeom prst="rect">
            <a:avLst/>
          </a:prstGeom>
          <a:ln w="19050">
            <a:noFill/>
          </a:ln>
        </p:spPr>
        <p:style>
          <a:lnRef idx="2">
            <a:schemeClr val="accent5"/>
          </a:lnRef>
          <a:fillRef idx="1">
            <a:schemeClr val="lt1"/>
          </a:fillRef>
          <a:effectRef idx="0">
            <a:schemeClr val="accent5"/>
          </a:effectRef>
          <a:fontRef idx="minor">
            <a:schemeClr val="dk1"/>
          </a:fontRef>
        </p:style>
        <p:txBody>
          <a:bodyPr wrap="square" lIns="180000" tIns="108000" rIns="144000" bIns="72000" anchor="t">
            <a:noAutofit/>
          </a:bodyPr>
          <a:lstStyle/>
          <a:p>
            <a:pPr algn="just">
              <a:lnSpc>
                <a:spcPts val="2700"/>
              </a:lnSpc>
              <a:spcAft>
                <a:spcPts val="600"/>
              </a:spcAft>
            </a:pPr>
            <a:r>
              <a:rPr kumimoji="1" lang="ja-JP" altLang="en-US" sz="2400" dirty="0">
                <a:solidFill>
                  <a:schemeClr val="tx1">
                    <a:lumMod val="75000"/>
                    <a:lumOff val="25000"/>
                  </a:schemeClr>
                </a:solidFill>
                <a:latin typeface="BIZ UDPゴシック" panose="020B0400000000000000" pitchFamily="50" charset="-128"/>
                <a:ea typeface="BIZ UDPゴシック" panose="020B0400000000000000" pitchFamily="50" charset="-128"/>
              </a:rPr>
              <a:t>実現するためには、</a:t>
            </a:r>
            <a:r>
              <a:rPr kumimoji="1" lang="ja-JP" altLang="en-US" sz="2400" b="1" dirty="0">
                <a:solidFill>
                  <a:srgbClr val="FF2800"/>
                </a:solidFill>
                <a:latin typeface="BIZ UDPゴシック" panose="020B0400000000000000" pitchFamily="50" charset="-128"/>
                <a:ea typeface="BIZ UDPゴシック" panose="020B0400000000000000" pitchFamily="50" charset="-128"/>
              </a:rPr>
              <a:t>「だれが」 「いつ」 「何をどうするか」 </a:t>
            </a:r>
            <a:r>
              <a:rPr kumimoji="1" lang="ja-JP" altLang="en-US" sz="2400" dirty="0">
                <a:solidFill>
                  <a:schemeClr val="tx1">
                    <a:lumMod val="75000"/>
                    <a:lumOff val="25000"/>
                  </a:schemeClr>
                </a:solidFill>
                <a:latin typeface="BIZ UDPゴシック" panose="020B0400000000000000" pitchFamily="50" charset="-128"/>
                <a:ea typeface="BIZ UDPゴシック" panose="020B0400000000000000" pitchFamily="50" charset="-128"/>
              </a:rPr>
              <a:t>を、検討します。</a:t>
            </a:r>
            <a:endParaRPr kumimoji="1" lang="en-US" altLang="ja-JP" sz="24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just">
              <a:lnSpc>
                <a:spcPts val="2700"/>
              </a:lnSpc>
              <a:spcAft>
                <a:spcPts val="1800"/>
              </a:spcAft>
            </a:pPr>
            <a:r>
              <a:rPr kumimoji="1" lang="ja-JP" altLang="en-US" sz="2400" dirty="0">
                <a:solidFill>
                  <a:schemeClr val="tx1">
                    <a:lumMod val="75000"/>
                    <a:lumOff val="25000"/>
                  </a:schemeClr>
                </a:solidFill>
                <a:latin typeface="BIZ UDPゴシック" panose="020B0400000000000000" pitchFamily="50" charset="-128"/>
                <a:ea typeface="BIZ UDPゴシック" panose="020B0400000000000000" pitchFamily="50" charset="-128"/>
              </a:rPr>
              <a:t>検討する中で </a:t>
            </a:r>
            <a:r>
              <a:rPr kumimoji="1" lang="ja-JP" altLang="en-US" sz="2400" b="1" dirty="0">
                <a:solidFill>
                  <a:srgbClr val="FF2800"/>
                </a:solidFill>
                <a:latin typeface="BIZ UDPゴシック" panose="020B0400000000000000" pitchFamily="50" charset="-128"/>
                <a:ea typeface="BIZ UDPゴシック" panose="020B0400000000000000" pitchFamily="50" charset="-128"/>
              </a:rPr>
              <a:t>「気づいたこと」 </a:t>
            </a:r>
            <a:r>
              <a:rPr kumimoji="1" lang="ja-JP" altLang="en-US" sz="2400" dirty="0">
                <a:solidFill>
                  <a:schemeClr val="tx1">
                    <a:lumMod val="75000"/>
                    <a:lumOff val="25000"/>
                  </a:schemeClr>
                </a:solidFill>
                <a:latin typeface="BIZ UDPゴシック" panose="020B0400000000000000" pitchFamily="50" charset="-128"/>
                <a:ea typeface="BIZ UDPゴシック" panose="020B0400000000000000" pitchFamily="50" charset="-128"/>
              </a:rPr>
              <a:t>があれば、メモしましょう。</a:t>
            </a:r>
            <a:endParaRPr kumimoji="1" lang="en-US" altLang="ja-JP" sz="24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265113" indent="-265113" algn="just">
              <a:lnSpc>
                <a:spcPts val="2700"/>
              </a:lnSpc>
              <a:buFont typeface="Wingdings" panose="05000000000000000000" pitchFamily="2" charset="2"/>
              <a:buChar char="l"/>
            </a:pPr>
            <a:r>
              <a:rPr kumimoji="1" lang="ja-JP" altLang="en-US" sz="2000" b="1" dirty="0">
                <a:solidFill>
                  <a:schemeClr val="tx1">
                    <a:lumMod val="75000"/>
                    <a:lumOff val="25000"/>
                  </a:schemeClr>
                </a:solidFill>
                <a:latin typeface="BIZ UDPゴシック" panose="020B0400000000000000" pitchFamily="50" charset="-128"/>
                <a:ea typeface="BIZ UDPゴシック" panose="020B0400000000000000" pitchFamily="50" charset="-128"/>
              </a:rPr>
              <a:t>工夫・配慮したいこと、連携するといい人や団体、困ること等</a:t>
            </a:r>
            <a:endParaRPr kumimoji="1" lang="en-US" altLang="ja-JP" sz="20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265113" indent="-265113" algn="just">
              <a:lnSpc>
                <a:spcPts val="2700"/>
              </a:lnSpc>
              <a:buFont typeface="Wingdings" panose="05000000000000000000" pitchFamily="2" charset="2"/>
              <a:buChar char="l"/>
            </a:pPr>
            <a:r>
              <a:rPr kumimoji="1" lang="ja-JP" altLang="en-US" sz="2000" b="1" dirty="0">
                <a:solidFill>
                  <a:schemeClr val="tx1">
                    <a:lumMod val="75000"/>
                    <a:lumOff val="25000"/>
                  </a:schemeClr>
                </a:solidFill>
                <a:latin typeface="BIZ UDPゴシック" panose="020B0400000000000000" pitchFamily="50" charset="-128"/>
                <a:ea typeface="BIZ UDPゴシック" panose="020B0400000000000000" pitchFamily="50" charset="-128"/>
              </a:rPr>
              <a:t>ガイドラインのポイントや事例を参考に考えてみてください</a:t>
            </a:r>
          </a:p>
          <a:p>
            <a:pPr marL="342900" indent="-342900" algn="just">
              <a:lnSpc>
                <a:spcPts val="2600"/>
              </a:lnSpc>
              <a:spcAft>
                <a:spcPts val="600"/>
              </a:spcAft>
              <a:buFont typeface="Wingdings" panose="05000000000000000000" pitchFamily="2" charset="2"/>
              <a:buChar char="l"/>
            </a:pPr>
            <a:endParaRPr kumimoji="1"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xmlns="" id="{F38545F2-549F-4666-B04F-B8F1D937917C}"/>
              </a:ext>
            </a:extLst>
          </p:cNvPr>
          <p:cNvSpPr txBox="1"/>
          <p:nvPr/>
        </p:nvSpPr>
        <p:spPr>
          <a:xfrm>
            <a:off x="368687" y="282131"/>
            <a:ext cx="8437110" cy="684000"/>
          </a:xfrm>
          <a:prstGeom prst="rect">
            <a:avLst/>
          </a:prstGeom>
          <a:solidFill>
            <a:srgbClr val="E6F5FF"/>
          </a:solidFill>
          <a:effectLst>
            <a:outerShdw blurRad="50800" dist="38100" dir="2700000" algn="tl" rotWithShape="0">
              <a:prstClr val="black">
                <a:alpha val="40000"/>
              </a:prstClr>
            </a:outerShdw>
          </a:effectLst>
        </p:spPr>
        <p:txBody>
          <a:bodyPr wrap="square" lIns="180000" tIns="36000" bIns="72000" anchor="ctr">
            <a:noAutofit/>
          </a:bodyPr>
          <a:lstStyle/>
          <a:p>
            <a:pPr>
              <a:spcAft>
                <a:spcPts val="1200"/>
              </a:spcAft>
            </a:pPr>
            <a:r>
              <a:rPr kumimoji="1" lang="ja-JP" altLang="en-US" sz="2400" b="1" dirty="0">
                <a:solidFill>
                  <a:schemeClr val="tx1">
                    <a:lumMod val="75000"/>
                    <a:lumOff val="25000"/>
                  </a:schemeClr>
                </a:solidFill>
                <a:latin typeface="BIZ UDPゴシック" panose="020B0400000000000000" pitchFamily="50" charset="-128"/>
                <a:ea typeface="BIZ UDPゴシック" panose="020B0400000000000000" pitchFamily="50" charset="-128"/>
              </a:rPr>
              <a:t>実現するための災害時の取組　</a:t>
            </a:r>
            <a:r>
              <a:rPr kumimoji="1" lang="en-US" altLang="ja-JP" sz="24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2400" b="1" dirty="0">
                <a:solidFill>
                  <a:schemeClr val="tx1">
                    <a:lumMod val="75000"/>
                    <a:lumOff val="25000"/>
                  </a:schemeClr>
                </a:solidFill>
                <a:latin typeface="BIZ UDPゴシック" panose="020B0400000000000000" pitchFamily="50" charset="-128"/>
                <a:ea typeface="BIZ UDPゴシック" panose="020B0400000000000000" pitchFamily="50" charset="-128"/>
              </a:rPr>
              <a:t>グループ検討</a:t>
            </a:r>
            <a:r>
              <a:rPr kumimoji="1" lang="en-US" altLang="ja-JP" sz="24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24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en-US" altLang="ja-JP" sz="2400" b="1" dirty="0">
                <a:solidFill>
                  <a:schemeClr val="tx1">
                    <a:lumMod val="75000"/>
                    <a:lumOff val="25000"/>
                  </a:schemeClr>
                </a:solidFill>
                <a:latin typeface="BIZ UDPゴシック" panose="020B0400000000000000" pitchFamily="50" charset="-128"/>
                <a:ea typeface="BIZ UDPゴシック" panose="020B0400000000000000" pitchFamily="50" charset="-128"/>
              </a:rPr>
              <a:t>1</a:t>
            </a:r>
            <a:r>
              <a:rPr kumimoji="1" lang="ja-JP" altLang="en-US" sz="2400" b="1" dirty="0">
                <a:solidFill>
                  <a:schemeClr val="tx1">
                    <a:lumMod val="75000"/>
                    <a:lumOff val="25000"/>
                  </a:schemeClr>
                </a:solidFill>
                <a:latin typeface="BIZ UDPゴシック" panose="020B0400000000000000" pitchFamily="50" charset="-128"/>
                <a:ea typeface="BIZ UDPゴシック" panose="020B0400000000000000" pitchFamily="50" charset="-128"/>
              </a:rPr>
              <a:t>５分）</a:t>
            </a:r>
            <a:endParaRPr kumimoji="1" lang="en-US" altLang="ja-JP" sz="2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graphicFrame>
        <p:nvGraphicFramePr>
          <p:cNvPr id="17" name="表 16">
            <a:extLst>
              <a:ext uri="{FF2B5EF4-FFF2-40B4-BE49-F238E27FC236}">
                <a16:creationId xmlns:a16="http://schemas.microsoft.com/office/drawing/2014/main" xmlns="" id="{26BC7195-BEFF-42B5-A39F-C2C4AC81D6AA}"/>
              </a:ext>
            </a:extLst>
          </p:cNvPr>
          <p:cNvGraphicFramePr>
            <a:graphicFrameLocks noGrp="1"/>
          </p:cNvGraphicFramePr>
          <p:nvPr>
            <p:extLst>
              <p:ext uri="{D42A27DB-BD31-4B8C-83A1-F6EECF244321}">
                <p14:modId xmlns:p14="http://schemas.microsoft.com/office/powerpoint/2010/main" val="2991190773"/>
              </p:ext>
            </p:extLst>
          </p:nvPr>
        </p:nvGraphicFramePr>
        <p:xfrm>
          <a:off x="400116" y="3915829"/>
          <a:ext cx="8402215" cy="2565600"/>
        </p:xfrm>
        <a:graphic>
          <a:graphicData uri="http://schemas.openxmlformats.org/drawingml/2006/table">
            <a:tbl>
              <a:tblPr firstRow="1" firstCol="1" bandRow="1"/>
              <a:tblGrid>
                <a:gridCol w="1665218">
                  <a:extLst>
                    <a:ext uri="{9D8B030D-6E8A-4147-A177-3AD203B41FA5}">
                      <a16:colId xmlns:a16="http://schemas.microsoft.com/office/drawing/2014/main" xmlns="" val="3811844619"/>
                    </a:ext>
                  </a:extLst>
                </a:gridCol>
                <a:gridCol w="1683027">
                  <a:extLst>
                    <a:ext uri="{9D8B030D-6E8A-4147-A177-3AD203B41FA5}">
                      <a16:colId xmlns:a16="http://schemas.microsoft.com/office/drawing/2014/main" xmlns="" val="1074713165"/>
                    </a:ext>
                  </a:extLst>
                </a:gridCol>
                <a:gridCol w="3167269">
                  <a:extLst>
                    <a:ext uri="{9D8B030D-6E8A-4147-A177-3AD203B41FA5}">
                      <a16:colId xmlns:a16="http://schemas.microsoft.com/office/drawing/2014/main" xmlns="" val="17715928"/>
                    </a:ext>
                  </a:extLst>
                </a:gridCol>
                <a:gridCol w="1886701">
                  <a:extLst>
                    <a:ext uri="{9D8B030D-6E8A-4147-A177-3AD203B41FA5}">
                      <a16:colId xmlns:a16="http://schemas.microsoft.com/office/drawing/2014/main" xmlns="" val="2956070719"/>
                    </a:ext>
                  </a:extLst>
                </a:gridCol>
              </a:tblGrid>
              <a:tr h="245469">
                <a:tc gridSpan="4">
                  <a:txBody>
                    <a:bodyPr/>
                    <a:lstStyle/>
                    <a:p>
                      <a:pPr algn="ctr"/>
                      <a:r>
                        <a:rPr lang="ja-JP" sz="1400" kern="100" dirty="0">
                          <a:effectLst/>
                          <a:latin typeface="游明朝" panose="02020400000000000000" pitchFamily="18" charset="-128"/>
                          <a:ea typeface="BIZ UDPゴシック" panose="020B0400000000000000" pitchFamily="50" charset="-128"/>
                          <a:cs typeface="Times New Roman" panose="02020603050405020304" pitchFamily="18" charset="0"/>
                        </a:rPr>
                        <a:t>そ</a:t>
                      </a:r>
                      <a:r>
                        <a:rPr lang="ja-JP" sz="14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の実現のために災害時に取り組むこと</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3568969878"/>
                  </a:ext>
                </a:extLst>
              </a:tr>
              <a:tr h="245469">
                <a:tc>
                  <a:txBody>
                    <a:bodyPr/>
                    <a:lstStyle/>
                    <a:p>
                      <a:pPr algn="ctr"/>
                      <a:r>
                        <a:rPr lang="ja-JP" sz="14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だれが</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ja-JP" sz="14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いつ</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kumimoji="1" lang="ja-JP" altLang="en-US" sz="14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取組内容　（何を どうする）</a:t>
                      </a: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kumimoji="1" lang="ja-JP" altLang="en-US" sz="14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気づいたこと</a:t>
                      </a: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3984140401"/>
                  </a:ext>
                </a:extLst>
              </a:tr>
              <a:tr h="271688">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kern="100" dirty="0">
                          <a:effectLst/>
                          <a:latin typeface="BIZ UDPゴシック" panose="020B0400000000000000" pitchFamily="50" charset="-128"/>
                          <a:ea typeface="游明朝" panose="02020400000000000000" pitchFamily="18" charset="-128"/>
                          <a:cs typeface="Times New Roman" panose="02020603050405020304" pitchFamily="18" charset="0"/>
                        </a:rPr>
                        <a:t> </a:t>
                      </a:r>
                      <a:r>
                        <a:rPr kumimoji="1" lang="ja-JP" altLang="en-US" sz="1600" dirty="0">
                          <a:solidFill>
                            <a:srgbClr val="0041FF"/>
                          </a:solidFill>
                          <a:latin typeface="BIZ UDPゴシック" panose="020B0400000000000000" pitchFamily="50" charset="-128"/>
                          <a:ea typeface="BIZ UDPゴシック" panose="020B0400000000000000" pitchFamily="50" charset="-128"/>
                        </a:rPr>
                        <a:t>避難所担当者が</a:t>
                      </a:r>
                      <a:endParaRPr kumimoji="1" lang="en-US" altLang="ja-JP" sz="1600" dirty="0">
                        <a:solidFill>
                          <a:srgbClr val="0041FF"/>
                        </a:solidFill>
                        <a:latin typeface="BIZ UDPゴシック" panose="020B0400000000000000" pitchFamily="50" charset="-128"/>
                        <a:ea typeface="BIZ UDPゴシック" panose="020B0400000000000000" pitchFamily="50" charset="-128"/>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kern="100" dirty="0">
                          <a:effectLst/>
                          <a:latin typeface="BIZ UDPゴシック" panose="020B0400000000000000" pitchFamily="50" charset="-128"/>
                          <a:ea typeface="游明朝" panose="02020400000000000000" pitchFamily="18" charset="-128"/>
                          <a:cs typeface="Times New Roman" panose="02020603050405020304" pitchFamily="18" charset="0"/>
                        </a:rPr>
                        <a:t> </a:t>
                      </a:r>
                      <a:r>
                        <a:rPr kumimoji="1" lang="ja-JP" altLang="en-US" sz="1600" dirty="0">
                          <a:solidFill>
                            <a:srgbClr val="0041FF"/>
                          </a:solidFill>
                          <a:latin typeface="BIZ UDPゴシック" panose="020B0400000000000000" pitchFamily="50" charset="-128"/>
                          <a:ea typeface="BIZ UDPゴシック" panose="020B0400000000000000" pitchFamily="50" charset="-128"/>
                        </a:rPr>
                        <a:t>避難者受入時に</a:t>
                      </a:r>
                      <a:endParaRPr kumimoji="1" lang="en-US" altLang="ja-JP" sz="1600" dirty="0">
                        <a:solidFill>
                          <a:srgbClr val="0041FF"/>
                        </a:solidFill>
                        <a:latin typeface="BIZ UDPゴシック" panose="020B0400000000000000" pitchFamily="50" charset="-128"/>
                        <a:ea typeface="BIZ UDPゴシック" panose="020B0400000000000000" pitchFamily="50" charset="-128"/>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rgbClr val="0041FF"/>
                          </a:solidFill>
                          <a:latin typeface="BIZ UDPゴシック" panose="020B0400000000000000" pitchFamily="50" charset="-128"/>
                          <a:ea typeface="BIZ UDPゴシック" panose="020B0400000000000000" pitchFamily="50" charset="-128"/>
                        </a:rPr>
                        <a:t>要配慮者の名簿を作成する</a:t>
                      </a:r>
                      <a:endParaRPr kumimoji="1" lang="en-US" altLang="ja-JP" sz="1600" dirty="0">
                        <a:solidFill>
                          <a:srgbClr val="0041FF"/>
                        </a:solidFill>
                        <a:latin typeface="BIZ UDPゴシック" panose="020B0400000000000000" pitchFamily="50" charset="-128"/>
                        <a:ea typeface="BIZ UDPゴシック" panose="020B0400000000000000" pitchFamily="50" charset="-128"/>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rgbClr val="0041FF"/>
                          </a:solidFill>
                          <a:latin typeface="BIZ UDPゴシック" panose="020B0400000000000000" pitchFamily="50" charset="-128"/>
                          <a:ea typeface="BIZ UDPゴシック" panose="020B0400000000000000" pitchFamily="50" charset="-128"/>
                        </a:rPr>
                        <a:t>性別、要望欄</a:t>
                      </a:r>
                      <a:endParaRPr kumimoji="1" lang="ja-JP" altLang="en-US" sz="1600" kern="1200" dirty="0">
                        <a:solidFill>
                          <a:srgbClr val="0041FF"/>
                        </a:solidFill>
                        <a:latin typeface="BIZ UDPゴシック" panose="020B0400000000000000" pitchFamily="50" charset="-128"/>
                        <a:ea typeface="BIZ UDPゴシック" panose="020B0400000000000000" pitchFamily="50" charset="-128"/>
                        <a:cs typeface="+mn-cs"/>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45555706"/>
                  </a:ext>
                </a:extLst>
              </a:tr>
              <a:tr h="481441">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kern="100" dirty="0">
                          <a:effectLst/>
                          <a:latin typeface="BIZ UDPゴシック" panose="020B0400000000000000" pitchFamily="50" charset="-128"/>
                          <a:ea typeface="游明朝" panose="02020400000000000000" pitchFamily="18" charset="-128"/>
                          <a:cs typeface="Times New Roman" panose="02020603050405020304" pitchFamily="18" charset="0"/>
                        </a:rPr>
                        <a:t> </a:t>
                      </a:r>
                      <a:r>
                        <a:rPr kumimoji="1" lang="ja-JP" altLang="en-US" sz="1600" dirty="0">
                          <a:solidFill>
                            <a:srgbClr val="0041FF"/>
                          </a:solidFill>
                          <a:latin typeface="BIZ UDPゴシック" panose="020B0400000000000000" pitchFamily="50" charset="-128"/>
                          <a:ea typeface="BIZ UDPゴシック" panose="020B0400000000000000" pitchFamily="50" charset="-128"/>
                        </a:rPr>
                        <a:t>避難所運営者が</a:t>
                      </a:r>
                      <a:endParaRPr kumimoji="1" lang="en-US" altLang="ja-JP" sz="1600" dirty="0">
                        <a:solidFill>
                          <a:srgbClr val="0041FF"/>
                        </a:solidFill>
                        <a:latin typeface="BIZ UDPゴシック" panose="020B0400000000000000" pitchFamily="50" charset="-128"/>
                        <a:ea typeface="BIZ UDPゴシック" panose="020B0400000000000000" pitchFamily="50" charset="-128"/>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kern="100" dirty="0">
                          <a:effectLst/>
                          <a:latin typeface="BIZ UDPゴシック" panose="020B0400000000000000" pitchFamily="50" charset="-128"/>
                          <a:ea typeface="游明朝" panose="02020400000000000000" pitchFamily="18" charset="-128"/>
                          <a:cs typeface="Times New Roman" panose="02020603050405020304" pitchFamily="18" charset="0"/>
                        </a:rPr>
                        <a:t> </a:t>
                      </a:r>
                      <a:r>
                        <a:rPr kumimoji="1" lang="ja-JP" altLang="en-US" sz="1600" dirty="0">
                          <a:solidFill>
                            <a:srgbClr val="0041FF"/>
                          </a:solidFill>
                          <a:latin typeface="BIZ UDPゴシック" panose="020B0400000000000000" pitchFamily="50" charset="-128"/>
                          <a:ea typeface="BIZ UDPゴシック" panose="020B0400000000000000" pitchFamily="50" charset="-128"/>
                        </a:rPr>
                        <a:t>避難所開設時に</a:t>
                      </a:r>
                      <a:endParaRPr kumimoji="1" lang="en-US" altLang="ja-JP" sz="1600" dirty="0">
                        <a:solidFill>
                          <a:srgbClr val="0041FF"/>
                        </a:solidFill>
                        <a:latin typeface="BIZ UDPゴシック" panose="020B0400000000000000" pitchFamily="50" charset="-128"/>
                        <a:ea typeface="BIZ UDPゴシック" panose="020B0400000000000000" pitchFamily="50" charset="-128"/>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rgbClr val="0041FF"/>
                          </a:solidFill>
                          <a:latin typeface="BIZ UDPゴシック" panose="020B0400000000000000" pitchFamily="50" charset="-128"/>
                          <a:ea typeface="BIZ UDPゴシック" panose="020B0400000000000000" pitchFamily="50" charset="-128"/>
                        </a:rPr>
                        <a:t>要配慮者の専用スペースを確保</a:t>
                      </a:r>
                      <a:r>
                        <a:rPr kumimoji="1" lang="en-US" altLang="ja-JP" sz="1600" dirty="0">
                          <a:solidFill>
                            <a:srgbClr val="0041FF"/>
                          </a:solidFill>
                          <a:latin typeface="BIZ UDPゴシック" panose="020B0400000000000000" pitchFamily="50" charset="-128"/>
                          <a:ea typeface="BIZ UDPゴシック" panose="020B0400000000000000" pitchFamily="50" charset="-128"/>
                        </a:rPr>
                        <a:t/>
                      </a:r>
                      <a:br>
                        <a:rPr kumimoji="1" lang="en-US" altLang="ja-JP" sz="1600" dirty="0">
                          <a:solidFill>
                            <a:srgbClr val="0041FF"/>
                          </a:solidFill>
                          <a:latin typeface="BIZ UDPゴシック" panose="020B0400000000000000" pitchFamily="50" charset="-128"/>
                          <a:ea typeface="BIZ UDPゴシック" panose="020B0400000000000000" pitchFamily="50" charset="-128"/>
                        </a:rPr>
                      </a:br>
                      <a:r>
                        <a:rPr kumimoji="1" lang="ja-JP" altLang="en-US" sz="1600" dirty="0">
                          <a:solidFill>
                            <a:srgbClr val="0041FF"/>
                          </a:solidFill>
                          <a:latin typeface="BIZ UDPゴシック" panose="020B0400000000000000" pitchFamily="50" charset="-128"/>
                          <a:ea typeface="BIZ UDPゴシック" panose="020B0400000000000000" pitchFamily="50" charset="-128"/>
                        </a:rPr>
                        <a:t>する</a:t>
                      </a:r>
                      <a:endParaRPr kumimoji="1" lang="en-US" altLang="ja-JP" sz="1600" dirty="0">
                        <a:solidFill>
                          <a:srgbClr val="0041FF"/>
                        </a:solidFill>
                        <a:latin typeface="BIZ UDPゴシック" panose="020B0400000000000000" pitchFamily="50" charset="-128"/>
                        <a:ea typeface="BIZ UDPゴシック" panose="020B0400000000000000" pitchFamily="50" charset="-128"/>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600" kern="1200" dirty="0">
                          <a:solidFill>
                            <a:srgbClr val="0041FF"/>
                          </a:solidFill>
                          <a:latin typeface="BIZ UDPゴシック" panose="020B0400000000000000" pitchFamily="50" charset="-128"/>
                          <a:ea typeface="BIZ UDPゴシック" panose="020B0400000000000000" pitchFamily="50" charset="-128"/>
                          <a:cs typeface="+mn-cs"/>
                        </a:rPr>
                        <a:t>女性専用スペースが必要？</a:t>
                      </a: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91344642"/>
                  </a:ext>
                </a:extLst>
              </a:tr>
              <a:tr h="481441">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kern="100" dirty="0">
                          <a:effectLst/>
                          <a:latin typeface="BIZ UDPゴシック" panose="020B0400000000000000" pitchFamily="50" charset="-128"/>
                          <a:ea typeface="游明朝" panose="02020400000000000000" pitchFamily="18" charset="-128"/>
                          <a:cs typeface="Times New Roman" panose="02020603050405020304" pitchFamily="18" charset="0"/>
                        </a:rPr>
                        <a:t> </a:t>
                      </a:r>
                      <a:r>
                        <a:rPr kumimoji="1" lang="ja-JP" altLang="en-US" sz="1600" kern="100" dirty="0">
                          <a:solidFill>
                            <a:srgbClr val="0041FF"/>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福祉課が</a:t>
                      </a:r>
                      <a:endParaRPr kumimoji="1" lang="en-US" altLang="ja-JP" sz="1600" dirty="0">
                        <a:solidFill>
                          <a:srgbClr val="0041FF"/>
                        </a:solidFill>
                        <a:latin typeface="BIZ UDPゴシック" panose="020B0400000000000000" pitchFamily="50" charset="-128"/>
                        <a:ea typeface="BIZ UDPゴシック" panose="020B0400000000000000" pitchFamily="50" charset="-128"/>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kern="100" dirty="0">
                          <a:effectLst/>
                          <a:latin typeface="BIZ UDPゴシック" panose="020B0400000000000000" pitchFamily="50" charset="-128"/>
                          <a:ea typeface="游明朝" panose="02020400000000000000" pitchFamily="18" charset="-128"/>
                          <a:cs typeface="Times New Roman" panose="02020603050405020304" pitchFamily="18" charset="0"/>
                        </a:rPr>
                        <a:t> </a:t>
                      </a:r>
                      <a:r>
                        <a:rPr kumimoji="1" lang="ja-JP" altLang="en-US" sz="1600" dirty="0">
                          <a:solidFill>
                            <a:srgbClr val="0041FF"/>
                          </a:solidFill>
                          <a:latin typeface="BIZ UDPゴシック" panose="020B0400000000000000" pitchFamily="50" charset="-128"/>
                          <a:ea typeface="BIZ UDPゴシック" panose="020B0400000000000000" pitchFamily="50" charset="-128"/>
                        </a:rPr>
                        <a:t>避難生活期に</a:t>
                      </a:r>
                      <a:endParaRPr kumimoji="1" lang="en-US" altLang="ja-JP" sz="1600" dirty="0">
                        <a:solidFill>
                          <a:srgbClr val="0041FF"/>
                        </a:solidFill>
                        <a:latin typeface="BIZ UDPゴシック" panose="020B0400000000000000" pitchFamily="50" charset="-128"/>
                        <a:ea typeface="BIZ UDPゴシック" panose="020B0400000000000000" pitchFamily="50" charset="-128"/>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rgbClr val="0041FF"/>
                          </a:solidFill>
                          <a:latin typeface="BIZ UDPゴシック" panose="020B0400000000000000" pitchFamily="50" charset="-128"/>
                          <a:ea typeface="BIZ UDPゴシック" panose="020B0400000000000000" pitchFamily="50" charset="-128"/>
                        </a:rPr>
                        <a:t>本人や家族のニーズを聞き取る</a:t>
                      </a:r>
                      <a:endParaRPr kumimoji="1" lang="en-US" altLang="ja-JP" sz="1600" dirty="0">
                        <a:solidFill>
                          <a:srgbClr val="0041FF"/>
                        </a:solidFill>
                        <a:latin typeface="BIZ UDPゴシック" panose="020B0400000000000000" pitchFamily="50" charset="-128"/>
                        <a:ea typeface="BIZ UDPゴシック" panose="020B0400000000000000" pitchFamily="50" charset="-128"/>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600" kern="1200" dirty="0">
                          <a:solidFill>
                            <a:srgbClr val="0041FF"/>
                          </a:solidFill>
                          <a:latin typeface="BIZ UDPゴシック" panose="020B0400000000000000" pitchFamily="50" charset="-128"/>
                          <a:ea typeface="BIZ UDPゴシック" panose="020B0400000000000000" pitchFamily="50" charset="-128"/>
                          <a:cs typeface="+mn-cs"/>
                        </a:rPr>
                        <a:t>男女両方の職員が聞き取りを行う</a:t>
                      </a: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36768199"/>
                  </a:ext>
                </a:extLst>
              </a:tr>
              <a:tr h="481441">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kern="100" dirty="0">
                          <a:effectLst/>
                          <a:latin typeface="BIZ UDPゴシック" panose="020B0400000000000000" pitchFamily="50" charset="-128"/>
                          <a:ea typeface="游明朝" panose="02020400000000000000" pitchFamily="18" charset="-128"/>
                          <a:cs typeface="Times New Roman" panose="02020603050405020304" pitchFamily="18" charset="0"/>
                        </a:rPr>
                        <a:t> </a:t>
                      </a:r>
                      <a:r>
                        <a:rPr kumimoji="1" lang="ja-JP" altLang="en-US" sz="1600" dirty="0">
                          <a:solidFill>
                            <a:srgbClr val="0041FF"/>
                          </a:solidFill>
                          <a:latin typeface="BIZ UDPゴシック" panose="020B0400000000000000" pitchFamily="50" charset="-128"/>
                          <a:ea typeface="BIZ UDPゴシック" panose="020B0400000000000000" pitchFamily="50" charset="-128"/>
                        </a:rPr>
                        <a:t>介護・介助者が</a:t>
                      </a:r>
                      <a:endParaRPr kumimoji="1" lang="en-US" altLang="ja-JP" sz="1600" dirty="0">
                        <a:solidFill>
                          <a:srgbClr val="0041FF"/>
                        </a:solidFill>
                        <a:latin typeface="BIZ UDPゴシック" panose="020B0400000000000000" pitchFamily="50" charset="-128"/>
                        <a:ea typeface="BIZ UDPゴシック" panose="020B0400000000000000" pitchFamily="50" charset="-128"/>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kern="100" dirty="0">
                          <a:effectLst/>
                          <a:latin typeface="BIZ UDPゴシック" panose="020B0400000000000000" pitchFamily="50" charset="-128"/>
                          <a:ea typeface="游明朝" panose="02020400000000000000" pitchFamily="18" charset="-128"/>
                          <a:cs typeface="Times New Roman" panose="02020603050405020304" pitchFamily="18" charset="0"/>
                        </a:rPr>
                        <a:t> </a:t>
                      </a:r>
                      <a:r>
                        <a:rPr kumimoji="1" lang="ja-JP" altLang="en-US" sz="1600" dirty="0">
                          <a:solidFill>
                            <a:srgbClr val="0041FF"/>
                          </a:solidFill>
                          <a:latin typeface="BIZ UDPゴシック" panose="020B0400000000000000" pitchFamily="50" charset="-128"/>
                          <a:ea typeface="BIZ UDPゴシック" panose="020B0400000000000000" pitchFamily="50" charset="-128"/>
                        </a:rPr>
                        <a:t>避難生活期に</a:t>
                      </a:r>
                      <a:endParaRPr kumimoji="1" lang="en-US" altLang="ja-JP" sz="1600" dirty="0">
                        <a:solidFill>
                          <a:srgbClr val="0041FF"/>
                        </a:solidFill>
                        <a:latin typeface="BIZ UDPゴシック" panose="020B0400000000000000" pitchFamily="50" charset="-128"/>
                        <a:ea typeface="BIZ UDPゴシック" panose="020B0400000000000000" pitchFamily="50" charset="-128"/>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1" lang="ja-JP" altLang="en-US" sz="1600" dirty="0">
                          <a:solidFill>
                            <a:srgbClr val="0041FF"/>
                          </a:solidFill>
                          <a:latin typeface="BIZ UDPゴシック" panose="020B0400000000000000" pitchFamily="50" charset="-128"/>
                          <a:ea typeface="BIZ UDPゴシック" panose="020B0400000000000000" pitchFamily="50" charset="-128"/>
                        </a:rPr>
                        <a:t>避難所での介護・介助を実施する</a:t>
                      </a:r>
                      <a:endParaRPr kumimoji="1" lang="en-US" altLang="ja-JP" sz="1600" dirty="0">
                        <a:solidFill>
                          <a:srgbClr val="0041FF"/>
                        </a:solidFill>
                        <a:latin typeface="BIZ UDPゴシック" panose="020B0400000000000000" pitchFamily="50" charset="-128"/>
                        <a:ea typeface="BIZ UDPゴシック" panose="020B0400000000000000" pitchFamily="50" charset="-128"/>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600" kern="1200" dirty="0">
                          <a:solidFill>
                            <a:srgbClr val="0041FF"/>
                          </a:solidFill>
                          <a:latin typeface="BIZ UDPゴシック" panose="020B0400000000000000" pitchFamily="50" charset="-128"/>
                          <a:ea typeface="BIZ UDPゴシック" panose="020B0400000000000000" pitchFamily="50" charset="-128"/>
                          <a:cs typeface="+mn-cs"/>
                        </a:rPr>
                        <a:t>介護・介助は同性がするべき？</a:t>
                      </a: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13193065"/>
                  </a:ext>
                </a:extLst>
              </a:tr>
            </a:tbl>
          </a:graphicData>
        </a:graphic>
      </p:graphicFrame>
      <p:sp>
        <p:nvSpPr>
          <p:cNvPr id="18" name="テキスト ボックス 17">
            <a:extLst>
              <a:ext uri="{FF2B5EF4-FFF2-40B4-BE49-F238E27FC236}">
                <a16:creationId xmlns:a16="http://schemas.microsoft.com/office/drawing/2014/main" xmlns="" id="{1C225BD7-C729-4A65-A943-81BF197EBA3F}"/>
              </a:ext>
            </a:extLst>
          </p:cNvPr>
          <p:cNvSpPr txBox="1"/>
          <p:nvPr/>
        </p:nvSpPr>
        <p:spPr>
          <a:xfrm>
            <a:off x="365221" y="3466602"/>
            <a:ext cx="4086807" cy="369332"/>
          </a:xfrm>
          <a:prstGeom prst="rect">
            <a:avLst/>
          </a:prstGeom>
          <a:noFill/>
        </p:spPr>
        <p:txBody>
          <a:bodyPr wrap="square" rtlCol="0">
            <a:spAutoFit/>
          </a:bodyPr>
          <a:lstStyle/>
          <a:p>
            <a:r>
              <a:rPr kumimoji="1" lang="ja-JP" altLang="en-US" b="1" dirty="0">
                <a:solidFill>
                  <a:srgbClr val="0041FF"/>
                </a:solidFill>
              </a:rPr>
              <a:t>例）福祉関係部局の場合</a:t>
            </a:r>
          </a:p>
        </p:txBody>
      </p:sp>
      <p:sp>
        <p:nvSpPr>
          <p:cNvPr id="2" name="スライド番号プレースホルダー 1">
            <a:extLst>
              <a:ext uri="{FF2B5EF4-FFF2-40B4-BE49-F238E27FC236}">
                <a16:creationId xmlns:a16="http://schemas.microsoft.com/office/drawing/2014/main" xmlns="" id="{3FAC39CB-0748-48F1-ACE3-D55F684D3351}"/>
              </a:ext>
            </a:extLst>
          </p:cNvPr>
          <p:cNvSpPr>
            <a:spLocks noGrp="1"/>
          </p:cNvSpPr>
          <p:nvPr>
            <p:ph type="sldNum" sz="quarter" idx="12"/>
          </p:nvPr>
        </p:nvSpPr>
        <p:spPr/>
        <p:txBody>
          <a:bodyPr/>
          <a:lstStyle/>
          <a:p>
            <a:fld id="{3837D2F9-3F71-4E1B-B85F-DD9E8690F842}" type="slidenum">
              <a:rPr kumimoji="1" lang="ja-JP" altLang="en-US" smtClean="0"/>
              <a:pPr/>
              <a:t>15</a:t>
            </a:fld>
            <a:endParaRPr kumimoji="1" lang="ja-JP" altLang="en-US" dirty="0"/>
          </a:p>
        </p:txBody>
      </p:sp>
    </p:spTree>
    <p:extLst>
      <p:ext uri="{BB962C8B-B14F-4D97-AF65-F5344CB8AC3E}">
        <p14:creationId xmlns:p14="http://schemas.microsoft.com/office/powerpoint/2010/main" val="3489146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9">
            <a:extLst>
              <a:ext uri="{FF2B5EF4-FFF2-40B4-BE49-F238E27FC236}">
                <a16:creationId xmlns:a16="http://schemas.microsoft.com/office/drawing/2014/main" xmlns="" id="{44621EAB-FAC2-4F5C-9DD9-C6B09E6E9EC2}"/>
              </a:ext>
            </a:extLst>
          </p:cNvPr>
          <p:cNvSpPr>
            <a:spLocks noGrp="1"/>
          </p:cNvSpPr>
          <p:nvPr>
            <p:ph type="sldNum" sz="quarter" idx="12"/>
          </p:nvPr>
        </p:nvSpPr>
        <p:spPr/>
        <p:txBody>
          <a:bodyPr/>
          <a:lstStyle/>
          <a:p>
            <a:fld id="{3837D2F9-3F71-4E1B-B85F-DD9E8690F842}" type="slidenum">
              <a:rPr kumimoji="1" lang="ja-JP" altLang="en-US" smtClean="0"/>
              <a:pPr/>
              <a:t>16</a:t>
            </a:fld>
            <a:endParaRPr kumimoji="1" lang="ja-JP" altLang="en-US" dirty="0"/>
          </a:p>
        </p:txBody>
      </p:sp>
      <p:sp>
        <p:nvSpPr>
          <p:cNvPr id="42" name="テキスト ボックス 41">
            <a:extLst>
              <a:ext uri="{FF2B5EF4-FFF2-40B4-BE49-F238E27FC236}">
                <a16:creationId xmlns:a16="http://schemas.microsoft.com/office/drawing/2014/main" xmlns="" id="{7BD77C5C-DFCE-44A8-8D41-9FCE839FBF2D}"/>
              </a:ext>
            </a:extLst>
          </p:cNvPr>
          <p:cNvSpPr txBox="1"/>
          <p:nvPr/>
        </p:nvSpPr>
        <p:spPr>
          <a:xfrm>
            <a:off x="431073" y="282383"/>
            <a:ext cx="8302352" cy="2323713"/>
          </a:xfrm>
          <a:prstGeom prst="rect">
            <a:avLst/>
          </a:prstGeom>
          <a:noFill/>
        </p:spPr>
        <p:txBody>
          <a:bodyPr wrap="square" rtlCol="0">
            <a:spAutoFit/>
          </a:bodyPr>
          <a:lstStyle/>
          <a:p>
            <a:pPr marL="285750" indent="-285750" algn="just">
              <a:spcAft>
                <a:spcPts val="600"/>
              </a:spcAft>
              <a:buFont typeface="Wingdings" panose="05000000000000000000" pitchFamily="2" charset="2"/>
              <a:buChar char="l"/>
            </a:pPr>
            <a:r>
              <a:rPr kumimoji="1" lang="ja-JP" altLang="en-US" sz="2000" b="1" dirty="0">
                <a:solidFill>
                  <a:schemeClr val="tx1">
                    <a:lumMod val="75000"/>
                    <a:lumOff val="25000"/>
                  </a:schemeClr>
                </a:solidFill>
                <a:latin typeface="BIZ UDPゴシック" panose="020B0400000000000000" pitchFamily="50" charset="-128"/>
                <a:ea typeface="BIZ UDPゴシック" panose="020B0400000000000000" pitchFamily="50" charset="-128"/>
              </a:rPr>
              <a:t>「目指したいゴール」を実現するための「災害時の取組」を赤色の付箋紙に書き出して、模造紙に整理してください。</a:t>
            </a:r>
          </a:p>
          <a:p>
            <a:pPr marL="285750" indent="-285750" algn="just">
              <a:spcAft>
                <a:spcPts val="600"/>
              </a:spcAft>
              <a:buFont typeface="Wingdings" panose="05000000000000000000" pitchFamily="2" charset="2"/>
              <a:buChar char="l"/>
            </a:pPr>
            <a:r>
              <a:rPr kumimoji="1" lang="ja-JP" altLang="en-US" sz="2000" b="1" dirty="0">
                <a:solidFill>
                  <a:schemeClr val="tx1">
                    <a:lumMod val="75000"/>
                    <a:lumOff val="25000"/>
                  </a:schemeClr>
                </a:solidFill>
                <a:latin typeface="BIZ UDPゴシック" panose="020B0400000000000000" pitchFamily="50" charset="-128"/>
                <a:ea typeface="BIZ UDPゴシック" panose="020B0400000000000000" pitchFamily="50" charset="-128"/>
              </a:rPr>
              <a:t>模造紙を横置きにし、下図のように左半分を使って整理してください。</a:t>
            </a:r>
            <a:endParaRPr kumimoji="1" lang="en-US" altLang="ja-JP" sz="20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285750" indent="-285750" algn="just">
              <a:spcAft>
                <a:spcPts val="600"/>
              </a:spcAft>
              <a:buFont typeface="Wingdings" panose="05000000000000000000" pitchFamily="2" charset="2"/>
              <a:buChar char="l"/>
            </a:pPr>
            <a:r>
              <a:rPr kumimoji="1" lang="ja-JP" altLang="en-US" sz="2000" b="1" dirty="0">
                <a:solidFill>
                  <a:schemeClr val="tx1">
                    <a:lumMod val="75000"/>
                    <a:lumOff val="25000"/>
                  </a:schemeClr>
                </a:solidFill>
                <a:latin typeface="BIZ UDPゴシック" panose="020B0400000000000000" pitchFamily="50" charset="-128"/>
                <a:ea typeface="BIZ UDPゴシック" panose="020B0400000000000000" pitchFamily="50" charset="-128"/>
              </a:rPr>
              <a:t>模造紙が足りなくなったら追加してください。</a:t>
            </a:r>
          </a:p>
          <a:p>
            <a:pPr marL="285750" indent="-285750" algn="just">
              <a:spcAft>
                <a:spcPts val="1200"/>
              </a:spcAft>
              <a:buFont typeface="Wingdings" panose="05000000000000000000" pitchFamily="2" charset="2"/>
              <a:buChar char="l"/>
            </a:pPr>
            <a:r>
              <a:rPr kumimoji="1" lang="ja-JP" altLang="en-US" sz="2000" b="1" dirty="0">
                <a:solidFill>
                  <a:schemeClr val="tx1">
                    <a:lumMod val="75000"/>
                    <a:lumOff val="25000"/>
                  </a:schemeClr>
                </a:solidFill>
                <a:latin typeface="BIZ UDPゴシック" panose="020B0400000000000000" pitchFamily="50" charset="-128"/>
                <a:ea typeface="BIZ UDPゴシック" panose="020B0400000000000000" pitchFamily="50" charset="-128"/>
              </a:rPr>
              <a:t>検討時間：１５分</a:t>
            </a:r>
            <a:endParaRPr kumimoji="1" lang="en-US" altLang="ja-JP" sz="20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285750" indent="-285750" algn="just">
              <a:spcAft>
                <a:spcPts val="1200"/>
              </a:spcAft>
              <a:buFont typeface="Wingdings" panose="05000000000000000000" pitchFamily="2" charset="2"/>
              <a:buChar char="l"/>
            </a:pPr>
            <a:endParaRPr kumimoji="1" lang="ja-JP" altLang="en-US" sz="20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grpSp>
        <p:nvGrpSpPr>
          <p:cNvPr id="21" name="グループ化 20">
            <a:extLst>
              <a:ext uri="{FF2B5EF4-FFF2-40B4-BE49-F238E27FC236}">
                <a16:creationId xmlns:a16="http://schemas.microsoft.com/office/drawing/2014/main" xmlns="" id="{3ADA20A6-E77B-4BCA-A697-057055C23B57}"/>
              </a:ext>
            </a:extLst>
          </p:cNvPr>
          <p:cNvGrpSpPr/>
          <p:nvPr/>
        </p:nvGrpSpPr>
        <p:grpSpPr>
          <a:xfrm>
            <a:off x="542261" y="2977528"/>
            <a:ext cx="8389763" cy="4633020"/>
            <a:chOff x="542261" y="2469528"/>
            <a:chExt cx="8389763" cy="4633020"/>
          </a:xfrm>
        </p:grpSpPr>
        <p:sp>
          <p:nvSpPr>
            <p:cNvPr id="49" name="正方形/長方形 48">
              <a:extLst>
                <a:ext uri="{FF2B5EF4-FFF2-40B4-BE49-F238E27FC236}">
                  <a16:creationId xmlns:a16="http://schemas.microsoft.com/office/drawing/2014/main" xmlns="" id="{311DC5C6-D1CB-4571-B82C-E28AAEF49270}"/>
                </a:ext>
              </a:extLst>
            </p:cNvPr>
            <p:cNvSpPr/>
            <p:nvPr/>
          </p:nvSpPr>
          <p:spPr>
            <a:xfrm>
              <a:off x="542261" y="2498101"/>
              <a:ext cx="8027571" cy="4604447"/>
            </a:xfrm>
            <a:prstGeom prst="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a:extLst>
                <a:ext uri="{FF2B5EF4-FFF2-40B4-BE49-F238E27FC236}">
                  <a16:creationId xmlns:a16="http://schemas.microsoft.com/office/drawing/2014/main" xmlns="" id="{25AE3913-4FCE-4274-8D06-AA8DB80B5DEF}"/>
                </a:ext>
              </a:extLst>
            </p:cNvPr>
            <p:cNvSpPr txBox="1"/>
            <p:nvPr/>
          </p:nvSpPr>
          <p:spPr>
            <a:xfrm>
              <a:off x="7086600" y="2504186"/>
              <a:ext cx="1845424" cy="307777"/>
            </a:xfrm>
            <a:prstGeom prst="rect">
              <a:avLst/>
            </a:prstGeom>
            <a:no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グループ名●●</a:t>
              </a:r>
            </a:p>
          </p:txBody>
        </p:sp>
        <p:sp>
          <p:nvSpPr>
            <p:cNvPr id="57" name="テキスト ボックス 56">
              <a:extLst>
                <a:ext uri="{FF2B5EF4-FFF2-40B4-BE49-F238E27FC236}">
                  <a16:creationId xmlns:a16="http://schemas.microsoft.com/office/drawing/2014/main" xmlns="" id="{B794634B-0C1E-429E-B01C-E86C36AAA70F}"/>
                </a:ext>
              </a:extLst>
            </p:cNvPr>
            <p:cNvSpPr txBox="1"/>
            <p:nvPr/>
          </p:nvSpPr>
          <p:spPr>
            <a:xfrm>
              <a:off x="565286" y="2469528"/>
              <a:ext cx="2690906" cy="338554"/>
            </a:xfrm>
            <a:prstGeom prst="rect">
              <a:avLst/>
            </a:prstGeom>
            <a:noFill/>
          </p:spPr>
          <p:txBody>
            <a:bodyPr wrap="square" rtlCol="0">
              <a:spAutoFit/>
            </a:bodyPr>
            <a:lstStyle/>
            <a:p>
              <a:r>
                <a:rPr kumimoji="1" lang="ja-JP" altLang="en-US" sz="1600" b="1" dirty="0">
                  <a:latin typeface="BIZ UDPゴシック" panose="020B0400000000000000" pitchFamily="50" charset="-128"/>
                  <a:ea typeface="BIZ UDPゴシック" panose="020B0400000000000000" pitchFamily="50" charset="-128"/>
                </a:rPr>
                <a:t>ワーク２　災害時の取組</a:t>
              </a:r>
            </a:p>
          </p:txBody>
        </p:sp>
        <p:sp>
          <p:nvSpPr>
            <p:cNvPr id="25" name="テキスト ボックス 24">
              <a:extLst>
                <a:ext uri="{FF2B5EF4-FFF2-40B4-BE49-F238E27FC236}">
                  <a16:creationId xmlns:a16="http://schemas.microsoft.com/office/drawing/2014/main" xmlns="" id="{A79CB701-37E5-460A-B477-42215C8DF03D}"/>
                </a:ext>
              </a:extLst>
            </p:cNvPr>
            <p:cNvSpPr txBox="1"/>
            <p:nvPr/>
          </p:nvSpPr>
          <p:spPr>
            <a:xfrm>
              <a:off x="1415875" y="2814965"/>
              <a:ext cx="586223" cy="307777"/>
            </a:xfrm>
            <a:prstGeom prst="rect">
              <a:avLst/>
            </a:prstGeom>
            <a:noFill/>
          </p:spPr>
          <p:txBody>
            <a:bodyPr wrap="square" rtlCol="0">
              <a:spAutoFit/>
            </a:bodyPr>
            <a:lstStyle/>
            <a:p>
              <a:r>
                <a:rPr kumimoji="1" lang="ja-JP" altLang="en-US" sz="1400" b="1" dirty="0">
                  <a:latin typeface="BIZ UDPゴシック" panose="020B0400000000000000" pitchFamily="50" charset="-128"/>
                  <a:ea typeface="BIZ UDPゴシック" panose="020B0400000000000000" pitchFamily="50" charset="-128"/>
                </a:rPr>
                <a:t>いつ</a:t>
              </a:r>
            </a:p>
          </p:txBody>
        </p:sp>
        <p:sp>
          <p:nvSpPr>
            <p:cNvPr id="26" name="テキスト ボックス 25">
              <a:extLst>
                <a:ext uri="{FF2B5EF4-FFF2-40B4-BE49-F238E27FC236}">
                  <a16:creationId xmlns:a16="http://schemas.microsoft.com/office/drawing/2014/main" xmlns="" id="{92C88390-3A80-47AE-8A0B-CBA6F918F59B}"/>
                </a:ext>
              </a:extLst>
            </p:cNvPr>
            <p:cNvSpPr txBox="1"/>
            <p:nvPr/>
          </p:nvSpPr>
          <p:spPr>
            <a:xfrm>
              <a:off x="1975626" y="2799616"/>
              <a:ext cx="2644983" cy="307777"/>
            </a:xfrm>
            <a:prstGeom prst="rect">
              <a:avLst/>
            </a:prstGeom>
            <a:noFill/>
          </p:spPr>
          <p:txBody>
            <a:bodyPr wrap="square" rtlCol="0">
              <a:spAutoFit/>
            </a:bodyPr>
            <a:lstStyle/>
            <a:p>
              <a:r>
                <a:rPr kumimoji="1" lang="ja-JP" altLang="en-US" sz="1400" b="1" dirty="0">
                  <a:latin typeface="BIZ UDPゴシック" panose="020B0400000000000000" pitchFamily="50" charset="-128"/>
                  <a:ea typeface="BIZ UDPゴシック" panose="020B0400000000000000" pitchFamily="50" charset="-128"/>
                </a:rPr>
                <a:t>　　取組内容</a:t>
              </a:r>
              <a:r>
                <a:rPr kumimoji="1" lang="ja-JP" altLang="en-US" sz="700" b="1" dirty="0">
                  <a:latin typeface="BIZ UDPゴシック" panose="020B0400000000000000" pitchFamily="50" charset="-128"/>
                  <a:ea typeface="BIZ UDPゴシック" panose="020B0400000000000000" pitchFamily="50" charset="-128"/>
                </a:rPr>
                <a:t>　  　　　　　</a:t>
              </a:r>
              <a:r>
                <a:rPr kumimoji="1" lang="ja-JP" altLang="en-US" sz="1400" b="1" dirty="0">
                  <a:latin typeface="BIZ UDPゴシック" panose="020B0400000000000000" pitchFamily="50" charset="-128"/>
                  <a:ea typeface="BIZ UDPゴシック" panose="020B0400000000000000" pitchFamily="50" charset="-128"/>
                </a:rPr>
                <a:t>気づいたこと</a:t>
              </a:r>
            </a:p>
          </p:txBody>
        </p:sp>
        <p:cxnSp>
          <p:nvCxnSpPr>
            <p:cNvPr id="33" name="直線コネクタ 32">
              <a:extLst>
                <a:ext uri="{FF2B5EF4-FFF2-40B4-BE49-F238E27FC236}">
                  <a16:creationId xmlns:a16="http://schemas.microsoft.com/office/drawing/2014/main" xmlns="" id="{3F261EC4-CC18-4864-9EB5-032FD2BFE45B}"/>
                </a:ext>
              </a:extLst>
            </p:cNvPr>
            <p:cNvCxnSpPr>
              <a:cxnSpLocks/>
            </p:cNvCxnSpPr>
            <p:nvPr/>
          </p:nvCxnSpPr>
          <p:spPr>
            <a:xfrm flipV="1">
              <a:off x="1283119" y="2802705"/>
              <a:ext cx="0" cy="4299843"/>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7" name="四角形: メモ 76">
              <a:extLst>
                <a:ext uri="{FF2B5EF4-FFF2-40B4-BE49-F238E27FC236}">
                  <a16:creationId xmlns:a16="http://schemas.microsoft.com/office/drawing/2014/main" xmlns="" id="{824814E3-D21C-4D6C-BDE6-15D1717DE298}"/>
                </a:ext>
              </a:extLst>
            </p:cNvPr>
            <p:cNvSpPr/>
            <p:nvPr/>
          </p:nvSpPr>
          <p:spPr>
            <a:xfrm>
              <a:off x="610279" y="3236693"/>
              <a:ext cx="576000" cy="576000"/>
            </a:xfrm>
            <a:prstGeom prst="foldedCorner">
              <a:avLst/>
            </a:prstGeom>
            <a:solidFill>
              <a:srgbClr val="FFCCCC"/>
            </a:solidFill>
            <a:ln>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 name="直線コネクタ 27">
              <a:extLst>
                <a:ext uri="{FF2B5EF4-FFF2-40B4-BE49-F238E27FC236}">
                  <a16:creationId xmlns:a16="http://schemas.microsoft.com/office/drawing/2014/main" xmlns="" id="{D68F8501-8923-422E-8908-A696F2A547E0}"/>
                </a:ext>
              </a:extLst>
            </p:cNvPr>
            <p:cNvCxnSpPr>
              <a:cxnSpLocks/>
            </p:cNvCxnSpPr>
            <p:nvPr/>
          </p:nvCxnSpPr>
          <p:spPr>
            <a:xfrm>
              <a:off x="542261" y="2802705"/>
              <a:ext cx="8027571"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4" name="四角形: メモ 33">
              <a:extLst>
                <a:ext uri="{FF2B5EF4-FFF2-40B4-BE49-F238E27FC236}">
                  <a16:creationId xmlns:a16="http://schemas.microsoft.com/office/drawing/2014/main" xmlns="" id="{261061F1-59AB-4E7D-BC51-00C199126C8A}"/>
                </a:ext>
              </a:extLst>
            </p:cNvPr>
            <p:cNvSpPr/>
            <p:nvPr/>
          </p:nvSpPr>
          <p:spPr>
            <a:xfrm>
              <a:off x="2052493" y="3255167"/>
              <a:ext cx="576000" cy="576000"/>
            </a:xfrm>
            <a:prstGeom prst="foldedCorner">
              <a:avLst/>
            </a:prstGeom>
            <a:solidFill>
              <a:srgbClr val="FFCCCC"/>
            </a:solidFill>
            <a:ln>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四角形: メモ 34">
              <a:extLst>
                <a:ext uri="{FF2B5EF4-FFF2-40B4-BE49-F238E27FC236}">
                  <a16:creationId xmlns:a16="http://schemas.microsoft.com/office/drawing/2014/main" xmlns="" id="{69349838-849C-40C4-BFCF-6A4F6A197383}"/>
                </a:ext>
              </a:extLst>
            </p:cNvPr>
            <p:cNvSpPr/>
            <p:nvPr/>
          </p:nvSpPr>
          <p:spPr>
            <a:xfrm>
              <a:off x="617697" y="4072291"/>
              <a:ext cx="576000" cy="576000"/>
            </a:xfrm>
            <a:prstGeom prst="foldedCorner">
              <a:avLst/>
            </a:prstGeom>
            <a:solidFill>
              <a:srgbClr val="FFCCCC"/>
            </a:solidFill>
            <a:ln>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四角形: メモ 40">
              <a:extLst>
                <a:ext uri="{FF2B5EF4-FFF2-40B4-BE49-F238E27FC236}">
                  <a16:creationId xmlns:a16="http://schemas.microsoft.com/office/drawing/2014/main" xmlns="" id="{3F86AE39-2F4C-498A-B5A4-45E25A9474D0}"/>
                </a:ext>
              </a:extLst>
            </p:cNvPr>
            <p:cNvSpPr/>
            <p:nvPr/>
          </p:nvSpPr>
          <p:spPr>
            <a:xfrm>
              <a:off x="1368599" y="3246527"/>
              <a:ext cx="576000" cy="576000"/>
            </a:xfrm>
            <a:prstGeom prst="foldedCorner">
              <a:avLst/>
            </a:prstGeom>
            <a:solidFill>
              <a:srgbClr val="FFCCCC"/>
            </a:solidFill>
            <a:ln>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2" name="直線コネクタ 51">
              <a:extLst>
                <a:ext uri="{FF2B5EF4-FFF2-40B4-BE49-F238E27FC236}">
                  <a16:creationId xmlns:a16="http://schemas.microsoft.com/office/drawing/2014/main" xmlns="" id="{046FC220-23F5-417F-B5AF-618428D72F8E}"/>
                </a:ext>
              </a:extLst>
            </p:cNvPr>
            <p:cNvCxnSpPr>
              <a:cxnSpLocks/>
            </p:cNvCxnSpPr>
            <p:nvPr/>
          </p:nvCxnSpPr>
          <p:spPr>
            <a:xfrm>
              <a:off x="542261" y="3111050"/>
              <a:ext cx="8027571"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xmlns="" id="{FFE9A94F-EC48-429D-8BA9-C039C0D71080}"/>
                </a:ext>
              </a:extLst>
            </p:cNvPr>
            <p:cNvSpPr txBox="1"/>
            <p:nvPr/>
          </p:nvSpPr>
          <p:spPr>
            <a:xfrm>
              <a:off x="587444" y="2814965"/>
              <a:ext cx="743055" cy="307777"/>
            </a:xfrm>
            <a:prstGeom prst="rect">
              <a:avLst/>
            </a:prstGeom>
            <a:noFill/>
          </p:spPr>
          <p:txBody>
            <a:bodyPr wrap="square" rtlCol="0">
              <a:spAutoFit/>
            </a:bodyPr>
            <a:lstStyle/>
            <a:p>
              <a:r>
                <a:rPr kumimoji="1" lang="ja-JP" altLang="en-US" sz="1400" b="1" dirty="0">
                  <a:latin typeface="BIZ UDPゴシック" panose="020B0400000000000000" pitchFamily="50" charset="-128"/>
                  <a:ea typeface="BIZ UDPゴシック" panose="020B0400000000000000" pitchFamily="50" charset="-128"/>
                </a:rPr>
                <a:t>だれが</a:t>
              </a:r>
            </a:p>
          </p:txBody>
        </p:sp>
        <p:sp>
          <p:nvSpPr>
            <p:cNvPr id="59" name="四角形: メモ 58">
              <a:extLst>
                <a:ext uri="{FF2B5EF4-FFF2-40B4-BE49-F238E27FC236}">
                  <a16:creationId xmlns:a16="http://schemas.microsoft.com/office/drawing/2014/main" xmlns="" id="{F3987278-AD0C-4D21-9066-E6A5BF7293AD}"/>
                </a:ext>
              </a:extLst>
            </p:cNvPr>
            <p:cNvSpPr/>
            <p:nvPr/>
          </p:nvSpPr>
          <p:spPr>
            <a:xfrm>
              <a:off x="2668244" y="3246527"/>
              <a:ext cx="576000" cy="576000"/>
            </a:xfrm>
            <a:prstGeom prst="foldedCorner">
              <a:avLst/>
            </a:prstGeom>
            <a:solidFill>
              <a:srgbClr val="FFCCCC"/>
            </a:solidFill>
            <a:ln>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四角形: メモ 59">
              <a:extLst>
                <a:ext uri="{FF2B5EF4-FFF2-40B4-BE49-F238E27FC236}">
                  <a16:creationId xmlns:a16="http://schemas.microsoft.com/office/drawing/2014/main" xmlns="" id="{FB2CA65E-98E1-434D-8723-8132B706251C}"/>
                </a:ext>
              </a:extLst>
            </p:cNvPr>
            <p:cNvSpPr/>
            <p:nvPr/>
          </p:nvSpPr>
          <p:spPr>
            <a:xfrm>
              <a:off x="3376628" y="3255167"/>
              <a:ext cx="576000" cy="576000"/>
            </a:xfrm>
            <a:prstGeom prst="foldedCorner">
              <a:avLst/>
            </a:prstGeom>
            <a:solidFill>
              <a:srgbClr val="FFCCCC"/>
            </a:solidFill>
            <a:ln>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四角形: メモ 60">
              <a:extLst>
                <a:ext uri="{FF2B5EF4-FFF2-40B4-BE49-F238E27FC236}">
                  <a16:creationId xmlns:a16="http://schemas.microsoft.com/office/drawing/2014/main" xmlns="" id="{2EDC6D39-5257-49D2-8543-26637E24244B}"/>
                </a:ext>
              </a:extLst>
            </p:cNvPr>
            <p:cNvSpPr/>
            <p:nvPr/>
          </p:nvSpPr>
          <p:spPr>
            <a:xfrm>
              <a:off x="1371560" y="4072291"/>
              <a:ext cx="576000" cy="576000"/>
            </a:xfrm>
            <a:prstGeom prst="foldedCorner">
              <a:avLst/>
            </a:prstGeom>
            <a:solidFill>
              <a:srgbClr val="FFCCCC"/>
            </a:solidFill>
            <a:ln>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四角形: メモ 61">
              <a:extLst>
                <a:ext uri="{FF2B5EF4-FFF2-40B4-BE49-F238E27FC236}">
                  <a16:creationId xmlns:a16="http://schemas.microsoft.com/office/drawing/2014/main" xmlns="" id="{BFE3CF26-40A2-40DC-A869-68E170CC3802}"/>
                </a:ext>
              </a:extLst>
            </p:cNvPr>
            <p:cNvSpPr/>
            <p:nvPr/>
          </p:nvSpPr>
          <p:spPr>
            <a:xfrm>
              <a:off x="2073620" y="4072291"/>
              <a:ext cx="576000" cy="576000"/>
            </a:xfrm>
            <a:prstGeom prst="foldedCorner">
              <a:avLst/>
            </a:prstGeom>
            <a:solidFill>
              <a:srgbClr val="FFCCCC"/>
            </a:solidFill>
            <a:ln>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四角形: メモ 62">
              <a:extLst>
                <a:ext uri="{FF2B5EF4-FFF2-40B4-BE49-F238E27FC236}">
                  <a16:creationId xmlns:a16="http://schemas.microsoft.com/office/drawing/2014/main" xmlns="" id="{6EC64635-9902-4F22-8A2D-A919A1CF7625}"/>
                </a:ext>
              </a:extLst>
            </p:cNvPr>
            <p:cNvSpPr/>
            <p:nvPr/>
          </p:nvSpPr>
          <p:spPr>
            <a:xfrm>
              <a:off x="3385343" y="4072291"/>
              <a:ext cx="576000" cy="576000"/>
            </a:xfrm>
            <a:prstGeom prst="foldedCorner">
              <a:avLst/>
            </a:prstGeom>
            <a:solidFill>
              <a:srgbClr val="FFCCCC"/>
            </a:solidFill>
            <a:ln>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四角形: メモ 63">
              <a:extLst>
                <a:ext uri="{FF2B5EF4-FFF2-40B4-BE49-F238E27FC236}">
                  <a16:creationId xmlns:a16="http://schemas.microsoft.com/office/drawing/2014/main" xmlns="" id="{A41591B1-08BE-4594-83D5-951E5026D56B}"/>
                </a:ext>
              </a:extLst>
            </p:cNvPr>
            <p:cNvSpPr/>
            <p:nvPr/>
          </p:nvSpPr>
          <p:spPr>
            <a:xfrm>
              <a:off x="617697" y="4862668"/>
              <a:ext cx="576000" cy="576000"/>
            </a:xfrm>
            <a:prstGeom prst="foldedCorner">
              <a:avLst/>
            </a:prstGeom>
            <a:solidFill>
              <a:srgbClr val="FFCCCC"/>
            </a:solidFill>
            <a:ln>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四角形: メモ 64">
              <a:extLst>
                <a:ext uri="{FF2B5EF4-FFF2-40B4-BE49-F238E27FC236}">
                  <a16:creationId xmlns:a16="http://schemas.microsoft.com/office/drawing/2014/main" xmlns="" id="{94EE6C04-DD8F-4A27-AECD-C9B0331A0989}"/>
                </a:ext>
              </a:extLst>
            </p:cNvPr>
            <p:cNvSpPr/>
            <p:nvPr/>
          </p:nvSpPr>
          <p:spPr>
            <a:xfrm>
              <a:off x="1371560" y="4862668"/>
              <a:ext cx="576000" cy="576000"/>
            </a:xfrm>
            <a:prstGeom prst="foldedCorner">
              <a:avLst/>
            </a:prstGeom>
            <a:solidFill>
              <a:srgbClr val="FFCCCC"/>
            </a:solidFill>
            <a:ln>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四角形: メモ 66">
              <a:extLst>
                <a:ext uri="{FF2B5EF4-FFF2-40B4-BE49-F238E27FC236}">
                  <a16:creationId xmlns:a16="http://schemas.microsoft.com/office/drawing/2014/main" xmlns="" id="{3B644FE0-2453-4F33-A252-4B24530BF07F}"/>
                </a:ext>
              </a:extLst>
            </p:cNvPr>
            <p:cNvSpPr/>
            <p:nvPr/>
          </p:nvSpPr>
          <p:spPr>
            <a:xfrm>
              <a:off x="2052493" y="4862668"/>
              <a:ext cx="576000" cy="576000"/>
            </a:xfrm>
            <a:prstGeom prst="foldedCorner">
              <a:avLst/>
            </a:prstGeom>
            <a:solidFill>
              <a:srgbClr val="FFCCCC"/>
            </a:solidFill>
            <a:ln>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四角形: メモ 67">
              <a:extLst>
                <a:ext uri="{FF2B5EF4-FFF2-40B4-BE49-F238E27FC236}">
                  <a16:creationId xmlns:a16="http://schemas.microsoft.com/office/drawing/2014/main" xmlns="" id="{67437733-FE26-4F5B-97E2-DC3283E32A15}"/>
                </a:ext>
              </a:extLst>
            </p:cNvPr>
            <p:cNvSpPr/>
            <p:nvPr/>
          </p:nvSpPr>
          <p:spPr>
            <a:xfrm>
              <a:off x="625544" y="5653045"/>
              <a:ext cx="576000" cy="576000"/>
            </a:xfrm>
            <a:prstGeom prst="foldedCorner">
              <a:avLst/>
            </a:prstGeom>
            <a:solidFill>
              <a:srgbClr val="FFCCCC"/>
            </a:solidFill>
            <a:ln>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四角形: メモ 68">
              <a:extLst>
                <a:ext uri="{FF2B5EF4-FFF2-40B4-BE49-F238E27FC236}">
                  <a16:creationId xmlns:a16="http://schemas.microsoft.com/office/drawing/2014/main" xmlns="" id="{526823B2-8438-4DD5-AF1E-577EA7FB6E3C}"/>
                </a:ext>
              </a:extLst>
            </p:cNvPr>
            <p:cNvSpPr/>
            <p:nvPr/>
          </p:nvSpPr>
          <p:spPr>
            <a:xfrm>
              <a:off x="2680192" y="4862668"/>
              <a:ext cx="576000" cy="576000"/>
            </a:xfrm>
            <a:prstGeom prst="foldedCorner">
              <a:avLst/>
            </a:prstGeom>
            <a:solidFill>
              <a:srgbClr val="FFCCCC"/>
            </a:solidFill>
            <a:ln>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0" name="直線コネクタ 69">
              <a:extLst>
                <a:ext uri="{FF2B5EF4-FFF2-40B4-BE49-F238E27FC236}">
                  <a16:creationId xmlns:a16="http://schemas.microsoft.com/office/drawing/2014/main" xmlns="" id="{A5F750B8-051A-4BE6-A121-6A3B8D27CA41}"/>
                </a:ext>
              </a:extLst>
            </p:cNvPr>
            <p:cNvCxnSpPr>
              <a:cxnSpLocks/>
            </p:cNvCxnSpPr>
            <p:nvPr/>
          </p:nvCxnSpPr>
          <p:spPr>
            <a:xfrm flipV="1">
              <a:off x="2009308" y="2802705"/>
              <a:ext cx="0" cy="4299843"/>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xmlns="" id="{1EEBD9DD-B00A-435D-9F77-3EF9C8BCDE42}"/>
                </a:ext>
              </a:extLst>
            </p:cNvPr>
            <p:cNvCxnSpPr>
              <a:cxnSpLocks/>
            </p:cNvCxnSpPr>
            <p:nvPr/>
          </p:nvCxnSpPr>
          <p:spPr>
            <a:xfrm flipV="1">
              <a:off x="3308890" y="2802705"/>
              <a:ext cx="0" cy="4299843"/>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xmlns="" id="{DD2AE9DD-ED6F-4001-8A21-1183264791B3}"/>
                </a:ext>
              </a:extLst>
            </p:cNvPr>
            <p:cNvCxnSpPr>
              <a:cxnSpLocks/>
              <a:stCxn id="49" idx="2"/>
              <a:endCxn id="49" idx="0"/>
            </p:cNvCxnSpPr>
            <p:nvPr/>
          </p:nvCxnSpPr>
          <p:spPr>
            <a:xfrm flipV="1">
              <a:off x="4556047" y="2498101"/>
              <a:ext cx="0" cy="4604447"/>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4" name="四角形: メモ 73">
              <a:extLst>
                <a:ext uri="{FF2B5EF4-FFF2-40B4-BE49-F238E27FC236}">
                  <a16:creationId xmlns:a16="http://schemas.microsoft.com/office/drawing/2014/main" xmlns="" id="{548FA5E2-39F0-4B31-811E-AFCC622110DC}"/>
                </a:ext>
              </a:extLst>
            </p:cNvPr>
            <p:cNvSpPr/>
            <p:nvPr/>
          </p:nvSpPr>
          <p:spPr>
            <a:xfrm>
              <a:off x="625544" y="6429267"/>
              <a:ext cx="576000" cy="576000"/>
            </a:xfrm>
            <a:prstGeom prst="foldedCorner">
              <a:avLst/>
            </a:prstGeom>
            <a:solidFill>
              <a:srgbClr val="FFCCCC"/>
            </a:solidFill>
            <a:ln>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四角形: メモ 74">
              <a:extLst>
                <a:ext uri="{FF2B5EF4-FFF2-40B4-BE49-F238E27FC236}">
                  <a16:creationId xmlns:a16="http://schemas.microsoft.com/office/drawing/2014/main" xmlns="" id="{2ED06353-3CF8-4526-BA24-E8FEC10B9861}"/>
                </a:ext>
              </a:extLst>
            </p:cNvPr>
            <p:cNvSpPr/>
            <p:nvPr/>
          </p:nvSpPr>
          <p:spPr>
            <a:xfrm>
              <a:off x="1371560" y="5660159"/>
              <a:ext cx="576000" cy="576000"/>
            </a:xfrm>
            <a:prstGeom prst="foldedCorner">
              <a:avLst/>
            </a:prstGeom>
            <a:solidFill>
              <a:srgbClr val="FFCCCC"/>
            </a:solidFill>
            <a:ln>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四角形: メモ 80">
              <a:extLst>
                <a:ext uri="{FF2B5EF4-FFF2-40B4-BE49-F238E27FC236}">
                  <a16:creationId xmlns:a16="http://schemas.microsoft.com/office/drawing/2014/main" xmlns="" id="{FBBA2CFB-ABCB-4234-B1B7-A66E960022D6}"/>
                </a:ext>
              </a:extLst>
            </p:cNvPr>
            <p:cNvSpPr/>
            <p:nvPr/>
          </p:nvSpPr>
          <p:spPr>
            <a:xfrm>
              <a:off x="2073620" y="5660159"/>
              <a:ext cx="576000" cy="576000"/>
            </a:xfrm>
            <a:prstGeom prst="foldedCorner">
              <a:avLst/>
            </a:prstGeom>
            <a:solidFill>
              <a:srgbClr val="FFCCCC"/>
            </a:solidFill>
            <a:ln>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四角形: メモ 81">
              <a:extLst>
                <a:ext uri="{FF2B5EF4-FFF2-40B4-BE49-F238E27FC236}">
                  <a16:creationId xmlns:a16="http://schemas.microsoft.com/office/drawing/2014/main" xmlns="" id="{9267F5E2-242E-4331-AB2D-663509B612DD}"/>
                </a:ext>
              </a:extLst>
            </p:cNvPr>
            <p:cNvSpPr/>
            <p:nvPr/>
          </p:nvSpPr>
          <p:spPr>
            <a:xfrm>
              <a:off x="1371560" y="6457650"/>
              <a:ext cx="576000" cy="576000"/>
            </a:xfrm>
            <a:prstGeom prst="foldedCorner">
              <a:avLst/>
            </a:prstGeom>
            <a:solidFill>
              <a:srgbClr val="FFCCCC"/>
            </a:solidFill>
            <a:ln>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四角形: メモ 82">
              <a:extLst>
                <a:ext uri="{FF2B5EF4-FFF2-40B4-BE49-F238E27FC236}">
                  <a16:creationId xmlns:a16="http://schemas.microsoft.com/office/drawing/2014/main" xmlns="" id="{B53EB283-CA5F-4F5A-837D-B9458FBD9DFB}"/>
                </a:ext>
              </a:extLst>
            </p:cNvPr>
            <p:cNvSpPr/>
            <p:nvPr/>
          </p:nvSpPr>
          <p:spPr>
            <a:xfrm>
              <a:off x="2073620" y="6457650"/>
              <a:ext cx="576000" cy="576000"/>
            </a:xfrm>
            <a:prstGeom prst="foldedCorner">
              <a:avLst/>
            </a:prstGeom>
            <a:solidFill>
              <a:srgbClr val="FFCCCC"/>
            </a:solidFill>
            <a:ln>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四角形: メモ 83">
              <a:extLst>
                <a:ext uri="{FF2B5EF4-FFF2-40B4-BE49-F238E27FC236}">
                  <a16:creationId xmlns:a16="http://schemas.microsoft.com/office/drawing/2014/main" xmlns="" id="{30E745F2-DC2B-4C2C-981D-7238E4CC3C9E}"/>
                </a:ext>
              </a:extLst>
            </p:cNvPr>
            <p:cNvSpPr/>
            <p:nvPr/>
          </p:nvSpPr>
          <p:spPr>
            <a:xfrm>
              <a:off x="3337289" y="5701328"/>
              <a:ext cx="576000" cy="576000"/>
            </a:xfrm>
            <a:prstGeom prst="foldedCorner">
              <a:avLst/>
            </a:prstGeom>
            <a:solidFill>
              <a:srgbClr val="FFCCCC"/>
            </a:solidFill>
            <a:ln>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四角形: メモ 84">
              <a:extLst>
                <a:ext uri="{FF2B5EF4-FFF2-40B4-BE49-F238E27FC236}">
                  <a16:creationId xmlns:a16="http://schemas.microsoft.com/office/drawing/2014/main" xmlns="" id="{2699E053-519D-47C9-8E38-7326F0B7EB7A}"/>
                </a:ext>
              </a:extLst>
            </p:cNvPr>
            <p:cNvSpPr/>
            <p:nvPr/>
          </p:nvSpPr>
          <p:spPr>
            <a:xfrm>
              <a:off x="3940077" y="5690695"/>
              <a:ext cx="576000" cy="576000"/>
            </a:xfrm>
            <a:prstGeom prst="foldedCorner">
              <a:avLst/>
            </a:prstGeom>
            <a:solidFill>
              <a:srgbClr val="FFCCCC"/>
            </a:solidFill>
            <a:ln>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6" name="テキスト ボックス 85">
            <a:extLst>
              <a:ext uri="{FF2B5EF4-FFF2-40B4-BE49-F238E27FC236}">
                <a16:creationId xmlns:a16="http://schemas.microsoft.com/office/drawing/2014/main" xmlns="" id="{FEA1077B-A8F3-496E-B69F-D7635924CA27}"/>
              </a:ext>
            </a:extLst>
          </p:cNvPr>
          <p:cNvSpPr txBox="1"/>
          <p:nvPr/>
        </p:nvSpPr>
        <p:spPr>
          <a:xfrm>
            <a:off x="3060267" y="2591972"/>
            <a:ext cx="2991558" cy="307777"/>
          </a:xfrm>
          <a:prstGeom prst="rect">
            <a:avLst/>
          </a:prstGeom>
          <a:noFill/>
        </p:spPr>
        <p:txBody>
          <a:bodyPr wrap="square" rtlCol="0">
            <a:spAutoFit/>
          </a:bodyPr>
          <a:lstStyle/>
          <a:p>
            <a:pPr algn="ctr"/>
            <a:r>
              <a:rPr kumimoji="1"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模造紙（２枚目）の使用イメージ</a:t>
            </a:r>
          </a:p>
        </p:txBody>
      </p:sp>
      <p:sp>
        <p:nvSpPr>
          <p:cNvPr id="88" name="テキスト ボックス 87">
            <a:extLst>
              <a:ext uri="{FF2B5EF4-FFF2-40B4-BE49-F238E27FC236}">
                <a16:creationId xmlns:a16="http://schemas.microsoft.com/office/drawing/2014/main" xmlns="" id="{BA2C78EE-349B-4873-AD74-DDB72F84D423}"/>
              </a:ext>
            </a:extLst>
          </p:cNvPr>
          <p:cNvSpPr txBox="1"/>
          <p:nvPr/>
        </p:nvSpPr>
        <p:spPr>
          <a:xfrm>
            <a:off x="4574045" y="2990228"/>
            <a:ext cx="2690906" cy="338554"/>
          </a:xfrm>
          <a:prstGeom prst="rect">
            <a:avLst/>
          </a:prstGeom>
          <a:noFill/>
        </p:spPr>
        <p:txBody>
          <a:bodyPr wrap="square" rtlCol="0">
            <a:spAutoFit/>
          </a:bodyPr>
          <a:lstStyle/>
          <a:p>
            <a:r>
              <a:rPr kumimoji="1" lang="ja-JP" altLang="en-US" sz="1600" b="1" dirty="0">
                <a:latin typeface="BIZ UDPゴシック" panose="020B0400000000000000" pitchFamily="50" charset="-128"/>
                <a:ea typeface="BIZ UDPゴシック" panose="020B0400000000000000" pitchFamily="50" charset="-128"/>
              </a:rPr>
              <a:t>ワーク３　平常時の取組</a:t>
            </a:r>
          </a:p>
        </p:txBody>
      </p:sp>
    </p:spTree>
    <p:extLst>
      <p:ext uri="{BB962C8B-B14F-4D97-AF65-F5344CB8AC3E}">
        <p14:creationId xmlns:p14="http://schemas.microsoft.com/office/powerpoint/2010/main" val="4094580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7B2DE"/>
        </a:solidFill>
        <a:effectLst/>
      </p:bgPr>
    </p:bg>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xmlns="" id="{FF5AEE57-244F-4E4C-BA63-CB9D3849A056}"/>
              </a:ext>
            </a:extLst>
          </p:cNvPr>
          <p:cNvSpPr/>
          <p:nvPr/>
        </p:nvSpPr>
        <p:spPr>
          <a:xfrm>
            <a:off x="391886" y="401217"/>
            <a:ext cx="8332236" cy="6055568"/>
          </a:xfrm>
          <a:prstGeom prst="roundRect">
            <a:avLst>
              <a:gd name="adj" fmla="val 597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schemeClr val="tx1"/>
              </a:solidFill>
              <a:effectLst/>
              <a:uLnTx/>
              <a:uFillTx/>
              <a:latin typeface="Calibri" panose="020F0502020204030204"/>
              <a:ea typeface="游ゴシック" panose="020B0400000000000000" pitchFamily="50" charset="-128"/>
              <a:cs typeface="+mn-cs"/>
            </a:endParaRPr>
          </a:p>
        </p:txBody>
      </p:sp>
      <p:sp>
        <p:nvSpPr>
          <p:cNvPr id="4" name="タイトル 1">
            <a:extLst>
              <a:ext uri="{FF2B5EF4-FFF2-40B4-BE49-F238E27FC236}">
                <a16:creationId xmlns:a16="http://schemas.microsoft.com/office/drawing/2014/main" xmlns="" id="{C9745AD7-5B52-496F-A66A-88CBE9773E91}"/>
              </a:ext>
            </a:extLst>
          </p:cNvPr>
          <p:cNvSpPr>
            <a:spLocks noGrp="1"/>
          </p:cNvSpPr>
          <p:nvPr>
            <p:ph type="title"/>
          </p:nvPr>
        </p:nvSpPr>
        <p:spPr>
          <a:xfrm>
            <a:off x="796602" y="572920"/>
            <a:ext cx="3999334" cy="1129916"/>
          </a:xfrm>
        </p:spPr>
        <p:txBody>
          <a:bodyPr anchor="ctr">
            <a:noAutofit/>
          </a:bodyPr>
          <a:lstStyle/>
          <a:p>
            <a:pPr>
              <a:lnSpc>
                <a:spcPct val="150000"/>
              </a:lnSpc>
            </a:pPr>
            <a:r>
              <a:rPr lang="en-US" altLang="ja-JP"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lang="ja-JP" altLang="en-US"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ワーク３</a:t>
            </a:r>
            <a:r>
              <a:rPr lang="en-US" altLang="ja-JP"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lang="ja-JP" altLang="en-US" sz="36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5" name="タイトル 1">
            <a:extLst>
              <a:ext uri="{FF2B5EF4-FFF2-40B4-BE49-F238E27FC236}">
                <a16:creationId xmlns:a16="http://schemas.microsoft.com/office/drawing/2014/main" xmlns="" id="{AEF832FE-ACA3-4073-BBBC-A76E09DE3658}"/>
              </a:ext>
            </a:extLst>
          </p:cNvPr>
          <p:cNvSpPr txBox="1">
            <a:spLocks/>
          </p:cNvSpPr>
          <p:nvPr/>
        </p:nvSpPr>
        <p:spPr>
          <a:xfrm>
            <a:off x="419878" y="2185368"/>
            <a:ext cx="8304244" cy="2487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3600" kern="1200">
                <a:solidFill>
                  <a:schemeClr val="tx1"/>
                </a:solidFill>
                <a:latin typeface="BIZ UDPゴシック" panose="020B0400000000000000" pitchFamily="50" charset="-128"/>
                <a:ea typeface="BIZ UDPゴシック" panose="020B0400000000000000" pitchFamily="50" charset="-128"/>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1" lang="ja-JP" altLang="en-US" sz="3600" b="1" i="0" strike="noStrike" kern="1200" cap="none" spc="0" normalizeH="0" baseline="0" noProof="0" dirty="0">
                <a:ln>
                  <a:noFill/>
                </a:ln>
                <a:solidFill>
                  <a:schemeClr val="tx1">
                    <a:lumMod val="75000"/>
                    <a:lumOff val="25000"/>
                  </a:schemeClr>
                </a:solidFill>
                <a:effectLst/>
                <a:uLnTx/>
                <a:uFillTx/>
                <a:latin typeface="BIZ UDPゴシック" panose="020B0400000000000000" pitchFamily="50" charset="-128"/>
                <a:ea typeface="BIZ UDPゴシック" panose="020B0400000000000000" pitchFamily="50" charset="-128"/>
                <a:cs typeface="+mj-cs"/>
              </a:rPr>
              <a:t>取組を実施するために</a:t>
            </a:r>
            <a:endParaRPr kumimoji="1" lang="en-US" altLang="ja-JP" sz="3600" b="1" i="0" strike="noStrike" kern="1200" cap="none" spc="0" normalizeH="0" baseline="0" noProof="0" dirty="0">
              <a:ln>
                <a:noFill/>
              </a:ln>
              <a:solidFill>
                <a:schemeClr val="tx1">
                  <a:lumMod val="75000"/>
                  <a:lumOff val="25000"/>
                </a:schemeClr>
              </a:solidFill>
              <a:effectLst/>
              <a:uLnTx/>
              <a:uFillTx/>
              <a:latin typeface="BIZ UDPゴシック" panose="020B0400000000000000" pitchFamily="50" charset="-128"/>
              <a:ea typeface="BIZ UDPゴシック" panose="020B0400000000000000" pitchFamily="50" charset="-128"/>
              <a:cs typeface="+mj-cs"/>
            </a:endParaRPr>
          </a:p>
          <a:p>
            <a:pPr marL="0" marR="0" lvl="0" indent="0" algn="ctr" defTabSz="914400" rtl="0" eaLnBrk="1" fontAlgn="auto" latinLnBrk="0" hangingPunct="1">
              <a:lnSpc>
                <a:spcPct val="150000"/>
              </a:lnSpc>
              <a:spcBef>
                <a:spcPct val="0"/>
              </a:spcBef>
              <a:spcAft>
                <a:spcPts val="0"/>
              </a:spcAft>
              <a:buClrTx/>
              <a:buSzTx/>
              <a:buFontTx/>
              <a:buNone/>
              <a:tabLst/>
              <a:defRPr/>
            </a:pPr>
            <a:r>
              <a:rPr kumimoji="1" lang="ja-JP" altLang="en-US" sz="3600" b="1" i="0" strike="noStrike" kern="1200" cap="none" spc="0" normalizeH="0" baseline="0" noProof="0" dirty="0">
                <a:ln>
                  <a:noFill/>
                </a:ln>
                <a:solidFill>
                  <a:srgbClr val="FF2800"/>
                </a:solidFill>
                <a:effectLst/>
                <a:uLnTx/>
                <a:uFillTx/>
                <a:latin typeface="BIZ UDPゴシック" panose="020B0400000000000000" pitchFamily="50" charset="-128"/>
                <a:ea typeface="BIZ UDPゴシック" panose="020B0400000000000000" pitchFamily="50" charset="-128"/>
                <a:cs typeface="+mj-cs"/>
              </a:rPr>
              <a:t>平常時にしておくこと</a:t>
            </a:r>
            <a:r>
              <a:rPr kumimoji="1" lang="ja-JP" altLang="en-US" sz="3600" b="1" i="0" strike="noStrike" kern="1200" cap="none" spc="0" normalizeH="0" baseline="0" noProof="0" dirty="0">
                <a:ln>
                  <a:noFill/>
                </a:ln>
                <a:solidFill>
                  <a:schemeClr val="tx1">
                    <a:lumMod val="75000"/>
                    <a:lumOff val="25000"/>
                  </a:schemeClr>
                </a:solidFill>
                <a:effectLst/>
                <a:uLnTx/>
                <a:uFillTx/>
                <a:latin typeface="BIZ UDPゴシック" panose="020B0400000000000000" pitchFamily="50" charset="-128"/>
                <a:ea typeface="BIZ UDPゴシック" panose="020B0400000000000000" pitchFamily="50" charset="-128"/>
                <a:cs typeface="+mj-cs"/>
              </a:rPr>
              <a:t>を検討しましょう</a:t>
            </a:r>
          </a:p>
        </p:txBody>
      </p:sp>
      <p:sp>
        <p:nvSpPr>
          <p:cNvPr id="3" name="スライド番号プレースホルダー 2">
            <a:extLst>
              <a:ext uri="{FF2B5EF4-FFF2-40B4-BE49-F238E27FC236}">
                <a16:creationId xmlns:a16="http://schemas.microsoft.com/office/drawing/2014/main" xmlns="" id="{A0343471-B1AB-48E2-8241-86938B2B347B}"/>
              </a:ext>
            </a:extLst>
          </p:cNvPr>
          <p:cNvSpPr>
            <a:spLocks noGrp="1"/>
          </p:cNvSpPr>
          <p:nvPr>
            <p:ph type="sldNum" sz="quarter" idx="12"/>
          </p:nvPr>
        </p:nvSpPr>
        <p:spPr/>
        <p:txBody>
          <a:bodyPr/>
          <a:lstStyle/>
          <a:p>
            <a:fld id="{3837D2F9-3F71-4E1B-B85F-DD9E8690F842}" type="slidenum">
              <a:rPr kumimoji="1" lang="ja-JP" altLang="en-US" smtClean="0"/>
              <a:pPr/>
              <a:t>17</a:t>
            </a:fld>
            <a:endParaRPr kumimoji="1" lang="ja-JP" altLang="en-US" dirty="0"/>
          </a:p>
        </p:txBody>
      </p:sp>
    </p:spTree>
    <p:extLst>
      <p:ext uri="{BB962C8B-B14F-4D97-AF65-F5344CB8AC3E}">
        <p14:creationId xmlns:p14="http://schemas.microsoft.com/office/powerpoint/2010/main" val="889106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テキスト ボックス 26">
            <a:extLst>
              <a:ext uri="{FF2B5EF4-FFF2-40B4-BE49-F238E27FC236}">
                <a16:creationId xmlns:a16="http://schemas.microsoft.com/office/drawing/2014/main" xmlns="" id="{D74DA496-95E6-4BAD-A933-EFE10B621A44}"/>
              </a:ext>
            </a:extLst>
          </p:cNvPr>
          <p:cNvSpPr txBox="1"/>
          <p:nvPr/>
        </p:nvSpPr>
        <p:spPr>
          <a:xfrm>
            <a:off x="368688" y="1163246"/>
            <a:ext cx="8437110" cy="2582930"/>
          </a:xfrm>
          <a:prstGeom prst="rect">
            <a:avLst/>
          </a:prstGeom>
          <a:noFill/>
          <a:ln w="19050">
            <a:noFill/>
          </a:ln>
        </p:spPr>
        <p:style>
          <a:lnRef idx="2">
            <a:schemeClr val="accent5"/>
          </a:lnRef>
          <a:fillRef idx="1">
            <a:schemeClr val="lt1"/>
          </a:fillRef>
          <a:effectRef idx="0">
            <a:schemeClr val="accent5"/>
          </a:effectRef>
          <a:fontRef idx="minor">
            <a:schemeClr val="dk1"/>
          </a:fontRef>
        </p:style>
        <p:txBody>
          <a:bodyPr wrap="square" lIns="144000" tIns="144000" rIns="108000" bIns="144000" anchor="t">
            <a:noAutofit/>
          </a:bodyPr>
          <a:lstStyle/>
          <a:p>
            <a:pPr algn="just">
              <a:lnSpc>
                <a:spcPts val="2800"/>
              </a:lnSpc>
              <a:spcAft>
                <a:spcPts val="600"/>
              </a:spcAft>
            </a:pPr>
            <a:r>
              <a:rPr kumimoji="1" lang="en-US" altLang="ja-JP" sz="24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2400" dirty="0">
                <a:solidFill>
                  <a:schemeClr val="tx1">
                    <a:lumMod val="75000"/>
                    <a:lumOff val="25000"/>
                  </a:schemeClr>
                </a:solidFill>
                <a:latin typeface="BIZ UDPゴシック" panose="020B0400000000000000" pitchFamily="50" charset="-128"/>
                <a:ea typeface="BIZ UDPゴシック" panose="020B0400000000000000" pitchFamily="50" charset="-128"/>
              </a:rPr>
              <a:t>ワーク２</a:t>
            </a:r>
            <a:r>
              <a:rPr kumimoji="1" lang="en-US" altLang="ja-JP" sz="24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2400" dirty="0">
                <a:solidFill>
                  <a:schemeClr val="tx1">
                    <a:lumMod val="75000"/>
                    <a:lumOff val="25000"/>
                  </a:schemeClr>
                </a:solidFill>
                <a:latin typeface="BIZ UDPゴシック" panose="020B0400000000000000" pitchFamily="50" charset="-128"/>
                <a:ea typeface="BIZ UDPゴシック" panose="020B0400000000000000" pitchFamily="50" charset="-128"/>
              </a:rPr>
              <a:t>で考えたそれぞれの取組を災害時に実施するために、平常時に何をすべきかを検討します。</a:t>
            </a:r>
            <a:endParaRPr kumimoji="1" lang="en-US" altLang="ja-JP" sz="24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just">
              <a:lnSpc>
                <a:spcPts val="2800"/>
              </a:lnSpc>
              <a:spcAft>
                <a:spcPts val="600"/>
              </a:spcAft>
            </a:pPr>
            <a:r>
              <a:rPr kumimoji="1" lang="ja-JP" altLang="en-US" sz="2400" b="1" dirty="0">
                <a:solidFill>
                  <a:srgbClr val="FF2800"/>
                </a:solidFill>
                <a:latin typeface="BIZ UDPゴシック" panose="020B0400000000000000" pitchFamily="50" charset="-128"/>
                <a:ea typeface="BIZ UDPゴシック" panose="020B0400000000000000" pitchFamily="50" charset="-128"/>
              </a:rPr>
              <a:t>「だれが」「いつ」「何をどうするか」「だれと連携するとよいか」</a:t>
            </a:r>
            <a:r>
              <a:rPr kumimoji="1" lang="ja-JP" altLang="en-US" sz="2400" dirty="0">
                <a:solidFill>
                  <a:schemeClr val="tx1">
                    <a:lumMod val="75000"/>
                    <a:lumOff val="25000"/>
                  </a:schemeClr>
                </a:solidFill>
                <a:latin typeface="BIZ UDPゴシック" panose="020B0400000000000000" pitchFamily="50" charset="-128"/>
                <a:ea typeface="BIZ UDPゴシック" panose="020B0400000000000000" pitchFamily="50" charset="-128"/>
              </a:rPr>
              <a:t>について、具体的に検討しましょう。</a:t>
            </a:r>
          </a:p>
          <a:p>
            <a:pPr algn="just"/>
            <a:r>
              <a:rPr kumimoji="1" lang="en-US" altLang="ja-JP" dirty="0">
                <a:solidFill>
                  <a:schemeClr val="tx1"/>
                </a:solidFill>
                <a:latin typeface="BIZ UDPゴシック" panose="020B0400000000000000" pitchFamily="50" charset="-128"/>
                <a:ea typeface="BIZ UDPゴシック" panose="020B0400000000000000" pitchFamily="50" charset="-128"/>
              </a:rPr>
              <a:t>※</a:t>
            </a:r>
            <a:r>
              <a:rPr kumimoji="1" lang="ja-JP" altLang="en-US" b="1" dirty="0">
                <a:solidFill>
                  <a:srgbClr val="FF2800"/>
                </a:solidFill>
                <a:latin typeface="BIZ UDPゴシック" panose="020B0400000000000000" pitchFamily="50" charset="-128"/>
                <a:ea typeface="BIZ UDPゴシック" panose="020B0400000000000000" pitchFamily="50" charset="-128"/>
              </a:rPr>
              <a:t>必ず自分が（メンバーの一人ひとりが）やることを検討</a:t>
            </a:r>
            <a:r>
              <a:rPr kumimoji="1" lang="ja-JP" altLang="en-US" dirty="0">
                <a:solidFill>
                  <a:schemeClr val="tx1">
                    <a:lumMod val="75000"/>
                    <a:lumOff val="25000"/>
                  </a:schemeClr>
                </a:solidFill>
                <a:latin typeface="BIZ UDPゴシック" panose="020B0400000000000000" pitchFamily="50" charset="-128"/>
                <a:ea typeface="BIZ UDPゴシック" panose="020B0400000000000000" pitchFamily="50" charset="-128"/>
              </a:rPr>
              <a:t>してください！</a:t>
            </a:r>
            <a:endParaRPr kumimoji="1" lang="en-US" altLang="ja-JP"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just"/>
            <a:r>
              <a:rPr kumimoji="1" lang="en-US" altLang="ja-JP"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dirty="0">
                <a:solidFill>
                  <a:schemeClr val="tx1">
                    <a:lumMod val="75000"/>
                    <a:lumOff val="25000"/>
                  </a:schemeClr>
                </a:solidFill>
                <a:latin typeface="BIZ UDPゴシック" panose="020B0400000000000000" pitchFamily="50" charset="-128"/>
                <a:ea typeface="BIZ UDPゴシック" panose="020B0400000000000000" pitchFamily="50" charset="-128"/>
              </a:rPr>
              <a:t>ワーク２でメモした</a:t>
            </a:r>
            <a:r>
              <a:rPr kumimoji="1" lang="ja-JP" altLang="en-US" b="1" dirty="0">
                <a:solidFill>
                  <a:srgbClr val="FF2800"/>
                </a:solidFill>
                <a:latin typeface="BIZ UDPゴシック" panose="020B0400000000000000" pitchFamily="50" charset="-128"/>
                <a:ea typeface="BIZ UDPゴシック" panose="020B0400000000000000" pitchFamily="50" charset="-128"/>
              </a:rPr>
              <a:t>「気づいたこと」も手掛かり</a:t>
            </a:r>
            <a:r>
              <a:rPr kumimoji="1" lang="ja-JP" altLang="en-US" dirty="0">
                <a:solidFill>
                  <a:schemeClr val="tx1">
                    <a:lumMod val="75000"/>
                    <a:lumOff val="25000"/>
                  </a:schemeClr>
                </a:solidFill>
                <a:latin typeface="BIZ UDPゴシック" panose="020B0400000000000000" pitchFamily="50" charset="-128"/>
                <a:ea typeface="BIZ UDPゴシック" panose="020B0400000000000000" pitchFamily="50" charset="-128"/>
              </a:rPr>
              <a:t>になります。</a:t>
            </a:r>
            <a:endParaRPr kumimoji="1" lang="en-US" altLang="ja-JP"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just"/>
            <a:r>
              <a:rPr kumimoji="1" lang="en-US" altLang="ja-JP" dirty="0">
                <a:solidFill>
                  <a:schemeClr val="tx1"/>
                </a:solidFill>
                <a:latin typeface="BIZ UDPゴシック" panose="020B0400000000000000" pitchFamily="50" charset="-128"/>
                <a:ea typeface="BIZ UDPゴシック" panose="020B0400000000000000" pitchFamily="50" charset="-128"/>
              </a:rPr>
              <a:t>※</a:t>
            </a:r>
            <a:r>
              <a:rPr kumimoji="1" lang="ja-JP" altLang="en-US" dirty="0">
                <a:solidFill>
                  <a:schemeClr val="tx1">
                    <a:lumMod val="75000"/>
                    <a:lumOff val="25000"/>
                  </a:schemeClr>
                </a:solidFill>
                <a:latin typeface="BIZ UDPゴシック" panose="020B0400000000000000" pitchFamily="50" charset="-128"/>
                <a:ea typeface="BIZ UDPゴシック" panose="020B0400000000000000" pitchFamily="50" charset="-128"/>
              </a:rPr>
              <a:t>次ページの</a:t>
            </a:r>
            <a:r>
              <a:rPr kumimoji="1" lang="ja-JP" altLang="en-US" b="1" dirty="0">
                <a:solidFill>
                  <a:srgbClr val="FF2800"/>
                </a:solidFill>
                <a:latin typeface="BIZ UDPゴシック" panose="020B0400000000000000" pitchFamily="50" charset="-128"/>
                <a:ea typeface="BIZ UDPゴシック" panose="020B0400000000000000" pitchFamily="50" charset="-128"/>
              </a:rPr>
              <a:t>「平常時の備え」のチェック項目を参考に</a:t>
            </a:r>
            <a:r>
              <a:rPr kumimoji="1" lang="ja-JP" altLang="en-US" dirty="0">
                <a:solidFill>
                  <a:schemeClr val="tx1"/>
                </a:solidFill>
                <a:latin typeface="BIZ UDPゴシック" panose="020B0400000000000000" pitchFamily="50" charset="-128"/>
                <a:ea typeface="BIZ UDPゴシック" panose="020B0400000000000000" pitchFamily="50" charset="-128"/>
              </a:rPr>
              <a:t>してください。</a:t>
            </a:r>
            <a:endParaRPr kumimoji="1" lang="en-US" altLang="ja-JP" b="1" dirty="0">
              <a:solidFill>
                <a:srgbClr val="FF2800"/>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xmlns="" id="{F38545F2-549F-4666-B04F-B8F1D937917C}"/>
              </a:ext>
            </a:extLst>
          </p:cNvPr>
          <p:cNvSpPr txBox="1"/>
          <p:nvPr/>
        </p:nvSpPr>
        <p:spPr>
          <a:xfrm>
            <a:off x="368687" y="282131"/>
            <a:ext cx="8437110" cy="684000"/>
          </a:xfrm>
          <a:prstGeom prst="rect">
            <a:avLst/>
          </a:prstGeom>
          <a:solidFill>
            <a:srgbClr val="E6F5FF"/>
          </a:solidFill>
          <a:effectLst>
            <a:outerShdw blurRad="50800" dist="38100" dir="2700000" algn="tl" rotWithShape="0">
              <a:prstClr val="black">
                <a:alpha val="40000"/>
              </a:prstClr>
            </a:outerShdw>
          </a:effectLst>
        </p:spPr>
        <p:txBody>
          <a:bodyPr wrap="square" lIns="180000" tIns="36000" bIns="72000" anchor="ctr">
            <a:noAutofit/>
          </a:bodyPr>
          <a:lstStyle/>
          <a:p>
            <a:pPr>
              <a:spcAft>
                <a:spcPts val="1200"/>
              </a:spcAft>
            </a:pPr>
            <a:r>
              <a:rPr kumimoji="1" lang="ja-JP" altLang="en-US" sz="2400" b="1" dirty="0">
                <a:solidFill>
                  <a:schemeClr val="tx1">
                    <a:lumMod val="75000"/>
                    <a:lumOff val="25000"/>
                  </a:schemeClr>
                </a:solidFill>
                <a:latin typeface="BIZ UDPゴシック" panose="020B0400000000000000" pitchFamily="50" charset="-128"/>
                <a:ea typeface="BIZ UDPゴシック" panose="020B0400000000000000" pitchFamily="50" charset="-128"/>
              </a:rPr>
              <a:t>災害時に実現するための平常時の取組　（１５分）</a:t>
            </a:r>
            <a:endParaRPr kumimoji="1" lang="en-US" altLang="ja-JP" sz="2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graphicFrame>
        <p:nvGraphicFramePr>
          <p:cNvPr id="9" name="表 8">
            <a:extLst>
              <a:ext uri="{FF2B5EF4-FFF2-40B4-BE49-F238E27FC236}">
                <a16:creationId xmlns:a16="http://schemas.microsoft.com/office/drawing/2014/main" xmlns="" id="{3E3BD9A3-FB57-4AA4-AA72-043E322BD0DF}"/>
              </a:ext>
            </a:extLst>
          </p:cNvPr>
          <p:cNvGraphicFramePr>
            <a:graphicFrameLocks noGrp="1"/>
          </p:cNvGraphicFramePr>
          <p:nvPr>
            <p:extLst>
              <p:ext uri="{D42A27DB-BD31-4B8C-83A1-F6EECF244321}">
                <p14:modId xmlns:p14="http://schemas.microsoft.com/office/powerpoint/2010/main" val="2689413308"/>
              </p:ext>
            </p:extLst>
          </p:nvPr>
        </p:nvGraphicFramePr>
        <p:xfrm>
          <a:off x="494726" y="4298071"/>
          <a:ext cx="8402215" cy="2426880"/>
        </p:xfrm>
        <a:graphic>
          <a:graphicData uri="http://schemas.openxmlformats.org/drawingml/2006/table">
            <a:tbl>
              <a:tblPr firstRow="1" firstCol="1" bandRow="1"/>
              <a:tblGrid>
                <a:gridCol w="1024394">
                  <a:extLst>
                    <a:ext uri="{9D8B030D-6E8A-4147-A177-3AD203B41FA5}">
                      <a16:colId xmlns:a16="http://schemas.microsoft.com/office/drawing/2014/main" xmlns="" val="3811844619"/>
                    </a:ext>
                  </a:extLst>
                </a:gridCol>
                <a:gridCol w="1052186">
                  <a:extLst>
                    <a:ext uri="{9D8B030D-6E8A-4147-A177-3AD203B41FA5}">
                      <a16:colId xmlns:a16="http://schemas.microsoft.com/office/drawing/2014/main" xmlns="" val="1074713165"/>
                    </a:ext>
                  </a:extLst>
                </a:gridCol>
                <a:gridCol w="4220121">
                  <a:extLst>
                    <a:ext uri="{9D8B030D-6E8A-4147-A177-3AD203B41FA5}">
                      <a16:colId xmlns:a16="http://schemas.microsoft.com/office/drawing/2014/main" xmlns="" val="17715928"/>
                    </a:ext>
                  </a:extLst>
                </a:gridCol>
                <a:gridCol w="2105514">
                  <a:extLst>
                    <a:ext uri="{9D8B030D-6E8A-4147-A177-3AD203B41FA5}">
                      <a16:colId xmlns:a16="http://schemas.microsoft.com/office/drawing/2014/main" xmlns="" val="2956070719"/>
                    </a:ext>
                  </a:extLst>
                </a:gridCol>
              </a:tblGrid>
              <a:tr h="178051">
                <a:tc gridSpan="4">
                  <a:txBody>
                    <a:bodyPr/>
                    <a:lstStyle/>
                    <a:p>
                      <a:pPr algn="ctr"/>
                      <a:r>
                        <a:rPr lang="ja-JP" sz="1400" kern="100" dirty="0">
                          <a:effectLst/>
                          <a:latin typeface="游明朝" panose="02020400000000000000" pitchFamily="18" charset="-128"/>
                          <a:ea typeface="BIZ UDPゴシック" panose="020B0400000000000000" pitchFamily="50" charset="-128"/>
                          <a:cs typeface="Times New Roman" panose="02020603050405020304" pitchFamily="18" charset="0"/>
                        </a:rPr>
                        <a:t>そ</a:t>
                      </a:r>
                      <a:r>
                        <a:rPr lang="ja-JP" sz="14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の実現のために</a:t>
                      </a:r>
                      <a:r>
                        <a:rPr lang="ja-JP" altLang="en-US" sz="14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平常時</a:t>
                      </a:r>
                      <a:r>
                        <a:rPr lang="ja-JP" sz="14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に取り組むこと</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3568969878"/>
                  </a:ext>
                </a:extLst>
              </a:tr>
              <a:tr h="253769">
                <a:tc>
                  <a:txBody>
                    <a:bodyPr/>
                    <a:lstStyle/>
                    <a:p>
                      <a:pPr algn="ctr"/>
                      <a:r>
                        <a:rPr lang="ja-JP" sz="14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だれが</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ja-JP" sz="1400" kern="10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いつ</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kumimoji="1" lang="ja-JP" altLang="en-US" sz="14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取組内容　（何を どうする）</a:t>
                      </a:r>
                    </a:p>
                  </a:txBody>
                  <a:tcPr marL="68580" marR="6858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kumimoji="1" lang="ja-JP" altLang="en-US" sz="14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連携先</a:t>
                      </a:r>
                    </a:p>
                  </a:txBody>
                  <a:tcPr marL="68580" marR="6858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3984140401"/>
                  </a:ext>
                </a:extLst>
              </a:tr>
              <a:tr h="34490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kern="100" dirty="0">
                          <a:solidFill>
                            <a:schemeClr val="tx1">
                              <a:lumMod val="75000"/>
                              <a:lumOff val="25000"/>
                            </a:schemeClr>
                          </a:solidFill>
                          <a:effectLst/>
                          <a:latin typeface="BIZ UDPゴシック" panose="020B0400000000000000" pitchFamily="50" charset="-128"/>
                          <a:ea typeface="游明朝" panose="02020400000000000000" pitchFamily="18" charset="-128"/>
                          <a:cs typeface="Times New Roman" panose="02020603050405020304" pitchFamily="18" charset="0"/>
                        </a:rPr>
                        <a:t> </a:t>
                      </a:r>
                      <a:r>
                        <a:rPr kumimoji="1" lang="ja-JP" altLang="en-US" sz="2000" b="1"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自分が</a:t>
                      </a:r>
                      <a:endParaRPr kumimoji="1" lang="en-US" altLang="ja-JP" sz="16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txBody>
                  <a:tcPr marL="68580" marR="6858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rgbClr val="0041FF"/>
                          </a:solidFill>
                          <a:latin typeface="BIZ UDPゴシック" panose="020B0400000000000000" pitchFamily="50" charset="-128"/>
                          <a:ea typeface="BIZ UDPゴシック" panose="020B0400000000000000" pitchFamily="50" charset="-128"/>
                        </a:rPr>
                        <a:t>今週中に</a:t>
                      </a:r>
                      <a:endParaRPr kumimoji="1" lang="en-US" altLang="ja-JP" sz="1600" dirty="0">
                        <a:solidFill>
                          <a:srgbClr val="0041FF"/>
                        </a:solidFill>
                        <a:latin typeface="BIZ UDPゴシック" panose="020B0400000000000000" pitchFamily="50" charset="-128"/>
                        <a:ea typeface="BIZ UDPゴシック" panose="020B0400000000000000" pitchFamily="50" charset="-128"/>
                      </a:endParaRPr>
                    </a:p>
                  </a:txBody>
                  <a:tcPr marL="68580" marR="6858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1" lang="ja-JP" altLang="en-US" sz="1600" dirty="0">
                          <a:solidFill>
                            <a:srgbClr val="0041FF"/>
                          </a:solidFill>
                          <a:latin typeface="BIZ UDPゴシック" panose="020B0400000000000000" pitchFamily="50" charset="-128"/>
                          <a:ea typeface="BIZ UDPゴシック" panose="020B0400000000000000" pitchFamily="50" charset="-128"/>
                        </a:rPr>
                        <a:t>この研修で学んだことを組織内で共有する</a:t>
                      </a:r>
                      <a:endParaRPr kumimoji="1" lang="en-US" altLang="ja-JP" sz="1600" dirty="0">
                        <a:solidFill>
                          <a:srgbClr val="0041FF"/>
                        </a:solidFill>
                        <a:latin typeface="BIZ UDPゴシック" panose="020B0400000000000000" pitchFamily="50" charset="-128"/>
                        <a:ea typeface="BIZ UDPゴシック" panose="020B0400000000000000" pitchFamily="50" charset="-128"/>
                      </a:endParaRPr>
                    </a:p>
                  </a:txBody>
                  <a:tcPr marL="68580" marR="6858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600" kern="1200" dirty="0">
                          <a:solidFill>
                            <a:srgbClr val="0041FF"/>
                          </a:solidFill>
                          <a:latin typeface="BIZ UDPゴシック" panose="020B0400000000000000" pitchFamily="50" charset="-128"/>
                          <a:ea typeface="BIZ UDPゴシック" panose="020B0400000000000000" pitchFamily="50" charset="-128"/>
                          <a:cs typeface="+mn-cs"/>
                        </a:rPr>
                        <a:t>課長</a:t>
                      </a:r>
                      <a:endParaRPr kumimoji="1" lang="en-US" altLang="ja-JP" sz="1600" kern="1200" dirty="0">
                        <a:solidFill>
                          <a:srgbClr val="0041FF"/>
                        </a:solidFill>
                        <a:latin typeface="BIZ UDPゴシック" panose="020B0400000000000000" pitchFamily="50" charset="-128"/>
                        <a:ea typeface="BIZ UDPゴシック" panose="020B0400000000000000" pitchFamily="50" charset="-128"/>
                        <a:cs typeface="+mn-cs"/>
                      </a:endParaRPr>
                    </a:p>
                  </a:txBody>
                  <a:tcPr marL="68580" marR="6858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45555706"/>
                  </a:ext>
                </a:extLst>
              </a:tr>
              <a:tr h="495278">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kern="100" dirty="0">
                          <a:effectLst/>
                          <a:latin typeface="BIZ UDPゴシック" panose="020B0400000000000000" pitchFamily="50" charset="-128"/>
                          <a:ea typeface="游明朝" panose="02020400000000000000" pitchFamily="18" charset="-128"/>
                          <a:cs typeface="Times New Roman" panose="02020603050405020304" pitchFamily="18" charset="0"/>
                        </a:rPr>
                        <a:t> </a:t>
                      </a:r>
                      <a:r>
                        <a:rPr kumimoji="1" lang="ja-JP" altLang="en-US" sz="1600" dirty="0">
                          <a:solidFill>
                            <a:srgbClr val="0041FF"/>
                          </a:solidFill>
                          <a:latin typeface="BIZ UDPゴシック" panose="020B0400000000000000" pitchFamily="50" charset="-128"/>
                          <a:ea typeface="BIZ UDPゴシック" panose="020B0400000000000000" pitchFamily="50" charset="-128"/>
                        </a:rPr>
                        <a:t>啓発係が</a:t>
                      </a:r>
                      <a:endParaRPr kumimoji="1" lang="en-US" altLang="ja-JP" sz="1600" dirty="0">
                        <a:solidFill>
                          <a:srgbClr val="0041FF"/>
                        </a:solidFill>
                        <a:latin typeface="BIZ UDPゴシック" panose="020B0400000000000000" pitchFamily="50" charset="-128"/>
                        <a:ea typeface="BIZ UDPゴシック" panose="020B0400000000000000" pitchFamily="50" charset="-128"/>
                      </a:endParaRPr>
                    </a:p>
                  </a:txBody>
                  <a:tcPr marL="68580" marR="6858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rgbClr val="0041FF"/>
                          </a:solidFill>
                          <a:latin typeface="BIZ UDPゴシック" panose="020B0400000000000000" pitchFamily="50" charset="-128"/>
                          <a:ea typeface="BIZ UDPゴシック" panose="020B0400000000000000" pitchFamily="50" charset="-128"/>
                        </a:rPr>
                        <a:t>年度内に</a:t>
                      </a:r>
                      <a:endParaRPr kumimoji="1" lang="en-US" altLang="ja-JP" sz="1600" dirty="0">
                        <a:solidFill>
                          <a:srgbClr val="0041FF"/>
                        </a:solidFill>
                        <a:latin typeface="BIZ UDPゴシック" panose="020B0400000000000000" pitchFamily="50" charset="-128"/>
                        <a:ea typeface="BIZ UDPゴシック" panose="020B0400000000000000" pitchFamily="50" charset="-128"/>
                      </a:endParaRPr>
                    </a:p>
                  </a:txBody>
                  <a:tcPr marL="68580" marR="6858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1" lang="ja-JP" altLang="en-US" sz="1600" dirty="0">
                          <a:solidFill>
                            <a:srgbClr val="0041FF"/>
                          </a:solidFill>
                          <a:latin typeface="BIZ UDPゴシック" panose="020B0400000000000000" pitchFamily="50" charset="-128"/>
                          <a:ea typeface="BIZ UDPゴシック" panose="020B0400000000000000" pitchFamily="50" charset="-128"/>
                        </a:rPr>
                        <a:t>防災課と合同で男女共同参画の視点からの</a:t>
                      </a:r>
                      <a:r>
                        <a:rPr kumimoji="1" lang="en-US" altLang="ja-JP" sz="1600" dirty="0">
                          <a:solidFill>
                            <a:srgbClr val="0041FF"/>
                          </a:solidFill>
                          <a:latin typeface="BIZ UDPゴシック" panose="020B0400000000000000" pitchFamily="50" charset="-128"/>
                          <a:ea typeface="BIZ UDPゴシック" panose="020B0400000000000000" pitchFamily="50" charset="-128"/>
                        </a:rPr>
                        <a:t/>
                      </a:r>
                      <a:br>
                        <a:rPr kumimoji="1" lang="en-US" altLang="ja-JP" sz="1600" dirty="0">
                          <a:solidFill>
                            <a:srgbClr val="0041FF"/>
                          </a:solidFill>
                          <a:latin typeface="BIZ UDPゴシック" panose="020B0400000000000000" pitchFamily="50" charset="-128"/>
                          <a:ea typeface="BIZ UDPゴシック" panose="020B0400000000000000" pitchFamily="50" charset="-128"/>
                        </a:rPr>
                      </a:br>
                      <a:r>
                        <a:rPr kumimoji="1" lang="ja-JP" altLang="en-US" sz="1600" dirty="0">
                          <a:solidFill>
                            <a:srgbClr val="0041FF"/>
                          </a:solidFill>
                          <a:latin typeface="BIZ UDPゴシック" panose="020B0400000000000000" pitchFamily="50" charset="-128"/>
                          <a:ea typeface="BIZ UDPゴシック" panose="020B0400000000000000" pitchFamily="50" charset="-128"/>
                        </a:rPr>
                        <a:t>防災についての職員向け研修を実施する</a:t>
                      </a:r>
                      <a:endParaRPr kumimoji="1" lang="en-US" altLang="ja-JP" sz="1600" dirty="0">
                        <a:solidFill>
                          <a:srgbClr val="0041FF"/>
                        </a:solidFill>
                        <a:latin typeface="BIZ UDPゴシック" panose="020B0400000000000000" pitchFamily="50" charset="-128"/>
                        <a:ea typeface="BIZ UDPゴシック" panose="020B0400000000000000" pitchFamily="50" charset="-128"/>
                      </a:endParaRPr>
                    </a:p>
                  </a:txBody>
                  <a:tcPr marL="68580" marR="6858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600" kern="1200" dirty="0">
                          <a:solidFill>
                            <a:srgbClr val="0041FF"/>
                          </a:solidFill>
                          <a:latin typeface="BIZ UDPゴシック" panose="020B0400000000000000" pitchFamily="50" charset="-128"/>
                          <a:ea typeface="BIZ UDPゴシック" panose="020B0400000000000000" pitchFamily="50" charset="-128"/>
                          <a:cs typeface="+mn-cs"/>
                        </a:rPr>
                        <a:t>防災課　（訓練担当）</a:t>
                      </a:r>
                    </a:p>
                  </a:txBody>
                  <a:tcPr marL="68580" marR="6858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91344642"/>
                  </a:ext>
                </a:extLst>
              </a:tr>
              <a:tr h="34490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kern="100" dirty="0">
                          <a:effectLst/>
                          <a:latin typeface="BIZ UDPゴシック" panose="020B0400000000000000" pitchFamily="50" charset="-128"/>
                          <a:ea typeface="游明朝" panose="02020400000000000000" pitchFamily="18" charset="-128"/>
                          <a:cs typeface="Times New Roman" panose="02020603050405020304" pitchFamily="18" charset="0"/>
                        </a:rPr>
                        <a:t> </a:t>
                      </a:r>
                      <a:r>
                        <a:rPr kumimoji="1" lang="ja-JP" altLang="en-US" sz="1600" dirty="0">
                          <a:solidFill>
                            <a:srgbClr val="0041FF"/>
                          </a:solidFill>
                          <a:latin typeface="BIZ UDPゴシック" panose="020B0400000000000000" pitchFamily="50" charset="-128"/>
                          <a:ea typeface="BIZ UDPゴシック" panose="020B0400000000000000" pitchFamily="50" charset="-128"/>
                        </a:rPr>
                        <a:t>●●係が</a:t>
                      </a:r>
                      <a:endParaRPr kumimoji="1" lang="en-US" altLang="ja-JP" sz="1600" dirty="0">
                        <a:solidFill>
                          <a:srgbClr val="0041FF"/>
                        </a:solidFill>
                        <a:latin typeface="BIZ UDPゴシック" panose="020B0400000000000000" pitchFamily="50" charset="-128"/>
                        <a:ea typeface="BIZ UDPゴシック" panose="020B0400000000000000" pitchFamily="50" charset="-128"/>
                      </a:endParaRPr>
                    </a:p>
                  </a:txBody>
                  <a:tcPr marL="68580" marR="6858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rgbClr val="0041FF"/>
                          </a:solidFill>
                          <a:latin typeface="BIZ UDPゴシック" panose="020B0400000000000000" pitchFamily="50" charset="-128"/>
                          <a:ea typeface="BIZ UDPゴシック" panose="020B0400000000000000" pitchFamily="50" charset="-128"/>
                        </a:rPr>
                        <a:t>年度内に</a:t>
                      </a:r>
                      <a:endParaRPr kumimoji="1" lang="en-US" altLang="ja-JP" sz="1600" dirty="0">
                        <a:solidFill>
                          <a:srgbClr val="0041FF"/>
                        </a:solidFill>
                        <a:latin typeface="BIZ UDPゴシック" panose="020B0400000000000000" pitchFamily="50" charset="-128"/>
                        <a:ea typeface="BIZ UDPゴシック" panose="020B0400000000000000" pitchFamily="50" charset="-128"/>
                      </a:endParaRPr>
                    </a:p>
                  </a:txBody>
                  <a:tcPr marL="68580" marR="6858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1" lang="ja-JP" altLang="en-US" sz="1600" dirty="0">
                          <a:solidFill>
                            <a:srgbClr val="0041FF"/>
                          </a:solidFill>
                          <a:latin typeface="BIZ UDPゴシック" panose="020B0400000000000000" pitchFamily="50" charset="-128"/>
                          <a:ea typeface="BIZ UDPゴシック" panose="020B0400000000000000" pitchFamily="50" charset="-128"/>
                        </a:rPr>
                        <a:t>連携したい部局や他団体をリストアップする</a:t>
                      </a:r>
                      <a:endParaRPr kumimoji="1" lang="en-US" altLang="ja-JP" sz="1600" dirty="0">
                        <a:solidFill>
                          <a:srgbClr val="0041FF"/>
                        </a:solidFill>
                        <a:latin typeface="BIZ UDPゴシック" panose="020B0400000000000000" pitchFamily="50" charset="-128"/>
                        <a:ea typeface="BIZ UDPゴシック" panose="020B0400000000000000" pitchFamily="50" charset="-128"/>
                      </a:endParaRPr>
                    </a:p>
                  </a:txBody>
                  <a:tcPr marL="68580" marR="6858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1600" kern="1200" dirty="0">
                        <a:solidFill>
                          <a:srgbClr val="0041FF"/>
                        </a:solidFill>
                        <a:latin typeface="BIZ UDPゴシック" panose="020B0400000000000000" pitchFamily="50" charset="-128"/>
                        <a:ea typeface="BIZ UDPゴシック" panose="020B0400000000000000" pitchFamily="50" charset="-128"/>
                        <a:cs typeface="+mn-cs"/>
                      </a:endParaRPr>
                    </a:p>
                  </a:txBody>
                  <a:tcPr marL="68580" marR="6858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36768199"/>
                  </a:ext>
                </a:extLst>
              </a:tr>
              <a:tr h="34490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kern="100" dirty="0">
                          <a:effectLst/>
                          <a:latin typeface="BIZ UDPゴシック" panose="020B0400000000000000" pitchFamily="50" charset="-128"/>
                          <a:ea typeface="游明朝" panose="02020400000000000000" pitchFamily="18" charset="-128"/>
                          <a:cs typeface="Times New Roman" panose="02020603050405020304" pitchFamily="18" charset="0"/>
                        </a:rPr>
                        <a:t> </a:t>
                      </a:r>
                      <a:r>
                        <a:rPr kumimoji="1" lang="ja-JP" altLang="en-US" sz="1600" dirty="0">
                          <a:solidFill>
                            <a:srgbClr val="0041FF"/>
                          </a:solidFill>
                          <a:latin typeface="BIZ UDPゴシック" panose="020B0400000000000000" pitchFamily="50" charset="-128"/>
                          <a:ea typeface="BIZ UDPゴシック" panose="020B0400000000000000" pitchFamily="50" charset="-128"/>
                        </a:rPr>
                        <a:t>●●係が</a:t>
                      </a:r>
                      <a:endParaRPr kumimoji="1" lang="en-US" altLang="ja-JP" sz="1600" dirty="0">
                        <a:solidFill>
                          <a:srgbClr val="0041FF"/>
                        </a:solidFill>
                        <a:latin typeface="BIZ UDPゴシック" panose="020B0400000000000000" pitchFamily="50" charset="-128"/>
                        <a:ea typeface="BIZ UDPゴシック" panose="020B0400000000000000" pitchFamily="50" charset="-128"/>
                      </a:endParaRPr>
                    </a:p>
                  </a:txBody>
                  <a:tcPr marL="68580" marR="6858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rgbClr val="0041FF"/>
                          </a:solidFill>
                          <a:latin typeface="BIZ UDPゴシック" panose="020B0400000000000000" pitchFamily="50" charset="-128"/>
                          <a:ea typeface="BIZ UDPゴシック" panose="020B0400000000000000" pitchFamily="50" charset="-128"/>
                        </a:rPr>
                        <a:t>来年度に</a:t>
                      </a:r>
                      <a:endParaRPr kumimoji="1" lang="en-US" altLang="ja-JP" sz="1600" dirty="0">
                        <a:solidFill>
                          <a:srgbClr val="0041FF"/>
                        </a:solidFill>
                        <a:latin typeface="BIZ UDPゴシック" panose="020B0400000000000000" pitchFamily="50" charset="-128"/>
                        <a:ea typeface="BIZ UDPゴシック" panose="020B0400000000000000" pitchFamily="50" charset="-128"/>
                      </a:endParaRPr>
                    </a:p>
                  </a:txBody>
                  <a:tcPr marL="68580" marR="6858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1" lang="ja-JP" altLang="en-US" sz="1600" dirty="0">
                          <a:solidFill>
                            <a:srgbClr val="0041FF"/>
                          </a:solidFill>
                          <a:latin typeface="BIZ UDPゴシック" panose="020B0400000000000000" pitchFamily="50" charset="-128"/>
                          <a:ea typeface="BIZ UDPゴシック" panose="020B0400000000000000" pitchFamily="50" charset="-128"/>
                        </a:rPr>
                        <a:t>連携したい部局と災害時の対応について協議</a:t>
                      </a:r>
                      <a:endParaRPr kumimoji="1" lang="en-US" altLang="ja-JP" sz="1600" dirty="0">
                        <a:solidFill>
                          <a:srgbClr val="0041FF"/>
                        </a:solidFill>
                        <a:latin typeface="BIZ UDPゴシック" panose="020B0400000000000000" pitchFamily="50" charset="-128"/>
                        <a:ea typeface="BIZ UDPゴシック" panose="020B0400000000000000" pitchFamily="50" charset="-128"/>
                      </a:endParaRPr>
                    </a:p>
                  </a:txBody>
                  <a:tcPr marL="68580" marR="6858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600" kern="1200" dirty="0">
                          <a:solidFill>
                            <a:srgbClr val="0041FF"/>
                          </a:solidFill>
                          <a:latin typeface="BIZ UDPゴシック" panose="020B0400000000000000" pitchFamily="50" charset="-128"/>
                          <a:ea typeface="BIZ UDPゴシック" panose="020B0400000000000000" pitchFamily="50" charset="-128"/>
                          <a:cs typeface="+mn-cs"/>
                        </a:rPr>
                        <a:t>リストアップした部局</a:t>
                      </a:r>
                    </a:p>
                  </a:txBody>
                  <a:tcPr marL="68580" marR="6858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13193065"/>
                  </a:ext>
                </a:extLst>
              </a:tr>
            </a:tbl>
          </a:graphicData>
        </a:graphic>
      </p:graphicFrame>
      <p:sp>
        <p:nvSpPr>
          <p:cNvPr id="12" name="テキスト ボックス 11">
            <a:extLst>
              <a:ext uri="{FF2B5EF4-FFF2-40B4-BE49-F238E27FC236}">
                <a16:creationId xmlns:a16="http://schemas.microsoft.com/office/drawing/2014/main" xmlns="" id="{6C93A67F-E417-46DB-9362-83B73E4F1229}"/>
              </a:ext>
            </a:extLst>
          </p:cNvPr>
          <p:cNvSpPr txBox="1"/>
          <p:nvPr/>
        </p:nvSpPr>
        <p:spPr>
          <a:xfrm>
            <a:off x="368687" y="3928739"/>
            <a:ext cx="4086807" cy="369332"/>
          </a:xfrm>
          <a:prstGeom prst="rect">
            <a:avLst/>
          </a:prstGeom>
          <a:noFill/>
        </p:spPr>
        <p:txBody>
          <a:bodyPr wrap="square" rtlCol="0">
            <a:spAutoFit/>
          </a:bodyPr>
          <a:lstStyle/>
          <a:p>
            <a:r>
              <a:rPr kumimoji="1" lang="ja-JP" altLang="en-US" b="1" dirty="0">
                <a:solidFill>
                  <a:srgbClr val="0041FF"/>
                </a:solidFill>
              </a:rPr>
              <a:t>例）男女共同参画担当部局</a:t>
            </a:r>
          </a:p>
        </p:txBody>
      </p:sp>
      <p:sp>
        <p:nvSpPr>
          <p:cNvPr id="2" name="スライド番号プレースホルダー 1">
            <a:extLst>
              <a:ext uri="{FF2B5EF4-FFF2-40B4-BE49-F238E27FC236}">
                <a16:creationId xmlns:a16="http://schemas.microsoft.com/office/drawing/2014/main" xmlns="" id="{591D0B43-C880-46DF-A408-7067F63CEAFF}"/>
              </a:ext>
            </a:extLst>
          </p:cNvPr>
          <p:cNvSpPr>
            <a:spLocks noGrp="1"/>
          </p:cNvSpPr>
          <p:nvPr>
            <p:ph type="sldNum" sz="quarter" idx="12"/>
          </p:nvPr>
        </p:nvSpPr>
        <p:spPr>
          <a:xfrm>
            <a:off x="7138356" y="6492875"/>
            <a:ext cx="2057400" cy="365125"/>
          </a:xfrm>
        </p:spPr>
        <p:txBody>
          <a:bodyPr/>
          <a:lstStyle/>
          <a:p>
            <a:fld id="{3837D2F9-3F71-4E1B-B85F-DD9E8690F842}" type="slidenum">
              <a:rPr kumimoji="1" lang="ja-JP" altLang="en-US" smtClean="0"/>
              <a:pPr/>
              <a:t>18</a:t>
            </a:fld>
            <a:endParaRPr kumimoji="1" lang="ja-JP" altLang="en-US" dirty="0"/>
          </a:p>
        </p:txBody>
      </p:sp>
    </p:spTree>
    <p:extLst>
      <p:ext uri="{BB962C8B-B14F-4D97-AF65-F5344CB8AC3E}">
        <p14:creationId xmlns:p14="http://schemas.microsoft.com/office/powerpoint/2010/main" val="24392787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四角形: 角を丸くする 22">
            <a:extLst>
              <a:ext uri="{FF2B5EF4-FFF2-40B4-BE49-F238E27FC236}">
                <a16:creationId xmlns:a16="http://schemas.microsoft.com/office/drawing/2014/main" xmlns="" id="{6B4549FC-18F6-418A-B934-08148D984FD2}"/>
              </a:ext>
            </a:extLst>
          </p:cNvPr>
          <p:cNvSpPr/>
          <p:nvPr/>
        </p:nvSpPr>
        <p:spPr>
          <a:xfrm>
            <a:off x="255814" y="526882"/>
            <a:ext cx="8632371" cy="6237913"/>
          </a:xfrm>
          <a:prstGeom prst="roundRect">
            <a:avLst>
              <a:gd name="adj" fmla="val 0"/>
            </a:avLst>
          </a:prstGeom>
          <a:ln w="38100">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nvGrpSpPr>
          <p:cNvPr id="18" name="グループ化 17">
            <a:extLst>
              <a:ext uri="{FF2B5EF4-FFF2-40B4-BE49-F238E27FC236}">
                <a16:creationId xmlns:a16="http://schemas.microsoft.com/office/drawing/2014/main" xmlns="" id="{F74F57FE-50E5-4A79-86BF-AF2A38E6CE98}"/>
              </a:ext>
            </a:extLst>
          </p:cNvPr>
          <p:cNvGrpSpPr/>
          <p:nvPr/>
        </p:nvGrpSpPr>
        <p:grpSpPr>
          <a:xfrm>
            <a:off x="152431" y="34242"/>
            <a:ext cx="8646856" cy="6992360"/>
            <a:chOff x="426499" y="705457"/>
            <a:chExt cx="8646856" cy="6992360"/>
          </a:xfrm>
        </p:grpSpPr>
        <p:sp>
          <p:nvSpPr>
            <p:cNvPr id="8" name="テキスト ボックス 7">
              <a:extLst>
                <a:ext uri="{FF2B5EF4-FFF2-40B4-BE49-F238E27FC236}">
                  <a16:creationId xmlns:a16="http://schemas.microsoft.com/office/drawing/2014/main" xmlns="" id="{DB4A5221-B165-4EB0-B1DD-4C4480197712}"/>
                </a:ext>
              </a:extLst>
            </p:cNvPr>
            <p:cNvSpPr txBox="1"/>
            <p:nvPr/>
          </p:nvSpPr>
          <p:spPr>
            <a:xfrm>
              <a:off x="426499" y="705457"/>
              <a:ext cx="7671559" cy="461665"/>
            </a:xfrm>
            <a:prstGeom prst="rect">
              <a:avLst/>
            </a:prstGeom>
            <a:noFill/>
          </p:spPr>
          <p:txBody>
            <a:bodyPr wrap="square" rtlCol="0">
              <a:spAutoFit/>
            </a:bodyPr>
            <a:lstStyle/>
            <a:p>
              <a:pPr marL="432000" indent="-432000">
                <a:spcAft>
                  <a:spcPts val="1800"/>
                </a:spcAft>
              </a:pPr>
              <a:r>
                <a:rPr kumimoji="1" lang="ja-JP" altLang="en-US" sz="2400" b="1" spc="-90" dirty="0">
                  <a:solidFill>
                    <a:srgbClr val="0041FF"/>
                  </a:solidFill>
                  <a:latin typeface="BIZ UDPゴシック" panose="020B0400000000000000" pitchFamily="50" charset="-128"/>
                  <a:ea typeface="BIZ UDPゴシック" panose="020B0400000000000000" pitchFamily="50" charset="-128"/>
                </a:rPr>
                <a:t>＜まず始めよう 「平常時の取組」 チェックリスト＞</a:t>
              </a:r>
              <a:endParaRPr kumimoji="1" lang="ja-JP" altLang="en-US" sz="2400" spc="-9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xmlns="" id="{A9BCF4B0-B0AF-453D-BF73-8279319980C8}"/>
                </a:ext>
              </a:extLst>
            </p:cNvPr>
            <p:cNvSpPr txBox="1"/>
            <p:nvPr/>
          </p:nvSpPr>
          <p:spPr>
            <a:xfrm>
              <a:off x="659963" y="1313633"/>
              <a:ext cx="8413392" cy="6384184"/>
            </a:xfrm>
            <a:prstGeom prst="rect">
              <a:avLst/>
            </a:prstGeom>
            <a:noFill/>
          </p:spPr>
          <p:txBody>
            <a:bodyPr wrap="square">
              <a:spAutoFit/>
            </a:bodyPr>
            <a:lstStyle/>
            <a:p>
              <a:pPr marL="396000" indent="-396000" algn="just">
                <a:lnSpc>
                  <a:spcPts val="2500"/>
                </a:lnSpc>
                <a:spcAft>
                  <a:spcPts val="400"/>
                </a:spcAft>
              </a:pPr>
              <a:r>
                <a:rPr kumimoji="1" lang="ja-JP" altLang="en-US"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b="1" dirty="0">
                  <a:solidFill>
                    <a:srgbClr val="FF2800"/>
                  </a:solidFill>
                  <a:latin typeface="BIZ UDPゴシック" panose="020B0400000000000000" pitchFamily="50" charset="-128"/>
                  <a:ea typeface="BIZ UDPゴシック" panose="020B0400000000000000" pitchFamily="50" charset="-128"/>
                </a:rPr>
                <a:t> 防災・危機管理担当部局</a:t>
              </a:r>
              <a:r>
                <a:rPr kumimoji="1" lang="ja-JP" altLang="en-US" dirty="0">
                  <a:solidFill>
                    <a:schemeClr val="tx1">
                      <a:lumMod val="75000"/>
                      <a:lumOff val="25000"/>
                    </a:schemeClr>
                  </a:solidFill>
                  <a:latin typeface="BIZ UDPゴシック" panose="020B0400000000000000" pitchFamily="50" charset="-128"/>
                  <a:ea typeface="BIZ UDPゴシック" panose="020B0400000000000000" pitchFamily="50" charset="-128"/>
                </a:rPr>
                <a:t>には、</a:t>
              </a:r>
              <a:r>
                <a:rPr kumimoji="1" lang="ja-JP" altLang="en-US" b="1" dirty="0">
                  <a:solidFill>
                    <a:srgbClr val="FF2800"/>
                  </a:solidFill>
                  <a:latin typeface="BIZ UDPゴシック" panose="020B0400000000000000" pitchFamily="50" charset="-128"/>
                  <a:ea typeface="BIZ UDPゴシック" panose="020B0400000000000000" pitchFamily="50" charset="-128"/>
                </a:rPr>
                <a:t>女性職員が十分数</a:t>
              </a:r>
              <a:r>
                <a:rPr kumimoji="1" lang="ja-JP" altLang="en-US" dirty="0">
                  <a:solidFill>
                    <a:schemeClr val="tx1">
                      <a:lumMod val="75000"/>
                      <a:lumOff val="25000"/>
                    </a:schemeClr>
                  </a:solidFill>
                  <a:latin typeface="BIZ UDPゴシック" panose="020B0400000000000000" pitchFamily="50" charset="-128"/>
                  <a:ea typeface="BIZ UDPゴシック" panose="020B0400000000000000" pitchFamily="50" charset="-128"/>
                </a:rPr>
                <a:t>いますか？　</a:t>
              </a:r>
              <a:endParaRPr kumimoji="1" lang="en-US" altLang="ja-JP"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396000" indent="-396000" algn="just">
                <a:lnSpc>
                  <a:spcPts val="2500"/>
                </a:lnSpc>
                <a:spcAft>
                  <a:spcPts val="400"/>
                </a:spcAft>
              </a:pPr>
              <a:r>
                <a:rPr kumimoji="1" lang="ja-JP" altLang="en-US" dirty="0">
                  <a:solidFill>
                    <a:schemeClr val="tx1">
                      <a:lumMod val="75000"/>
                      <a:lumOff val="25000"/>
                    </a:schemeClr>
                  </a:solidFill>
                  <a:latin typeface="BIZ UDPゴシック" panose="020B0400000000000000" pitchFamily="50" charset="-128"/>
                  <a:ea typeface="BIZ UDPゴシック" panose="020B0400000000000000" pitchFamily="50" charset="-128"/>
                </a:rPr>
                <a:t>□ 庁内職員に対して、</a:t>
              </a:r>
              <a:r>
                <a:rPr kumimoji="1" lang="ja-JP" altLang="en-US" b="1" dirty="0">
                  <a:solidFill>
                    <a:srgbClr val="FF2800"/>
                  </a:solidFill>
                  <a:latin typeface="BIZ UDPゴシック" panose="020B0400000000000000" pitchFamily="50" charset="-128"/>
                  <a:ea typeface="BIZ UDPゴシック" panose="020B0400000000000000" pitchFamily="50" charset="-128"/>
                </a:rPr>
                <a:t>ガイドラインを踏まえた防災研修・勉強会等</a:t>
              </a:r>
              <a:r>
                <a:rPr kumimoji="1" lang="ja-JP" altLang="en-US" dirty="0">
                  <a:solidFill>
                    <a:schemeClr val="tx1">
                      <a:lumMod val="75000"/>
                      <a:lumOff val="25000"/>
                    </a:schemeClr>
                  </a:solidFill>
                  <a:latin typeface="BIZ UDPゴシック" panose="020B0400000000000000" pitchFamily="50" charset="-128"/>
                  <a:ea typeface="BIZ UDPゴシック" panose="020B0400000000000000" pitchFamily="50" charset="-128"/>
                </a:rPr>
                <a:t>を実施していますか？</a:t>
              </a:r>
              <a:endParaRPr kumimoji="1" lang="en-US" altLang="ja-JP"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396000" indent="-396000" algn="just">
                <a:lnSpc>
                  <a:spcPts val="2500"/>
                </a:lnSpc>
                <a:spcAft>
                  <a:spcPts val="400"/>
                </a:spcAft>
              </a:pPr>
              <a:r>
                <a:rPr kumimoji="1" lang="ja-JP" altLang="en-US" dirty="0">
                  <a:solidFill>
                    <a:schemeClr val="tx1">
                      <a:lumMod val="75000"/>
                      <a:lumOff val="25000"/>
                    </a:schemeClr>
                  </a:solidFill>
                  <a:latin typeface="BIZ UDPゴシック" panose="020B0400000000000000" pitchFamily="50" charset="-128"/>
                  <a:ea typeface="BIZ UDPゴシック" panose="020B0400000000000000" pitchFamily="50" charset="-128"/>
                </a:rPr>
                <a:t>□　防災研修・訓練は、</a:t>
              </a:r>
              <a:r>
                <a:rPr kumimoji="1" lang="ja-JP" altLang="en-US" b="1" dirty="0">
                  <a:solidFill>
                    <a:srgbClr val="FF2800"/>
                  </a:solidFill>
                  <a:latin typeface="BIZ UDPゴシック" panose="020B0400000000000000" pitchFamily="50" charset="-128"/>
                  <a:ea typeface="BIZ UDPゴシック" panose="020B0400000000000000" pitchFamily="50" charset="-128"/>
                </a:rPr>
                <a:t>防災・危機管理担当部局と男女共同参画部局・男女共同参画センターとが連携</a:t>
              </a:r>
              <a:r>
                <a:rPr kumimoji="1" lang="ja-JP" altLang="en-US" dirty="0">
                  <a:solidFill>
                    <a:schemeClr val="tx1">
                      <a:lumMod val="75000"/>
                      <a:lumOff val="25000"/>
                    </a:schemeClr>
                  </a:solidFill>
                  <a:latin typeface="BIZ UDPゴシック" panose="020B0400000000000000" pitchFamily="50" charset="-128"/>
                  <a:ea typeface="BIZ UDPゴシック" panose="020B0400000000000000" pitchFamily="50" charset="-128"/>
                </a:rPr>
                <a:t>して実施していますか？</a:t>
              </a:r>
            </a:p>
            <a:p>
              <a:pPr marL="396000" indent="-396000" algn="just">
                <a:lnSpc>
                  <a:spcPts val="2500"/>
                </a:lnSpc>
                <a:spcAft>
                  <a:spcPts val="400"/>
                </a:spcAft>
              </a:pPr>
              <a:r>
                <a:rPr kumimoji="1" lang="ja-JP" altLang="en-US"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b="1" dirty="0">
                  <a:solidFill>
                    <a:schemeClr val="tx1">
                      <a:lumMod val="75000"/>
                      <a:lumOff val="25000"/>
                    </a:schemeClr>
                  </a:solidFill>
                  <a:latin typeface="BIZ UDPゴシック" panose="020B0400000000000000" pitchFamily="50" charset="-128"/>
                  <a:ea typeface="BIZ UDPゴシック" panose="020B0400000000000000" pitchFamily="50" charset="-128"/>
                </a:rPr>
                <a:t> </a:t>
              </a:r>
              <a:r>
                <a:rPr kumimoji="1" lang="ja-JP" altLang="en-US" dirty="0">
                  <a:solidFill>
                    <a:schemeClr val="tx1">
                      <a:lumMod val="75000"/>
                      <a:lumOff val="25000"/>
                    </a:schemeClr>
                  </a:solidFill>
                  <a:latin typeface="BIZ UDPゴシック" panose="020B0400000000000000" pitchFamily="50" charset="-128"/>
                  <a:ea typeface="BIZ UDPゴシック" panose="020B0400000000000000" pitchFamily="50" charset="-128"/>
                </a:rPr>
                <a:t>地方防災会議の</a:t>
              </a:r>
              <a:r>
                <a:rPr kumimoji="1" lang="ja-JP" altLang="en-US" b="1" dirty="0">
                  <a:solidFill>
                    <a:srgbClr val="FF2800"/>
                  </a:solidFill>
                  <a:latin typeface="BIZ UDPゴシック" panose="020B0400000000000000" pitchFamily="50" charset="-128"/>
                  <a:ea typeface="BIZ UDPゴシック" panose="020B0400000000000000" pitchFamily="50" charset="-128"/>
                </a:rPr>
                <a:t>女性委員の割合</a:t>
              </a:r>
              <a:r>
                <a:rPr kumimoji="1" lang="ja-JP" altLang="en-US" dirty="0">
                  <a:solidFill>
                    <a:schemeClr val="tx1">
                      <a:lumMod val="75000"/>
                      <a:lumOff val="25000"/>
                    </a:schemeClr>
                  </a:solidFill>
                  <a:latin typeface="BIZ UDPゴシック" panose="020B0400000000000000" pitchFamily="50" charset="-128"/>
                  <a:ea typeface="BIZ UDPゴシック" panose="020B0400000000000000" pitchFamily="50" charset="-128"/>
                </a:rPr>
                <a:t>は</a:t>
              </a:r>
              <a:r>
                <a:rPr kumimoji="1" lang="ja-JP" altLang="en-US" b="1" dirty="0">
                  <a:solidFill>
                    <a:srgbClr val="FF2800"/>
                  </a:solidFill>
                  <a:latin typeface="BIZ UDPゴシック" panose="020B0400000000000000" pitchFamily="50" charset="-128"/>
                  <a:ea typeface="BIZ UDPゴシック" panose="020B0400000000000000" pitchFamily="50" charset="-128"/>
                </a:rPr>
                <a:t>３割以上</a:t>
              </a:r>
              <a:r>
                <a:rPr kumimoji="1" lang="ja-JP" altLang="en-US" dirty="0">
                  <a:solidFill>
                    <a:schemeClr val="tx1">
                      <a:lumMod val="75000"/>
                      <a:lumOff val="25000"/>
                    </a:schemeClr>
                  </a:solidFill>
                  <a:latin typeface="BIZ UDPゴシック" panose="020B0400000000000000" pitchFamily="50" charset="-128"/>
                  <a:ea typeface="BIZ UDPゴシック" panose="020B0400000000000000" pitchFamily="50" charset="-128"/>
                </a:rPr>
                <a:t>を達成してますか？</a:t>
              </a:r>
              <a:endParaRPr kumimoji="1" lang="en-US" altLang="ja-JP"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396000" indent="-396000" algn="just">
                <a:lnSpc>
                  <a:spcPts val="2500"/>
                </a:lnSpc>
                <a:spcAft>
                  <a:spcPts val="400"/>
                </a:spcAft>
                <a:tabLst>
                  <a:tab pos="1341438" algn="l"/>
                </a:tabLst>
              </a:pPr>
              <a:r>
                <a:rPr kumimoji="1" lang="ja-JP" altLang="en-US" dirty="0">
                  <a:solidFill>
                    <a:schemeClr val="tx1">
                      <a:lumMod val="75000"/>
                      <a:lumOff val="25000"/>
                    </a:schemeClr>
                  </a:solidFill>
                  <a:latin typeface="BIZ UDPゴシック" panose="020B0400000000000000" pitchFamily="50" charset="-128"/>
                  <a:ea typeface="BIZ UDPゴシック" panose="020B0400000000000000" pitchFamily="50" charset="-128"/>
                </a:rPr>
                <a:t>□ 地域防災計画に、</a:t>
              </a:r>
              <a:r>
                <a:rPr kumimoji="1" lang="ja-JP" altLang="en-US" b="1" dirty="0">
                  <a:solidFill>
                    <a:srgbClr val="FF2800"/>
                  </a:solidFill>
                  <a:latin typeface="BIZ UDPゴシック" panose="020B0400000000000000" pitchFamily="50" charset="-128"/>
                  <a:ea typeface="BIZ UDPゴシック" panose="020B0400000000000000" pitchFamily="50" charset="-128"/>
                </a:rPr>
                <a:t>男女共同参画担当部局</a:t>
              </a:r>
              <a:r>
                <a:rPr kumimoji="1" lang="ja-JP" altLang="en-US" dirty="0">
                  <a:solidFill>
                    <a:schemeClr val="tx1">
                      <a:lumMod val="75000"/>
                      <a:lumOff val="25000"/>
                    </a:schemeClr>
                  </a:solidFill>
                  <a:latin typeface="BIZ UDPゴシック" panose="020B0400000000000000" pitchFamily="50" charset="-128"/>
                  <a:ea typeface="BIZ UDPゴシック" panose="020B0400000000000000" pitchFamily="50" charset="-128"/>
                </a:rPr>
                <a:t>や</a:t>
              </a:r>
              <a:r>
                <a:rPr kumimoji="1" lang="ja-JP" altLang="en-US" b="1" dirty="0">
                  <a:solidFill>
                    <a:srgbClr val="FF2800"/>
                  </a:solidFill>
                  <a:latin typeface="BIZ UDPゴシック" panose="020B0400000000000000" pitchFamily="50" charset="-128"/>
                  <a:ea typeface="BIZ UDPゴシック" panose="020B0400000000000000" pitchFamily="50" charset="-128"/>
                </a:rPr>
                <a:t>センター</a:t>
              </a:r>
              <a:r>
                <a:rPr kumimoji="1" lang="ja-JP" altLang="en-US" dirty="0">
                  <a:solidFill>
                    <a:schemeClr val="tx1">
                      <a:lumMod val="75000"/>
                      <a:lumOff val="25000"/>
                    </a:schemeClr>
                  </a:solidFill>
                  <a:latin typeface="BIZ UDPゴシック" panose="020B0400000000000000" pitchFamily="50" charset="-128"/>
                  <a:ea typeface="BIZ UDPゴシック" panose="020B0400000000000000" pitchFamily="50" charset="-128"/>
                </a:rPr>
                <a:t>の役割を</a:t>
              </a:r>
              <a:r>
                <a:rPr kumimoji="1" lang="ja-JP" altLang="en-US" b="1" dirty="0">
                  <a:solidFill>
                    <a:srgbClr val="FF2800"/>
                  </a:solidFill>
                  <a:latin typeface="BIZ UDPゴシック" panose="020B0400000000000000" pitchFamily="50" charset="-128"/>
                  <a:ea typeface="BIZ UDPゴシック" panose="020B0400000000000000" pitchFamily="50" charset="-128"/>
                </a:rPr>
                <a:t>位置づけ</a:t>
              </a:r>
              <a:r>
                <a:rPr kumimoji="1" lang="ja-JP" altLang="en-US" dirty="0">
                  <a:solidFill>
                    <a:schemeClr val="tx1">
                      <a:lumMod val="75000"/>
                      <a:lumOff val="25000"/>
                    </a:schemeClr>
                  </a:solidFill>
                  <a:latin typeface="BIZ UDPゴシック" panose="020B0400000000000000" pitchFamily="50" charset="-128"/>
                  <a:ea typeface="BIZ UDPゴシック" panose="020B0400000000000000" pitchFamily="50" charset="-128"/>
                </a:rPr>
                <a:t>ていますか</a:t>
              </a:r>
              <a:r>
                <a:rPr kumimoji="1" lang="en-US" altLang="ja-JP" dirty="0">
                  <a:solidFill>
                    <a:schemeClr val="tx1">
                      <a:lumMod val="75000"/>
                      <a:lumOff val="25000"/>
                    </a:schemeClr>
                  </a:solidFill>
                  <a:latin typeface="BIZ UDPゴシック" panose="020B0400000000000000" pitchFamily="50" charset="-128"/>
                  <a:ea typeface="BIZ UDPゴシック" panose="020B0400000000000000" pitchFamily="50" charset="-128"/>
                </a:rPr>
                <a:t>? </a:t>
              </a:r>
            </a:p>
            <a:p>
              <a:pPr marL="396000" indent="-396000" algn="just">
                <a:lnSpc>
                  <a:spcPts val="2500"/>
                </a:lnSpc>
                <a:spcAft>
                  <a:spcPts val="400"/>
                </a:spcAft>
                <a:tabLst>
                  <a:tab pos="1341438" algn="l"/>
                </a:tabLst>
              </a:pPr>
              <a:r>
                <a:rPr kumimoji="1" lang="ja-JP" altLang="en-US"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b="1" dirty="0">
                  <a:solidFill>
                    <a:schemeClr val="tx1">
                      <a:lumMod val="75000"/>
                      <a:lumOff val="25000"/>
                    </a:schemeClr>
                  </a:solidFill>
                  <a:latin typeface="BIZ UDPゴシック" panose="020B0400000000000000" pitchFamily="50" charset="-128"/>
                  <a:ea typeface="BIZ UDPゴシック" panose="020B0400000000000000" pitchFamily="50" charset="-128"/>
                </a:rPr>
                <a:t>　</a:t>
              </a:r>
              <a:r>
                <a:rPr kumimoji="1" lang="ja-JP" altLang="en-US" b="1" dirty="0">
                  <a:solidFill>
                    <a:srgbClr val="FF2800"/>
                  </a:solidFill>
                  <a:latin typeface="BIZ UDPゴシック" panose="020B0400000000000000" pitchFamily="50" charset="-128"/>
                  <a:ea typeface="BIZ UDPゴシック" panose="020B0400000000000000" pitchFamily="50" charset="-128"/>
                </a:rPr>
                <a:t>備蓄物資の準備に「備蓄チェックシート」</a:t>
              </a:r>
              <a:r>
                <a:rPr kumimoji="1" lang="ja-JP" altLang="en-US" dirty="0">
                  <a:solidFill>
                    <a:schemeClr val="tx1">
                      <a:lumMod val="75000"/>
                      <a:lumOff val="25000"/>
                    </a:schemeClr>
                  </a:solidFill>
                  <a:latin typeface="BIZ UDPゴシック" panose="020B0400000000000000" pitchFamily="50" charset="-128"/>
                  <a:ea typeface="BIZ UDPゴシック" panose="020B0400000000000000" pitchFamily="50" charset="-128"/>
                </a:rPr>
                <a:t>を活用していますか？女性職員は参加していますか？</a:t>
              </a:r>
              <a:endParaRPr kumimoji="1" lang="en-US" altLang="ja-JP"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396000" indent="-396000" algn="just">
                <a:lnSpc>
                  <a:spcPts val="2500"/>
                </a:lnSpc>
                <a:spcAft>
                  <a:spcPts val="400"/>
                </a:spcAft>
                <a:tabLst>
                  <a:tab pos="1341438" algn="l"/>
                </a:tabLst>
              </a:pPr>
              <a:r>
                <a:rPr kumimoji="1" lang="ja-JP" altLang="en-US" dirty="0">
                  <a:solidFill>
                    <a:schemeClr val="tx1">
                      <a:lumMod val="75000"/>
                      <a:lumOff val="25000"/>
                    </a:schemeClr>
                  </a:solidFill>
                  <a:latin typeface="BIZ UDPゴシック" panose="020B0400000000000000" pitchFamily="50" charset="-128"/>
                  <a:ea typeface="BIZ UDPゴシック" panose="020B0400000000000000" pitchFamily="50" charset="-128"/>
                </a:rPr>
                <a:t>□　物資を供給するために</a:t>
              </a:r>
              <a:r>
                <a:rPr kumimoji="1" lang="ja-JP" altLang="en-US" b="1" dirty="0">
                  <a:solidFill>
                    <a:srgbClr val="FF2800"/>
                  </a:solidFill>
                  <a:latin typeface="BIZ UDPゴシック" panose="020B0400000000000000" pitchFamily="50" charset="-128"/>
                  <a:ea typeface="BIZ UDPゴシック" panose="020B0400000000000000" pitchFamily="50" charset="-128"/>
                </a:rPr>
                <a:t>協定締結</a:t>
              </a:r>
              <a:r>
                <a:rPr kumimoji="1" lang="ja-JP" altLang="en-US" dirty="0">
                  <a:solidFill>
                    <a:schemeClr val="tx1">
                      <a:lumMod val="75000"/>
                      <a:lumOff val="25000"/>
                    </a:schemeClr>
                  </a:solidFill>
                  <a:latin typeface="BIZ UDPゴシック" panose="020B0400000000000000" pitchFamily="50" charset="-128"/>
                  <a:ea typeface="BIZ UDPゴシック" panose="020B0400000000000000" pitchFamily="50" charset="-128"/>
                </a:rPr>
                <a:t>や</a:t>
              </a:r>
              <a:r>
                <a:rPr kumimoji="1" lang="ja-JP" altLang="en-US" b="1" dirty="0">
                  <a:solidFill>
                    <a:srgbClr val="FF2800"/>
                  </a:solidFill>
                  <a:latin typeface="BIZ UDPゴシック" panose="020B0400000000000000" pitchFamily="50" charset="-128"/>
                  <a:ea typeface="BIZ UDPゴシック" panose="020B0400000000000000" pitchFamily="50" charset="-128"/>
                </a:rPr>
                <a:t>住民備蓄</a:t>
              </a:r>
              <a:r>
                <a:rPr kumimoji="1" lang="ja-JP" altLang="en-US" dirty="0">
                  <a:solidFill>
                    <a:schemeClr val="tx1">
                      <a:lumMod val="75000"/>
                      <a:lumOff val="25000"/>
                    </a:schemeClr>
                  </a:solidFill>
                  <a:latin typeface="BIZ UDPゴシック" panose="020B0400000000000000" pitchFamily="50" charset="-128"/>
                  <a:ea typeface="BIZ UDPゴシック" panose="020B0400000000000000" pitchFamily="50" charset="-128"/>
                </a:rPr>
                <a:t>に取り組んでいますか？</a:t>
              </a:r>
              <a:endParaRPr kumimoji="1" lang="en-US" altLang="ja-JP"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396000" indent="-396000" algn="just">
                <a:lnSpc>
                  <a:spcPts val="2500"/>
                </a:lnSpc>
                <a:spcAft>
                  <a:spcPts val="400"/>
                </a:spcAft>
              </a:pPr>
              <a:r>
                <a:rPr kumimoji="1" lang="ja-JP" altLang="en-US"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b="1" dirty="0">
                  <a:solidFill>
                    <a:schemeClr val="tx1">
                      <a:lumMod val="75000"/>
                      <a:lumOff val="25000"/>
                    </a:schemeClr>
                  </a:solidFill>
                  <a:latin typeface="BIZ UDPゴシック" panose="020B0400000000000000" pitchFamily="50" charset="-128"/>
                  <a:ea typeface="BIZ UDPゴシック" panose="020B0400000000000000" pitchFamily="50" charset="-128"/>
                </a:rPr>
                <a:t>　</a:t>
              </a:r>
              <a:r>
                <a:rPr kumimoji="1" lang="ja-JP" altLang="en-US" b="1" dirty="0">
                  <a:solidFill>
                    <a:srgbClr val="FF0000"/>
                  </a:solidFill>
                  <a:latin typeface="BIZ UDPゴシック" panose="020B0400000000000000" pitchFamily="50" charset="-128"/>
                  <a:ea typeface="BIZ UDPゴシック" panose="020B0400000000000000" pitchFamily="50" charset="-128"/>
                </a:rPr>
                <a:t>自主防災組織</a:t>
              </a:r>
              <a:r>
                <a:rPr kumimoji="1" lang="ja-JP" altLang="en-US" dirty="0">
                  <a:solidFill>
                    <a:schemeClr val="tx1">
                      <a:lumMod val="75000"/>
                      <a:lumOff val="25000"/>
                    </a:schemeClr>
                  </a:solidFill>
                  <a:latin typeface="BIZ UDPゴシック" panose="020B0400000000000000" pitchFamily="50" charset="-128"/>
                  <a:ea typeface="BIZ UDPゴシック" panose="020B0400000000000000" pitchFamily="50" charset="-128"/>
                </a:rPr>
                <a:t>における</a:t>
              </a:r>
              <a:r>
                <a:rPr kumimoji="1" lang="ja-JP" altLang="en-US" b="1" dirty="0">
                  <a:solidFill>
                    <a:srgbClr val="FF0000"/>
                  </a:solidFill>
                  <a:latin typeface="BIZ UDPゴシック" panose="020B0400000000000000" pitchFamily="50" charset="-128"/>
                  <a:ea typeface="BIZ UDPゴシック" panose="020B0400000000000000" pitchFamily="50" charset="-128"/>
                </a:rPr>
                <a:t>女性参画</a:t>
              </a:r>
              <a:r>
                <a:rPr kumimoji="1" lang="ja-JP" altLang="en-US" dirty="0">
                  <a:solidFill>
                    <a:schemeClr val="tx1">
                      <a:lumMod val="75000"/>
                      <a:lumOff val="25000"/>
                    </a:schemeClr>
                  </a:solidFill>
                  <a:latin typeface="BIZ UDPゴシック" panose="020B0400000000000000" pitchFamily="50" charset="-128"/>
                  <a:ea typeface="BIZ UDPゴシック" panose="020B0400000000000000" pitchFamily="50" charset="-128"/>
                </a:rPr>
                <a:t>を進めていますか？</a:t>
              </a:r>
              <a:endParaRPr kumimoji="1" lang="en-US" altLang="ja-JP"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396000" indent="-396000" algn="just">
                <a:lnSpc>
                  <a:spcPts val="2500"/>
                </a:lnSpc>
                <a:spcAft>
                  <a:spcPts val="400"/>
                </a:spcAft>
              </a:pPr>
              <a:r>
                <a:rPr kumimoji="1" lang="ja-JP" altLang="en-US" dirty="0">
                  <a:solidFill>
                    <a:schemeClr val="tx1">
                      <a:lumMod val="75000"/>
                      <a:lumOff val="25000"/>
                    </a:schemeClr>
                  </a:solidFill>
                  <a:latin typeface="BIZ UDPゴシック" panose="020B0400000000000000" pitchFamily="50" charset="-128"/>
                  <a:ea typeface="BIZ UDPゴシック" panose="020B0400000000000000" pitchFamily="50" charset="-128"/>
                </a:rPr>
                <a:t>□　</a:t>
              </a:r>
              <a:r>
                <a:rPr lang="ja-JP" altLang="en-US" dirty="0">
                  <a:solidFill>
                    <a:schemeClr val="tx1">
                      <a:lumMod val="75000"/>
                      <a:lumOff val="25000"/>
                    </a:schemeClr>
                  </a:solidFill>
                  <a:latin typeface="BIZ UDPゴシック" panose="020B0400000000000000" pitchFamily="50" charset="-128"/>
                  <a:ea typeface="BIZ UDPゴシック" panose="020B0400000000000000" pitchFamily="50" charset="-128"/>
                </a:rPr>
                <a:t>自治会長などの地域の有力者や各組織の長である</a:t>
              </a:r>
              <a:r>
                <a:rPr lang="ja-JP" altLang="en-US" b="1" dirty="0">
                  <a:solidFill>
                    <a:srgbClr val="FF2800"/>
                  </a:solidFill>
                  <a:latin typeface="BIZ UDPゴシック" panose="020B0400000000000000" pitchFamily="50" charset="-128"/>
                  <a:ea typeface="BIZ UDPゴシック" panose="020B0400000000000000" pitchFamily="50" charset="-128"/>
                </a:rPr>
                <a:t>男性</a:t>
              </a:r>
              <a:r>
                <a:rPr kumimoji="1" lang="ja-JP" altLang="en-US" b="1" dirty="0">
                  <a:solidFill>
                    <a:srgbClr val="FF2800"/>
                  </a:solidFill>
                  <a:latin typeface="BIZ UDPゴシック" panose="020B0400000000000000" pitchFamily="50" charset="-128"/>
                  <a:ea typeface="BIZ UDPゴシック" panose="020B0400000000000000" pitchFamily="50" charset="-128"/>
                </a:rPr>
                <a:t>に対して、女性の視点に立った防災について理解の促進</a:t>
              </a:r>
              <a:r>
                <a:rPr kumimoji="1" lang="ja-JP" altLang="en-US" dirty="0">
                  <a:solidFill>
                    <a:schemeClr val="tx1">
                      <a:lumMod val="75000"/>
                      <a:lumOff val="25000"/>
                    </a:schemeClr>
                  </a:solidFill>
                  <a:latin typeface="BIZ UDPゴシック" panose="020B0400000000000000" pitchFamily="50" charset="-128"/>
                  <a:ea typeface="BIZ UDPゴシック" panose="020B0400000000000000" pitchFamily="50" charset="-128"/>
                </a:rPr>
                <a:t>を図っていますか？</a:t>
              </a:r>
            </a:p>
            <a:p>
              <a:pPr marL="396000" indent="-396000" algn="just">
                <a:lnSpc>
                  <a:spcPts val="2500"/>
                </a:lnSpc>
                <a:spcAft>
                  <a:spcPts val="400"/>
                </a:spcAft>
              </a:pPr>
              <a:r>
                <a:rPr kumimoji="1" lang="ja-JP" altLang="en-US" dirty="0">
                  <a:solidFill>
                    <a:schemeClr val="tx1">
                      <a:lumMod val="75000"/>
                      <a:lumOff val="25000"/>
                    </a:schemeClr>
                  </a:solidFill>
                  <a:latin typeface="BIZ UDPゴシック" panose="020B0400000000000000" pitchFamily="50" charset="-128"/>
                  <a:ea typeface="BIZ UDPゴシック" panose="020B0400000000000000" pitchFamily="50" charset="-128"/>
                </a:rPr>
                <a:t>□　</a:t>
              </a:r>
              <a:r>
                <a:rPr lang="ja-JP" altLang="en-US" dirty="0">
                  <a:solidFill>
                    <a:schemeClr val="tx1">
                      <a:lumMod val="75000"/>
                      <a:lumOff val="25000"/>
                    </a:schemeClr>
                  </a:solidFill>
                  <a:latin typeface="BIZ UDPゴシック" panose="020B0400000000000000" pitchFamily="50" charset="-128"/>
                  <a:ea typeface="BIZ UDPゴシック" panose="020B0400000000000000" pitchFamily="50" charset="-128"/>
                </a:rPr>
                <a:t>女性消防団、婦人防火クラブ等の地域に根ざした組織や団体の長となる</a:t>
              </a:r>
              <a:r>
                <a:rPr kumimoji="1" lang="ja-JP" altLang="en-US" b="1" dirty="0">
                  <a:solidFill>
                    <a:srgbClr val="FF2800"/>
                  </a:solidFill>
                  <a:latin typeface="BIZ UDPゴシック" panose="020B0400000000000000" pitchFamily="50" charset="-128"/>
                  <a:ea typeface="BIZ UDPゴシック" panose="020B0400000000000000" pitchFamily="50" charset="-128"/>
                </a:rPr>
                <a:t>女性リーダーの育成</a:t>
              </a:r>
              <a:r>
                <a:rPr kumimoji="1" lang="ja-JP" altLang="en-US" dirty="0">
                  <a:solidFill>
                    <a:schemeClr val="tx1">
                      <a:lumMod val="75000"/>
                      <a:lumOff val="25000"/>
                    </a:schemeClr>
                  </a:solidFill>
                  <a:latin typeface="BIZ UDPゴシック" panose="020B0400000000000000" pitchFamily="50" charset="-128"/>
                  <a:ea typeface="BIZ UDPゴシック" panose="020B0400000000000000" pitchFamily="50" charset="-128"/>
                </a:rPr>
                <a:t>を行っていますか？</a:t>
              </a:r>
              <a:endParaRPr kumimoji="1" lang="en-US" altLang="ja-JP"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396000" indent="-396000" algn="just">
                <a:lnSpc>
                  <a:spcPts val="2500"/>
                </a:lnSpc>
                <a:spcAft>
                  <a:spcPts val="400"/>
                </a:spcAft>
              </a:pPr>
              <a:r>
                <a:rPr kumimoji="1" lang="ja-JP" altLang="en-US" dirty="0">
                  <a:solidFill>
                    <a:schemeClr val="tx1">
                      <a:lumMod val="75000"/>
                      <a:lumOff val="25000"/>
                    </a:schemeClr>
                  </a:solidFill>
                  <a:latin typeface="BIZ UDPゴシック" panose="020B0400000000000000" pitchFamily="50" charset="-128"/>
                  <a:ea typeface="BIZ UDPゴシック" panose="020B0400000000000000" pitchFamily="50" charset="-128"/>
                </a:rPr>
                <a:t>□　</a:t>
              </a:r>
              <a:r>
                <a:rPr kumimoji="1" lang="ja-JP" altLang="en-US" b="1" dirty="0">
                  <a:solidFill>
                    <a:srgbClr val="FF2800"/>
                  </a:solidFill>
                  <a:latin typeface="BIZ UDPゴシック" panose="020B0400000000000000" pitchFamily="50" charset="-128"/>
                  <a:ea typeface="BIZ UDPゴシック" panose="020B0400000000000000" pitchFamily="50" charset="-128"/>
                </a:rPr>
                <a:t>女性リーダー同士の連携や情報共有</a:t>
              </a:r>
              <a:r>
                <a:rPr kumimoji="1" lang="ja-JP" altLang="en-US" dirty="0">
                  <a:solidFill>
                    <a:schemeClr val="tx1">
                      <a:lumMod val="75000"/>
                      <a:lumOff val="25000"/>
                    </a:schemeClr>
                  </a:solidFill>
                  <a:latin typeface="BIZ UDPゴシック" panose="020B0400000000000000" pitchFamily="50" charset="-128"/>
                  <a:ea typeface="BIZ UDPゴシック" panose="020B0400000000000000" pitchFamily="50" charset="-128"/>
                </a:rPr>
                <a:t>の場を提供していますか？</a:t>
              </a:r>
            </a:p>
            <a:p>
              <a:pPr marL="396000" indent="-396000" algn="just">
                <a:lnSpc>
                  <a:spcPts val="2500"/>
                </a:lnSpc>
                <a:spcAft>
                  <a:spcPts val="400"/>
                </a:spcAft>
              </a:pPr>
              <a:endParaRPr kumimoji="1" lang="en-US" altLang="ja-JP"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grpSp>
      <p:sp>
        <p:nvSpPr>
          <p:cNvPr id="3" name="スライド番号プレースホルダー 2">
            <a:extLst>
              <a:ext uri="{FF2B5EF4-FFF2-40B4-BE49-F238E27FC236}">
                <a16:creationId xmlns:a16="http://schemas.microsoft.com/office/drawing/2014/main" xmlns="" id="{D2F26742-F1A2-4AD1-80BF-35DC8395BA93}"/>
              </a:ext>
            </a:extLst>
          </p:cNvPr>
          <p:cNvSpPr>
            <a:spLocks noGrp="1"/>
          </p:cNvSpPr>
          <p:nvPr>
            <p:ph type="sldNum" sz="quarter" idx="12"/>
          </p:nvPr>
        </p:nvSpPr>
        <p:spPr>
          <a:xfrm>
            <a:off x="7129730" y="6481429"/>
            <a:ext cx="2057400" cy="365125"/>
          </a:xfrm>
        </p:spPr>
        <p:txBody>
          <a:bodyPr/>
          <a:lstStyle/>
          <a:p>
            <a:fld id="{3837D2F9-3F71-4E1B-B85F-DD9E8690F842}" type="slidenum">
              <a:rPr kumimoji="1" lang="ja-JP" altLang="en-US" smtClean="0"/>
              <a:pPr/>
              <a:t>19</a:t>
            </a:fld>
            <a:endParaRPr kumimoji="1" lang="ja-JP" altLang="en-US" dirty="0"/>
          </a:p>
        </p:txBody>
      </p:sp>
    </p:spTree>
    <p:extLst>
      <p:ext uri="{BB962C8B-B14F-4D97-AF65-F5344CB8AC3E}">
        <p14:creationId xmlns:p14="http://schemas.microsoft.com/office/powerpoint/2010/main" val="2561482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xmlns="" id="{50D65965-6825-45AE-9E46-88052DCFB00C}"/>
              </a:ext>
            </a:extLst>
          </p:cNvPr>
          <p:cNvSpPr>
            <a:spLocks noGrp="1"/>
          </p:cNvSpPr>
          <p:nvPr>
            <p:ph type="sldNum" sz="quarter" idx="12"/>
          </p:nvPr>
        </p:nvSpPr>
        <p:spPr/>
        <p:txBody>
          <a:bodyPr/>
          <a:lstStyle/>
          <a:p>
            <a:fld id="{3837D2F9-3F71-4E1B-B85F-DD9E8690F842}" type="slidenum">
              <a:rPr kumimoji="1" lang="ja-JP" altLang="en-US" smtClean="0"/>
              <a:pPr/>
              <a:t>2</a:t>
            </a:fld>
            <a:endParaRPr kumimoji="1" lang="ja-JP" altLang="en-US" dirty="0"/>
          </a:p>
        </p:txBody>
      </p:sp>
      <p:sp>
        <p:nvSpPr>
          <p:cNvPr id="10" name="タイトル 1">
            <a:extLst>
              <a:ext uri="{FF2B5EF4-FFF2-40B4-BE49-F238E27FC236}">
                <a16:creationId xmlns:a16="http://schemas.microsoft.com/office/drawing/2014/main" xmlns="" id="{B3210F62-A73F-4DB7-858C-A7C0DA105E62}"/>
              </a:ext>
            </a:extLst>
          </p:cNvPr>
          <p:cNvSpPr txBox="1">
            <a:spLocks/>
          </p:cNvSpPr>
          <p:nvPr/>
        </p:nvSpPr>
        <p:spPr>
          <a:xfrm>
            <a:off x="628650" y="365127"/>
            <a:ext cx="7886700" cy="6010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36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r>
              <a:rPr lang="ja-JP" altLang="en-US" b="1">
                <a:solidFill>
                  <a:schemeClr val="tx1">
                    <a:lumMod val="75000"/>
                    <a:lumOff val="25000"/>
                  </a:schemeClr>
                </a:solidFill>
              </a:rPr>
              <a:t>本セッションの目標と学習内容</a:t>
            </a:r>
            <a:endParaRPr lang="ja-JP" altLang="en-US" b="1" dirty="0">
              <a:solidFill>
                <a:schemeClr val="tx1">
                  <a:lumMod val="75000"/>
                  <a:lumOff val="25000"/>
                </a:schemeClr>
              </a:solidFill>
            </a:endParaRPr>
          </a:p>
        </p:txBody>
      </p:sp>
      <p:sp>
        <p:nvSpPr>
          <p:cNvPr id="11" name="テキスト ボックス 10">
            <a:extLst>
              <a:ext uri="{FF2B5EF4-FFF2-40B4-BE49-F238E27FC236}">
                <a16:creationId xmlns:a16="http://schemas.microsoft.com/office/drawing/2014/main" xmlns="" id="{BA598615-6C97-4094-99CC-8EBBFD8F8DAA}"/>
              </a:ext>
            </a:extLst>
          </p:cNvPr>
          <p:cNvSpPr txBox="1"/>
          <p:nvPr/>
        </p:nvSpPr>
        <p:spPr>
          <a:xfrm>
            <a:off x="268255" y="1367166"/>
            <a:ext cx="1476569" cy="523220"/>
          </a:xfrm>
          <a:prstGeom prst="rect">
            <a:avLst/>
          </a:prstGeom>
          <a:noFill/>
        </p:spPr>
        <p:txBody>
          <a:bodyPr wrap="square" rtlCol="0">
            <a:spAutoFit/>
          </a:bodyPr>
          <a:lstStyle/>
          <a:p>
            <a:r>
              <a:rPr kumimoji="1" lang="ja-JP" altLang="en-US" sz="2800" b="1" dirty="0">
                <a:solidFill>
                  <a:srgbClr val="FF2800"/>
                </a:solidFill>
                <a:latin typeface="BIZ UDPゴシック" panose="020B0400000000000000" pitchFamily="50" charset="-128"/>
                <a:ea typeface="BIZ UDPゴシック" panose="020B0400000000000000" pitchFamily="50" charset="-128"/>
              </a:rPr>
              <a:t>目標</a:t>
            </a:r>
          </a:p>
        </p:txBody>
      </p:sp>
      <p:sp>
        <p:nvSpPr>
          <p:cNvPr id="12" name="テキスト ボックス 11">
            <a:extLst>
              <a:ext uri="{FF2B5EF4-FFF2-40B4-BE49-F238E27FC236}">
                <a16:creationId xmlns:a16="http://schemas.microsoft.com/office/drawing/2014/main" xmlns="" id="{AFF5FEE8-6B4A-42C9-8EF1-D678A8296355}"/>
              </a:ext>
            </a:extLst>
          </p:cNvPr>
          <p:cNvSpPr txBox="1"/>
          <p:nvPr/>
        </p:nvSpPr>
        <p:spPr>
          <a:xfrm>
            <a:off x="268255" y="3519806"/>
            <a:ext cx="1784480" cy="523220"/>
          </a:xfrm>
          <a:prstGeom prst="rect">
            <a:avLst/>
          </a:prstGeom>
          <a:noFill/>
        </p:spPr>
        <p:txBody>
          <a:bodyPr wrap="square" rtlCol="0">
            <a:spAutoFit/>
          </a:bodyPr>
          <a:lstStyle/>
          <a:p>
            <a:r>
              <a:rPr kumimoji="1" lang="ja-JP" altLang="en-US" sz="2800" b="1" dirty="0">
                <a:solidFill>
                  <a:srgbClr val="FF2800"/>
                </a:solidFill>
                <a:latin typeface="BIZ UDPゴシック" panose="020B0400000000000000" pitchFamily="50" charset="-128"/>
                <a:ea typeface="BIZ UDPゴシック" panose="020B0400000000000000" pitchFamily="50" charset="-128"/>
              </a:rPr>
              <a:t>学習内容</a:t>
            </a:r>
          </a:p>
        </p:txBody>
      </p:sp>
      <p:sp>
        <p:nvSpPr>
          <p:cNvPr id="13" name="テキスト ボックス 12">
            <a:extLst>
              <a:ext uri="{FF2B5EF4-FFF2-40B4-BE49-F238E27FC236}">
                <a16:creationId xmlns:a16="http://schemas.microsoft.com/office/drawing/2014/main" xmlns="" id="{DAD1384E-421C-46FE-9869-2ECF7C87EFC4}"/>
              </a:ext>
            </a:extLst>
          </p:cNvPr>
          <p:cNvSpPr txBox="1"/>
          <p:nvPr/>
        </p:nvSpPr>
        <p:spPr>
          <a:xfrm>
            <a:off x="376956" y="1909304"/>
            <a:ext cx="8633149" cy="984885"/>
          </a:xfrm>
          <a:prstGeom prst="rect">
            <a:avLst/>
          </a:prstGeom>
          <a:noFill/>
        </p:spPr>
        <p:txBody>
          <a:bodyPr wrap="square" rtlCol="0">
            <a:spAutoFit/>
          </a:bodyPr>
          <a:lstStyle/>
          <a:p>
            <a:pPr marL="214313" indent="-214313">
              <a:spcAft>
                <a:spcPts val="1200"/>
              </a:spcAft>
              <a:buFont typeface="Arial" panose="020B0604020202020204" pitchFamily="34" charset="0"/>
              <a:buChar char="•"/>
            </a:pPr>
            <a:r>
              <a:rPr kumimoji="1" lang="ja-JP" altLang="en-US" sz="2400" b="1" dirty="0">
                <a:solidFill>
                  <a:schemeClr val="tx1">
                    <a:lumMod val="75000"/>
                    <a:lumOff val="25000"/>
                  </a:schemeClr>
                </a:solidFill>
                <a:latin typeface="BIZ UDPゴシック" panose="020B0400000000000000" pitchFamily="50" charset="-128"/>
                <a:ea typeface="BIZ UDPゴシック" panose="020B0400000000000000" pitchFamily="50" charset="-128"/>
              </a:rPr>
              <a:t>あなたの部署における具体的な取組を見つけ出す</a:t>
            </a:r>
            <a:endParaRPr kumimoji="1" lang="en-US" altLang="ja-JP" sz="2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214313" indent="-214313">
              <a:spcAft>
                <a:spcPts val="1200"/>
              </a:spcAft>
              <a:buFont typeface="Arial" panose="020B0604020202020204" pitchFamily="34" charset="0"/>
              <a:buChar char="•"/>
            </a:pPr>
            <a:r>
              <a:rPr kumimoji="1" lang="ja-JP" altLang="en-US" sz="2400" b="1" dirty="0">
                <a:solidFill>
                  <a:schemeClr val="tx1">
                    <a:lumMod val="75000"/>
                    <a:lumOff val="25000"/>
                  </a:schemeClr>
                </a:solidFill>
                <a:latin typeface="BIZ UDPゴシック" panose="020B0400000000000000" pitchFamily="50" charset="-128"/>
                <a:ea typeface="BIZ UDPゴシック" panose="020B0400000000000000" pitchFamily="50" charset="-128"/>
              </a:rPr>
              <a:t>ガイドラインを活用して取組を検討する</a:t>
            </a:r>
            <a:endParaRPr kumimoji="1" lang="en-US" altLang="ja-JP" sz="2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xmlns="" id="{942176EC-CA20-49EE-BE02-B5742C34BD87}"/>
              </a:ext>
            </a:extLst>
          </p:cNvPr>
          <p:cNvSpPr txBox="1"/>
          <p:nvPr/>
        </p:nvSpPr>
        <p:spPr>
          <a:xfrm>
            <a:off x="243063" y="4126506"/>
            <a:ext cx="8900937" cy="2169825"/>
          </a:xfrm>
          <a:prstGeom prst="rect">
            <a:avLst/>
          </a:prstGeom>
          <a:noFill/>
        </p:spPr>
        <p:txBody>
          <a:bodyPr wrap="square" rtlCol="0">
            <a:spAutoFit/>
          </a:bodyPr>
          <a:lstStyle/>
          <a:p>
            <a:pPr marL="266700" indent="-177800">
              <a:buFont typeface="Arial" panose="020B0604020202020204" pitchFamily="34" charset="0"/>
              <a:buChar char="•"/>
            </a:pPr>
            <a:r>
              <a:rPr kumimoji="1" lang="ja-JP" altLang="en-US" sz="2400" b="1" dirty="0">
                <a:solidFill>
                  <a:schemeClr val="tx1">
                    <a:lumMod val="75000"/>
                    <a:lumOff val="25000"/>
                  </a:schemeClr>
                </a:solidFill>
                <a:latin typeface="BIZ UDPゴシック" panose="020B0400000000000000" pitchFamily="50" charset="-128"/>
                <a:ea typeface="BIZ UDPゴシック" panose="020B0400000000000000" pitchFamily="50" charset="-128"/>
              </a:rPr>
              <a:t>ワーク１　災害発生時の部署の業務から、男女共同参画の視点で　</a:t>
            </a:r>
            <a:endParaRPr kumimoji="1" lang="en-US" altLang="ja-JP" sz="2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88900"/>
            <a:r>
              <a:rPr kumimoji="1" lang="ja-JP" altLang="en-US" sz="2400" b="1" dirty="0">
                <a:solidFill>
                  <a:schemeClr val="tx1">
                    <a:lumMod val="75000"/>
                    <a:lumOff val="25000"/>
                  </a:schemeClr>
                </a:solidFill>
                <a:latin typeface="BIZ UDPゴシック" panose="020B0400000000000000" pitchFamily="50" charset="-128"/>
                <a:ea typeface="BIZ UDPゴシック" panose="020B0400000000000000" pitchFamily="50" charset="-128"/>
              </a:rPr>
              <a:t>　　　　　　　検討したい業務を選び、目指したいゴールを設定する</a:t>
            </a:r>
            <a:endParaRPr kumimoji="1" lang="en-US" altLang="ja-JP" sz="2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266700" indent="-177800">
              <a:spcAft>
                <a:spcPts val="900"/>
              </a:spcAft>
              <a:buFont typeface="Arial" panose="020B0604020202020204" pitchFamily="34" charset="0"/>
              <a:buChar char="•"/>
            </a:pPr>
            <a:r>
              <a:rPr kumimoji="1" lang="ja-JP" altLang="en-US" sz="2400" b="1" dirty="0">
                <a:solidFill>
                  <a:schemeClr val="tx1">
                    <a:lumMod val="75000"/>
                    <a:lumOff val="25000"/>
                  </a:schemeClr>
                </a:solidFill>
                <a:latin typeface="BIZ UDPゴシック" panose="020B0400000000000000" pitchFamily="50" charset="-128"/>
                <a:ea typeface="BIZ UDPゴシック" panose="020B0400000000000000" pitchFamily="50" charset="-128"/>
              </a:rPr>
              <a:t>ワーク</a:t>
            </a:r>
            <a:r>
              <a:rPr kumimoji="1" lang="en-US" altLang="ja-JP" sz="2400" b="1" dirty="0">
                <a:solidFill>
                  <a:schemeClr val="tx1">
                    <a:lumMod val="75000"/>
                    <a:lumOff val="25000"/>
                  </a:schemeClr>
                </a:solidFill>
                <a:latin typeface="BIZ UDPゴシック" panose="020B0400000000000000" pitchFamily="50" charset="-128"/>
                <a:ea typeface="BIZ UDPゴシック" panose="020B0400000000000000" pitchFamily="50" charset="-128"/>
              </a:rPr>
              <a:t>2</a:t>
            </a:r>
            <a:r>
              <a:rPr kumimoji="1" lang="ja-JP" altLang="en-US" sz="2400" b="1" dirty="0">
                <a:solidFill>
                  <a:schemeClr val="tx1">
                    <a:lumMod val="75000"/>
                    <a:lumOff val="25000"/>
                  </a:schemeClr>
                </a:solidFill>
                <a:latin typeface="BIZ UDPゴシック" panose="020B0400000000000000" pitchFamily="50" charset="-128"/>
                <a:ea typeface="BIZ UDPゴシック" panose="020B0400000000000000" pitchFamily="50" charset="-128"/>
              </a:rPr>
              <a:t>　災害時に具体的に取り組むことを検討する</a:t>
            </a:r>
            <a:endParaRPr kumimoji="1" lang="en-US" altLang="ja-JP" sz="2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266700" indent="-177800">
              <a:spcAft>
                <a:spcPts val="900"/>
              </a:spcAft>
              <a:buFont typeface="Arial" panose="020B0604020202020204" pitchFamily="34" charset="0"/>
              <a:buChar char="•"/>
            </a:pPr>
            <a:r>
              <a:rPr kumimoji="1" lang="ja-JP" altLang="en-US" sz="2400" b="1" dirty="0">
                <a:solidFill>
                  <a:schemeClr val="tx1">
                    <a:lumMod val="75000"/>
                    <a:lumOff val="25000"/>
                  </a:schemeClr>
                </a:solidFill>
                <a:latin typeface="BIZ UDPゴシック" panose="020B0400000000000000" pitchFamily="50" charset="-128"/>
                <a:ea typeface="BIZ UDPゴシック" panose="020B0400000000000000" pitchFamily="50" charset="-128"/>
              </a:rPr>
              <a:t>ワーク</a:t>
            </a:r>
            <a:r>
              <a:rPr kumimoji="1" lang="en-US" altLang="ja-JP" sz="2400" b="1" dirty="0">
                <a:solidFill>
                  <a:schemeClr val="tx1">
                    <a:lumMod val="75000"/>
                    <a:lumOff val="25000"/>
                  </a:schemeClr>
                </a:solidFill>
                <a:latin typeface="BIZ UDPゴシック" panose="020B0400000000000000" pitchFamily="50" charset="-128"/>
                <a:ea typeface="BIZ UDPゴシック" panose="020B0400000000000000" pitchFamily="50" charset="-128"/>
              </a:rPr>
              <a:t>3</a:t>
            </a:r>
            <a:r>
              <a:rPr kumimoji="1" lang="ja-JP" altLang="en-US" sz="2400" b="1" dirty="0">
                <a:solidFill>
                  <a:schemeClr val="tx1">
                    <a:lumMod val="75000"/>
                    <a:lumOff val="25000"/>
                  </a:schemeClr>
                </a:solidFill>
                <a:latin typeface="BIZ UDPゴシック" panose="020B0400000000000000" pitchFamily="50" charset="-128"/>
                <a:ea typeface="BIZ UDPゴシック" panose="020B0400000000000000" pitchFamily="50" charset="-128"/>
              </a:rPr>
              <a:t>　平常時にしておくことを検討する</a:t>
            </a:r>
            <a:endParaRPr kumimoji="1" lang="en-US" altLang="ja-JP" sz="2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266700" indent="-177800">
              <a:spcAft>
                <a:spcPts val="900"/>
              </a:spcAft>
              <a:buFont typeface="Arial" panose="020B0604020202020204" pitchFamily="34" charset="0"/>
              <a:buChar char="•"/>
            </a:pPr>
            <a:r>
              <a:rPr kumimoji="1" lang="ja-JP" altLang="en-US" sz="2400" b="1" dirty="0">
                <a:solidFill>
                  <a:schemeClr val="tx1">
                    <a:lumMod val="75000"/>
                    <a:lumOff val="25000"/>
                  </a:schemeClr>
                </a:solidFill>
                <a:latin typeface="BIZ UDPゴシック" panose="020B0400000000000000" pitchFamily="50" charset="-128"/>
                <a:ea typeface="BIZ UDPゴシック" panose="020B0400000000000000" pitchFamily="50" charset="-128"/>
              </a:rPr>
              <a:t>共     有　全体でワークの結果を共有する</a:t>
            </a:r>
          </a:p>
        </p:txBody>
      </p:sp>
    </p:spTree>
    <p:extLst>
      <p:ext uri="{BB962C8B-B14F-4D97-AF65-F5344CB8AC3E}">
        <p14:creationId xmlns:p14="http://schemas.microsoft.com/office/powerpoint/2010/main" val="804335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9">
            <a:extLst>
              <a:ext uri="{FF2B5EF4-FFF2-40B4-BE49-F238E27FC236}">
                <a16:creationId xmlns:a16="http://schemas.microsoft.com/office/drawing/2014/main" xmlns="" id="{44621EAB-FAC2-4F5C-9DD9-C6B09E6E9EC2}"/>
              </a:ext>
            </a:extLst>
          </p:cNvPr>
          <p:cNvSpPr>
            <a:spLocks noGrp="1"/>
          </p:cNvSpPr>
          <p:nvPr>
            <p:ph type="sldNum" sz="quarter" idx="12"/>
          </p:nvPr>
        </p:nvSpPr>
        <p:spPr/>
        <p:txBody>
          <a:bodyPr/>
          <a:lstStyle/>
          <a:p>
            <a:fld id="{3837D2F9-3F71-4E1B-B85F-DD9E8690F842}" type="slidenum">
              <a:rPr kumimoji="1" lang="ja-JP" altLang="en-US" smtClean="0"/>
              <a:pPr/>
              <a:t>20</a:t>
            </a:fld>
            <a:endParaRPr kumimoji="1" lang="ja-JP" altLang="en-US" dirty="0"/>
          </a:p>
        </p:txBody>
      </p:sp>
      <p:sp>
        <p:nvSpPr>
          <p:cNvPr id="42" name="テキスト ボックス 41">
            <a:extLst>
              <a:ext uri="{FF2B5EF4-FFF2-40B4-BE49-F238E27FC236}">
                <a16:creationId xmlns:a16="http://schemas.microsoft.com/office/drawing/2014/main" xmlns="" id="{7BD77C5C-DFCE-44A8-8D41-9FCE839FBF2D}"/>
              </a:ext>
            </a:extLst>
          </p:cNvPr>
          <p:cNvSpPr txBox="1"/>
          <p:nvPr/>
        </p:nvSpPr>
        <p:spPr>
          <a:xfrm>
            <a:off x="525030" y="236124"/>
            <a:ext cx="8225565" cy="1862048"/>
          </a:xfrm>
          <a:prstGeom prst="rect">
            <a:avLst/>
          </a:prstGeom>
          <a:noFill/>
        </p:spPr>
        <p:txBody>
          <a:bodyPr wrap="square" rtlCol="0">
            <a:spAutoFit/>
          </a:bodyPr>
          <a:lstStyle/>
          <a:p>
            <a:pPr marL="285750" indent="-285750" algn="just">
              <a:spcAft>
                <a:spcPts val="600"/>
              </a:spcAft>
              <a:buFont typeface="Wingdings" panose="05000000000000000000" pitchFamily="2" charset="2"/>
              <a:buChar char="l"/>
            </a:pPr>
            <a:r>
              <a:rPr kumimoji="1" lang="ja-JP" altLang="en-US" sz="2000" b="1" dirty="0">
                <a:solidFill>
                  <a:schemeClr val="tx1">
                    <a:lumMod val="75000"/>
                    <a:lumOff val="25000"/>
                  </a:schemeClr>
                </a:solidFill>
                <a:latin typeface="BIZ UDPゴシック" panose="020B0400000000000000" pitchFamily="50" charset="-128"/>
                <a:ea typeface="BIZ UDPゴシック" panose="020B0400000000000000" pitchFamily="50" charset="-128"/>
              </a:rPr>
              <a:t>平常時に何をすべきかをグループで検討し、青色の付箋紙に書き出してください。</a:t>
            </a:r>
          </a:p>
          <a:p>
            <a:pPr marL="285750" indent="-285750" algn="just">
              <a:spcAft>
                <a:spcPts val="600"/>
              </a:spcAft>
              <a:buFont typeface="Wingdings" panose="05000000000000000000" pitchFamily="2" charset="2"/>
              <a:buChar char="l"/>
            </a:pPr>
            <a:r>
              <a:rPr kumimoji="1" lang="ja-JP" altLang="en-US" sz="2000" b="1" dirty="0">
                <a:solidFill>
                  <a:schemeClr val="tx1">
                    <a:lumMod val="75000"/>
                    <a:lumOff val="25000"/>
                  </a:schemeClr>
                </a:solidFill>
                <a:latin typeface="BIZ UDPゴシック" panose="020B0400000000000000" pitchFamily="50" charset="-128"/>
                <a:ea typeface="BIZ UDPゴシック" panose="020B0400000000000000" pitchFamily="50" charset="-128"/>
              </a:rPr>
              <a:t>模造紙の右半分を使って整理してください。</a:t>
            </a:r>
            <a:endParaRPr kumimoji="1" lang="en-US" altLang="ja-JP" sz="20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285750" indent="-285750" algn="just">
              <a:spcAft>
                <a:spcPts val="600"/>
              </a:spcAft>
              <a:buFont typeface="Wingdings" panose="05000000000000000000" pitchFamily="2" charset="2"/>
              <a:buChar char="l"/>
            </a:pPr>
            <a:r>
              <a:rPr kumimoji="1" lang="ja-JP" altLang="en-US" sz="2000" b="1" dirty="0">
                <a:solidFill>
                  <a:schemeClr val="tx1">
                    <a:lumMod val="75000"/>
                    <a:lumOff val="25000"/>
                  </a:schemeClr>
                </a:solidFill>
                <a:latin typeface="BIZ UDPゴシック" panose="020B0400000000000000" pitchFamily="50" charset="-128"/>
                <a:ea typeface="BIZ UDPゴシック" panose="020B0400000000000000" pitchFamily="50" charset="-128"/>
              </a:rPr>
              <a:t>模造紙が足りなくなったら追加してください。</a:t>
            </a:r>
            <a:endParaRPr kumimoji="1" lang="en-US" altLang="ja-JP" sz="20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285750" indent="-285750" algn="just">
              <a:spcAft>
                <a:spcPts val="600"/>
              </a:spcAft>
              <a:buFont typeface="Wingdings" panose="05000000000000000000" pitchFamily="2" charset="2"/>
              <a:buChar char="l"/>
            </a:pPr>
            <a:r>
              <a:rPr kumimoji="1" lang="ja-JP" altLang="en-US" sz="2000" b="1" dirty="0">
                <a:solidFill>
                  <a:schemeClr val="tx1">
                    <a:lumMod val="75000"/>
                    <a:lumOff val="25000"/>
                  </a:schemeClr>
                </a:solidFill>
                <a:latin typeface="BIZ UDPゴシック" panose="020B0400000000000000" pitchFamily="50" charset="-128"/>
                <a:ea typeface="BIZ UDPゴシック" panose="020B0400000000000000" pitchFamily="50" charset="-128"/>
              </a:rPr>
              <a:t>検討時間：１５分</a:t>
            </a:r>
          </a:p>
        </p:txBody>
      </p:sp>
      <p:grpSp>
        <p:nvGrpSpPr>
          <p:cNvPr id="92" name="グループ化 91">
            <a:extLst>
              <a:ext uri="{FF2B5EF4-FFF2-40B4-BE49-F238E27FC236}">
                <a16:creationId xmlns:a16="http://schemas.microsoft.com/office/drawing/2014/main" xmlns="" id="{38D557CC-156A-4621-8A5B-EE547C20D779}"/>
              </a:ext>
            </a:extLst>
          </p:cNvPr>
          <p:cNvGrpSpPr/>
          <p:nvPr/>
        </p:nvGrpSpPr>
        <p:grpSpPr>
          <a:xfrm>
            <a:off x="542261" y="2990228"/>
            <a:ext cx="8622275" cy="4633020"/>
            <a:chOff x="542261" y="2469528"/>
            <a:chExt cx="8622275" cy="4633020"/>
          </a:xfrm>
        </p:grpSpPr>
        <p:sp>
          <p:nvSpPr>
            <p:cNvPr id="93" name="正方形/長方形 92">
              <a:extLst>
                <a:ext uri="{FF2B5EF4-FFF2-40B4-BE49-F238E27FC236}">
                  <a16:creationId xmlns:a16="http://schemas.microsoft.com/office/drawing/2014/main" xmlns="" id="{CED65C0C-4739-4D15-BE66-86E48BF52FC0}"/>
                </a:ext>
              </a:extLst>
            </p:cNvPr>
            <p:cNvSpPr/>
            <p:nvPr/>
          </p:nvSpPr>
          <p:spPr>
            <a:xfrm>
              <a:off x="542261" y="2498101"/>
              <a:ext cx="8027571" cy="4604447"/>
            </a:xfrm>
            <a:prstGeom prst="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テキスト ボックス 93">
              <a:extLst>
                <a:ext uri="{FF2B5EF4-FFF2-40B4-BE49-F238E27FC236}">
                  <a16:creationId xmlns:a16="http://schemas.microsoft.com/office/drawing/2014/main" xmlns="" id="{C9B8700C-C304-43FB-9DE4-97E14CF009A9}"/>
                </a:ext>
              </a:extLst>
            </p:cNvPr>
            <p:cNvSpPr txBox="1"/>
            <p:nvPr/>
          </p:nvSpPr>
          <p:spPr>
            <a:xfrm>
              <a:off x="7044510" y="2504186"/>
              <a:ext cx="2120026" cy="307777"/>
            </a:xfrm>
            <a:prstGeom prst="rect">
              <a:avLst/>
            </a:prstGeom>
            <a:no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グループ名●●</a:t>
              </a:r>
            </a:p>
          </p:txBody>
        </p:sp>
        <p:sp>
          <p:nvSpPr>
            <p:cNvPr id="95" name="テキスト ボックス 94">
              <a:extLst>
                <a:ext uri="{FF2B5EF4-FFF2-40B4-BE49-F238E27FC236}">
                  <a16:creationId xmlns:a16="http://schemas.microsoft.com/office/drawing/2014/main" xmlns="" id="{BE4315F4-9B0A-447E-9B06-30B14606CCD7}"/>
                </a:ext>
              </a:extLst>
            </p:cNvPr>
            <p:cNvSpPr txBox="1"/>
            <p:nvPr/>
          </p:nvSpPr>
          <p:spPr>
            <a:xfrm>
              <a:off x="565286" y="2469528"/>
              <a:ext cx="2690906" cy="338554"/>
            </a:xfrm>
            <a:prstGeom prst="rect">
              <a:avLst/>
            </a:prstGeom>
            <a:noFill/>
          </p:spPr>
          <p:txBody>
            <a:bodyPr wrap="square" rtlCol="0">
              <a:spAutoFit/>
            </a:bodyPr>
            <a:lstStyle/>
            <a:p>
              <a:r>
                <a:rPr kumimoji="1" lang="ja-JP" altLang="en-US" sz="1600" b="1" dirty="0">
                  <a:latin typeface="BIZ UDPゴシック" panose="020B0400000000000000" pitchFamily="50" charset="-128"/>
                  <a:ea typeface="BIZ UDPゴシック" panose="020B0400000000000000" pitchFamily="50" charset="-128"/>
                </a:rPr>
                <a:t>ワーク２　災害時の取組</a:t>
              </a:r>
            </a:p>
          </p:txBody>
        </p:sp>
        <p:sp>
          <p:nvSpPr>
            <p:cNvPr id="96" name="テキスト ボックス 95">
              <a:extLst>
                <a:ext uri="{FF2B5EF4-FFF2-40B4-BE49-F238E27FC236}">
                  <a16:creationId xmlns:a16="http://schemas.microsoft.com/office/drawing/2014/main" xmlns="" id="{AAF626AB-87DF-4999-A546-78BCC8E164D3}"/>
                </a:ext>
              </a:extLst>
            </p:cNvPr>
            <p:cNvSpPr txBox="1"/>
            <p:nvPr/>
          </p:nvSpPr>
          <p:spPr>
            <a:xfrm>
              <a:off x="1415875" y="2795915"/>
              <a:ext cx="586223" cy="307777"/>
            </a:xfrm>
            <a:prstGeom prst="rect">
              <a:avLst/>
            </a:prstGeom>
            <a:noFill/>
          </p:spPr>
          <p:txBody>
            <a:bodyPr wrap="square" rtlCol="0">
              <a:spAutoFit/>
            </a:bodyPr>
            <a:lstStyle/>
            <a:p>
              <a:r>
                <a:rPr kumimoji="1" lang="ja-JP" altLang="en-US" sz="1400" b="1" dirty="0">
                  <a:latin typeface="BIZ UDPゴシック" panose="020B0400000000000000" pitchFamily="50" charset="-128"/>
                  <a:ea typeface="BIZ UDPゴシック" panose="020B0400000000000000" pitchFamily="50" charset="-128"/>
                </a:rPr>
                <a:t>いつ</a:t>
              </a:r>
            </a:p>
          </p:txBody>
        </p:sp>
        <p:sp>
          <p:nvSpPr>
            <p:cNvPr id="97" name="テキスト ボックス 96">
              <a:extLst>
                <a:ext uri="{FF2B5EF4-FFF2-40B4-BE49-F238E27FC236}">
                  <a16:creationId xmlns:a16="http://schemas.microsoft.com/office/drawing/2014/main" xmlns="" id="{409C3B79-844B-4C44-91AD-1013D6B0D5F1}"/>
                </a:ext>
              </a:extLst>
            </p:cNvPr>
            <p:cNvSpPr txBox="1"/>
            <p:nvPr/>
          </p:nvSpPr>
          <p:spPr>
            <a:xfrm>
              <a:off x="1975626" y="2799616"/>
              <a:ext cx="2644983" cy="307777"/>
            </a:xfrm>
            <a:prstGeom prst="rect">
              <a:avLst/>
            </a:prstGeom>
            <a:noFill/>
          </p:spPr>
          <p:txBody>
            <a:bodyPr wrap="square" rtlCol="0">
              <a:spAutoFit/>
            </a:bodyPr>
            <a:lstStyle/>
            <a:p>
              <a:r>
                <a:rPr kumimoji="1" lang="ja-JP" altLang="en-US" sz="1400" b="1" dirty="0">
                  <a:latin typeface="BIZ UDPゴシック" panose="020B0400000000000000" pitchFamily="50" charset="-128"/>
                  <a:ea typeface="BIZ UDPゴシック" panose="020B0400000000000000" pitchFamily="50" charset="-128"/>
                </a:rPr>
                <a:t>　　取組内容</a:t>
              </a:r>
              <a:r>
                <a:rPr kumimoji="1" lang="ja-JP" altLang="en-US" sz="700" b="1" dirty="0">
                  <a:latin typeface="BIZ UDPゴシック" panose="020B0400000000000000" pitchFamily="50" charset="-128"/>
                  <a:ea typeface="BIZ UDPゴシック" panose="020B0400000000000000" pitchFamily="50" charset="-128"/>
                </a:rPr>
                <a:t>　　　　　　  </a:t>
              </a:r>
              <a:r>
                <a:rPr kumimoji="1" lang="ja-JP" altLang="en-US" sz="1400" b="1" dirty="0">
                  <a:latin typeface="BIZ UDPゴシック" panose="020B0400000000000000" pitchFamily="50" charset="-128"/>
                  <a:ea typeface="BIZ UDPゴシック" panose="020B0400000000000000" pitchFamily="50" charset="-128"/>
                </a:rPr>
                <a:t>気づいたこと</a:t>
              </a:r>
            </a:p>
          </p:txBody>
        </p:sp>
        <p:cxnSp>
          <p:nvCxnSpPr>
            <p:cNvPr id="98" name="直線コネクタ 97">
              <a:extLst>
                <a:ext uri="{FF2B5EF4-FFF2-40B4-BE49-F238E27FC236}">
                  <a16:creationId xmlns:a16="http://schemas.microsoft.com/office/drawing/2014/main" xmlns="" id="{7FF036F3-191F-451F-AD54-BCE86BFD6371}"/>
                </a:ext>
              </a:extLst>
            </p:cNvPr>
            <p:cNvCxnSpPr>
              <a:cxnSpLocks/>
            </p:cNvCxnSpPr>
            <p:nvPr/>
          </p:nvCxnSpPr>
          <p:spPr>
            <a:xfrm flipV="1">
              <a:off x="1283119" y="2802705"/>
              <a:ext cx="0" cy="4299843"/>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9" name="四角形: メモ 98">
              <a:extLst>
                <a:ext uri="{FF2B5EF4-FFF2-40B4-BE49-F238E27FC236}">
                  <a16:creationId xmlns:a16="http://schemas.microsoft.com/office/drawing/2014/main" xmlns="" id="{804A0F89-AEA4-44F7-9CF2-5FA3E745FD5E}"/>
                </a:ext>
              </a:extLst>
            </p:cNvPr>
            <p:cNvSpPr/>
            <p:nvPr/>
          </p:nvSpPr>
          <p:spPr>
            <a:xfrm>
              <a:off x="610279" y="3236693"/>
              <a:ext cx="576000" cy="576000"/>
            </a:xfrm>
            <a:prstGeom prst="foldedCorner">
              <a:avLst/>
            </a:prstGeom>
            <a:solidFill>
              <a:srgbClr val="FFCCCC"/>
            </a:solidFill>
            <a:ln>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0" name="直線コネクタ 99">
              <a:extLst>
                <a:ext uri="{FF2B5EF4-FFF2-40B4-BE49-F238E27FC236}">
                  <a16:creationId xmlns:a16="http://schemas.microsoft.com/office/drawing/2014/main" xmlns="" id="{1289F7E6-26E0-4CD9-826A-CA2EFE8E9086}"/>
                </a:ext>
              </a:extLst>
            </p:cNvPr>
            <p:cNvCxnSpPr>
              <a:cxnSpLocks/>
            </p:cNvCxnSpPr>
            <p:nvPr/>
          </p:nvCxnSpPr>
          <p:spPr>
            <a:xfrm>
              <a:off x="542261" y="2802705"/>
              <a:ext cx="8027571"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1" name="四角形: メモ 100">
              <a:extLst>
                <a:ext uri="{FF2B5EF4-FFF2-40B4-BE49-F238E27FC236}">
                  <a16:creationId xmlns:a16="http://schemas.microsoft.com/office/drawing/2014/main" xmlns="" id="{47F6B86D-A648-43E6-8981-148C170A75FE}"/>
                </a:ext>
              </a:extLst>
            </p:cNvPr>
            <p:cNvSpPr/>
            <p:nvPr/>
          </p:nvSpPr>
          <p:spPr>
            <a:xfrm>
              <a:off x="2052493" y="3255167"/>
              <a:ext cx="576000" cy="576000"/>
            </a:xfrm>
            <a:prstGeom prst="foldedCorner">
              <a:avLst/>
            </a:prstGeom>
            <a:solidFill>
              <a:srgbClr val="FFCCCC"/>
            </a:solidFill>
            <a:ln>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四角形: メモ 101">
              <a:extLst>
                <a:ext uri="{FF2B5EF4-FFF2-40B4-BE49-F238E27FC236}">
                  <a16:creationId xmlns:a16="http://schemas.microsoft.com/office/drawing/2014/main" xmlns="" id="{70A149FD-6800-4D36-A682-4214B45A63A3}"/>
                </a:ext>
              </a:extLst>
            </p:cNvPr>
            <p:cNvSpPr/>
            <p:nvPr/>
          </p:nvSpPr>
          <p:spPr>
            <a:xfrm>
              <a:off x="617697" y="4072291"/>
              <a:ext cx="576000" cy="576000"/>
            </a:xfrm>
            <a:prstGeom prst="foldedCorner">
              <a:avLst/>
            </a:prstGeom>
            <a:solidFill>
              <a:srgbClr val="FFCCCC"/>
            </a:solidFill>
            <a:ln>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四角形: メモ 102">
              <a:extLst>
                <a:ext uri="{FF2B5EF4-FFF2-40B4-BE49-F238E27FC236}">
                  <a16:creationId xmlns:a16="http://schemas.microsoft.com/office/drawing/2014/main" xmlns="" id="{935E9E54-E93B-4A23-B80F-3DD62388A109}"/>
                </a:ext>
              </a:extLst>
            </p:cNvPr>
            <p:cNvSpPr/>
            <p:nvPr/>
          </p:nvSpPr>
          <p:spPr>
            <a:xfrm>
              <a:off x="1368599" y="3246527"/>
              <a:ext cx="576000" cy="576000"/>
            </a:xfrm>
            <a:prstGeom prst="foldedCorner">
              <a:avLst/>
            </a:prstGeom>
            <a:solidFill>
              <a:srgbClr val="FFCCCC"/>
            </a:solidFill>
            <a:ln>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4" name="直線コネクタ 103">
              <a:extLst>
                <a:ext uri="{FF2B5EF4-FFF2-40B4-BE49-F238E27FC236}">
                  <a16:creationId xmlns:a16="http://schemas.microsoft.com/office/drawing/2014/main" xmlns="" id="{98B255CA-B33E-41B9-8C85-D5E674DA5D26}"/>
                </a:ext>
              </a:extLst>
            </p:cNvPr>
            <p:cNvCxnSpPr>
              <a:cxnSpLocks/>
            </p:cNvCxnSpPr>
            <p:nvPr/>
          </p:nvCxnSpPr>
          <p:spPr>
            <a:xfrm>
              <a:off x="542261" y="3111050"/>
              <a:ext cx="8027571"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5" name="テキスト ボックス 104">
              <a:extLst>
                <a:ext uri="{FF2B5EF4-FFF2-40B4-BE49-F238E27FC236}">
                  <a16:creationId xmlns:a16="http://schemas.microsoft.com/office/drawing/2014/main" xmlns="" id="{94C410DF-24DE-4691-BF01-D44547BF3357}"/>
                </a:ext>
              </a:extLst>
            </p:cNvPr>
            <p:cNvSpPr txBox="1"/>
            <p:nvPr/>
          </p:nvSpPr>
          <p:spPr>
            <a:xfrm>
              <a:off x="568394" y="2795915"/>
              <a:ext cx="761933" cy="307777"/>
            </a:xfrm>
            <a:prstGeom prst="rect">
              <a:avLst/>
            </a:prstGeom>
            <a:noFill/>
          </p:spPr>
          <p:txBody>
            <a:bodyPr wrap="square" rtlCol="0">
              <a:spAutoFit/>
            </a:bodyPr>
            <a:lstStyle/>
            <a:p>
              <a:r>
                <a:rPr kumimoji="1" lang="ja-JP" altLang="en-US" sz="1400" b="1" dirty="0">
                  <a:latin typeface="BIZ UDPゴシック" panose="020B0400000000000000" pitchFamily="50" charset="-128"/>
                  <a:ea typeface="BIZ UDPゴシック" panose="020B0400000000000000" pitchFamily="50" charset="-128"/>
                </a:rPr>
                <a:t>だれが</a:t>
              </a:r>
            </a:p>
          </p:txBody>
        </p:sp>
        <p:sp>
          <p:nvSpPr>
            <p:cNvPr id="106" name="四角形: メモ 105">
              <a:extLst>
                <a:ext uri="{FF2B5EF4-FFF2-40B4-BE49-F238E27FC236}">
                  <a16:creationId xmlns:a16="http://schemas.microsoft.com/office/drawing/2014/main" xmlns="" id="{6A4B0B35-B7DF-4285-917F-C0C31820BFBE}"/>
                </a:ext>
              </a:extLst>
            </p:cNvPr>
            <p:cNvSpPr/>
            <p:nvPr/>
          </p:nvSpPr>
          <p:spPr>
            <a:xfrm>
              <a:off x="2668244" y="3246527"/>
              <a:ext cx="576000" cy="576000"/>
            </a:xfrm>
            <a:prstGeom prst="foldedCorner">
              <a:avLst/>
            </a:prstGeom>
            <a:solidFill>
              <a:srgbClr val="FFCCCC"/>
            </a:solidFill>
            <a:ln>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四角形: メモ 106">
              <a:extLst>
                <a:ext uri="{FF2B5EF4-FFF2-40B4-BE49-F238E27FC236}">
                  <a16:creationId xmlns:a16="http://schemas.microsoft.com/office/drawing/2014/main" xmlns="" id="{F7683422-DC56-4091-A2DD-F3E67D205227}"/>
                </a:ext>
              </a:extLst>
            </p:cNvPr>
            <p:cNvSpPr/>
            <p:nvPr/>
          </p:nvSpPr>
          <p:spPr>
            <a:xfrm>
              <a:off x="3376628" y="3255167"/>
              <a:ext cx="576000" cy="576000"/>
            </a:xfrm>
            <a:prstGeom prst="foldedCorner">
              <a:avLst/>
            </a:prstGeom>
            <a:solidFill>
              <a:srgbClr val="FFCCCC"/>
            </a:solidFill>
            <a:ln>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四角形: メモ 107">
              <a:extLst>
                <a:ext uri="{FF2B5EF4-FFF2-40B4-BE49-F238E27FC236}">
                  <a16:creationId xmlns:a16="http://schemas.microsoft.com/office/drawing/2014/main" xmlns="" id="{5883178D-E2A4-4B45-9456-43FC9CD4B78E}"/>
                </a:ext>
              </a:extLst>
            </p:cNvPr>
            <p:cNvSpPr/>
            <p:nvPr/>
          </p:nvSpPr>
          <p:spPr>
            <a:xfrm>
              <a:off x="1371560" y="4072291"/>
              <a:ext cx="576000" cy="576000"/>
            </a:xfrm>
            <a:prstGeom prst="foldedCorner">
              <a:avLst/>
            </a:prstGeom>
            <a:solidFill>
              <a:srgbClr val="FFCCCC"/>
            </a:solidFill>
            <a:ln>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四角形: メモ 108">
              <a:extLst>
                <a:ext uri="{FF2B5EF4-FFF2-40B4-BE49-F238E27FC236}">
                  <a16:creationId xmlns:a16="http://schemas.microsoft.com/office/drawing/2014/main" xmlns="" id="{13442F65-FA64-44C0-AC48-6ADBB4D4A997}"/>
                </a:ext>
              </a:extLst>
            </p:cNvPr>
            <p:cNvSpPr/>
            <p:nvPr/>
          </p:nvSpPr>
          <p:spPr>
            <a:xfrm>
              <a:off x="2073620" y="4072291"/>
              <a:ext cx="576000" cy="576000"/>
            </a:xfrm>
            <a:prstGeom prst="foldedCorner">
              <a:avLst/>
            </a:prstGeom>
            <a:solidFill>
              <a:srgbClr val="FFCCCC"/>
            </a:solidFill>
            <a:ln>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四角形: メモ 109">
              <a:extLst>
                <a:ext uri="{FF2B5EF4-FFF2-40B4-BE49-F238E27FC236}">
                  <a16:creationId xmlns:a16="http://schemas.microsoft.com/office/drawing/2014/main" xmlns="" id="{5B315CA7-3ABE-41F6-9585-FD2F207D3049}"/>
                </a:ext>
              </a:extLst>
            </p:cNvPr>
            <p:cNvSpPr/>
            <p:nvPr/>
          </p:nvSpPr>
          <p:spPr>
            <a:xfrm>
              <a:off x="3385343" y="4072291"/>
              <a:ext cx="576000" cy="576000"/>
            </a:xfrm>
            <a:prstGeom prst="foldedCorner">
              <a:avLst/>
            </a:prstGeom>
            <a:solidFill>
              <a:srgbClr val="FFCCCC"/>
            </a:solidFill>
            <a:ln>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四角形: メモ 110">
              <a:extLst>
                <a:ext uri="{FF2B5EF4-FFF2-40B4-BE49-F238E27FC236}">
                  <a16:creationId xmlns:a16="http://schemas.microsoft.com/office/drawing/2014/main" xmlns="" id="{40503593-2D44-4452-8BE7-76A20EED667E}"/>
                </a:ext>
              </a:extLst>
            </p:cNvPr>
            <p:cNvSpPr/>
            <p:nvPr/>
          </p:nvSpPr>
          <p:spPr>
            <a:xfrm>
              <a:off x="617697" y="4862668"/>
              <a:ext cx="576000" cy="576000"/>
            </a:xfrm>
            <a:prstGeom prst="foldedCorner">
              <a:avLst/>
            </a:prstGeom>
            <a:solidFill>
              <a:srgbClr val="FFCCCC"/>
            </a:solidFill>
            <a:ln>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四角形: メモ 111">
              <a:extLst>
                <a:ext uri="{FF2B5EF4-FFF2-40B4-BE49-F238E27FC236}">
                  <a16:creationId xmlns:a16="http://schemas.microsoft.com/office/drawing/2014/main" xmlns="" id="{830BED82-EEC5-4BE8-BA80-F0027F4A007C}"/>
                </a:ext>
              </a:extLst>
            </p:cNvPr>
            <p:cNvSpPr/>
            <p:nvPr/>
          </p:nvSpPr>
          <p:spPr>
            <a:xfrm>
              <a:off x="1371560" y="4862668"/>
              <a:ext cx="576000" cy="576000"/>
            </a:xfrm>
            <a:prstGeom prst="foldedCorner">
              <a:avLst/>
            </a:prstGeom>
            <a:solidFill>
              <a:srgbClr val="FFCCCC"/>
            </a:solidFill>
            <a:ln>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四角形: メモ 112">
              <a:extLst>
                <a:ext uri="{FF2B5EF4-FFF2-40B4-BE49-F238E27FC236}">
                  <a16:creationId xmlns:a16="http://schemas.microsoft.com/office/drawing/2014/main" xmlns="" id="{96162F16-D45A-4102-ABAC-35790CA6BB4B}"/>
                </a:ext>
              </a:extLst>
            </p:cNvPr>
            <p:cNvSpPr/>
            <p:nvPr/>
          </p:nvSpPr>
          <p:spPr>
            <a:xfrm>
              <a:off x="2052493" y="4862668"/>
              <a:ext cx="576000" cy="576000"/>
            </a:xfrm>
            <a:prstGeom prst="foldedCorner">
              <a:avLst/>
            </a:prstGeom>
            <a:solidFill>
              <a:srgbClr val="FFCCCC"/>
            </a:solidFill>
            <a:ln>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四角形: メモ 113">
              <a:extLst>
                <a:ext uri="{FF2B5EF4-FFF2-40B4-BE49-F238E27FC236}">
                  <a16:creationId xmlns:a16="http://schemas.microsoft.com/office/drawing/2014/main" xmlns="" id="{C2B9CAC1-9640-4F65-B6ED-44EC06CB49C8}"/>
                </a:ext>
              </a:extLst>
            </p:cNvPr>
            <p:cNvSpPr/>
            <p:nvPr/>
          </p:nvSpPr>
          <p:spPr>
            <a:xfrm>
              <a:off x="625544" y="5653045"/>
              <a:ext cx="576000" cy="576000"/>
            </a:xfrm>
            <a:prstGeom prst="foldedCorner">
              <a:avLst/>
            </a:prstGeom>
            <a:solidFill>
              <a:srgbClr val="FFCCCC"/>
            </a:solidFill>
            <a:ln>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四角形: メモ 114">
              <a:extLst>
                <a:ext uri="{FF2B5EF4-FFF2-40B4-BE49-F238E27FC236}">
                  <a16:creationId xmlns:a16="http://schemas.microsoft.com/office/drawing/2014/main" xmlns="" id="{C52928FE-BDF2-47A4-A6AE-7215B02CACDF}"/>
                </a:ext>
              </a:extLst>
            </p:cNvPr>
            <p:cNvSpPr/>
            <p:nvPr/>
          </p:nvSpPr>
          <p:spPr>
            <a:xfrm>
              <a:off x="2680192" y="4862668"/>
              <a:ext cx="576000" cy="576000"/>
            </a:xfrm>
            <a:prstGeom prst="foldedCorner">
              <a:avLst/>
            </a:prstGeom>
            <a:solidFill>
              <a:srgbClr val="FFCCCC"/>
            </a:solidFill>
            <a:ln>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6" name="直線コネクタ 115">
              <a:extLst>
                <a:ext uri="{FF2B5EF4-FFF2-40B4-BE49-F238E27FC236}">
                  <a16:creationId xmlns:a16="http://schemas.microsoft.com/office/drawing/2014/main" xmlns="" id="{B9CD1A34-DA52-4386-88A7-9C61B850F70E}"/>
                </a:ext>
              </a:extLst>
            </p:cNvPr>
            <p:cNvCxnSpPr>
              <a:cxnSpLocks/>
            </p:cNvCxnSpPr>
            <p:nvPr/>
          </p:nvCxnSpPr>
          <p:spPr>
            <a:xfrm flipV="1">
              <a:off x="2009308" y="2802705"/>
              <a:ext cx="0" cy="4299843"/>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a:extLst>
                <a:ext uri="{FF2B5EF4-FFF2-40B4-BE49-F238E27FC236}">
                  <a16:creationId xmlns:a16="http://schemas.microsoft.com/office/drawing/2014/main" xmlns="" id="{4C4A9232-F588-427D-9414-34D13FF4AF0F}"/>
                </a:ext>
              </a:extLst>
            </p:cNvPr>
            <p:cNvCxnSpPr>
              <a:cxnSpLocks/>
            </p:cNvCxnSpPr>
            <p:nvPr/>
          </p:nvCxnSpPr>
          <p:spPr>
            <a:xfrm flipV="1">
              <a:off x="3308890" y="2802705"/>
              <a:ext cx="0" cy="4299843"/>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a:extLst>
                <a:ext uri="{FF2B5EF4-FFF2-40B4-BE49-F238E27FC236}">
                  <a16:creationId xmlns:a16="http://schemas.microsoft.com/office/drawing/2014/main" xmlns="" id="{7DD776A3-D599-4C69-A972-53EE4605BADA}"/>
                </a:ext>
              </a:extLst>
            </p:cNvPr>
            <p:cNvCxnSpPr>
              <a:cxnSpLocks/>
              <a:stCxn id="93" idx="2"/>
              <a:endCxn id="93" idx="0"/>
            </p:cNvCxnSpPr>
            <p:nvPr/>
          </p:nvCxnSpPr>
          <p:spPr>
            <a:xfrm flipV="1">
              <a:off x="4556047" y="2498101"/>
              <a:ext cx="0" cy="4604447"/>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9" name="四角形: メモ 118">
              <a:extLst>
                <a:ext uri="{FF2B5EF4-FFF2-40B4-BE49-F238E27FC236}">
                  <a16:creationId xmlns:a16="http://schemas.microsoft.com/office/drawing/2014/main" xmlns="" id="{35D4CF43-DB6C-4EB6-9D7A-662FDA1CC321}"/>
                </a:ext>
              </a:extLst>
            </p:cNvPr>
            <p:cNvSpPr/>
            <p:nvPr/>
          </p:nvSpPr>
          <p:spPr>
            <a:xfrm>
              <a:off x="625544" y="6429267"/>
              <a:ext cx="576000" cy="576000"/>
            </a:xfrm>
            <a:prstGeom prst="foldedCorner">
              <a:avLst/>
            </a:prstGeom>
            <a:solidFill>
              <a:srgbClr val="FFCCCC"/>
            </a:solidFill>
            <a:ln>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四角形: メモ 119">
              <a:extLst>
                <a:ext uri="{FF2B5EF4-FFF2-40B4-BE49-F238E27FC236}">
                  <a16:creationId xmlns:a16="http://schemas.microsoft.com/office/drawing/2014/main" xmlns="" id="{A52DCF33-9A73-43F0-98AF-3DD828AC940C}"/>
                </a:ext>
              </a:extLst>
            </p:cNvPr>
            <p:cNvSpPr/>
            <p:nvPr/>
          </p:nvSpPr>
          <p:spPr>
            <a:xfrm>
              <a:off x="1371560" y="5660159"/>
              <a:ext cx="576000" cy="576000"/>
            </a:xfrm>
            <a:prstGeom prst="foldedCorner">
              <a:avLst/>
            </a:prstGeom>
            <a:solidFill>
              <a:srgbClr val="FFCCCC"/>
            </a:solidFill>
            <a:ln>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四角形: メモ 120">
              <a:extLst>
                <a:ext uri="{FF2B5EF4-FFF2-40B4-BE49-F238E27FC236}">
                  <a16:creationId xmlns:a16="http://schemas.microsoft.com/office/drawing/2014/main" xmlns="" id="{BA0E155C-0BAA-49C8-A39D-2F0F20325AF9}"/>
                </a:ext>
              </a:extLst>
            </p:cNvPr>
            <p:cNvSpPr/>
            <p:nvPr/>
          </p:nvSpPr>
          <p:spPr>
            <a:xfrm>
              <a:off x="2073620" y="5660159"/>
              <a:ext cx="576000" cy="576000"/>
            </a:xfrm>
            <a:prstGeom prst="foldedCorner">
              <a:avLst/>
            </a:prstGeom>
            <a:solidFill>
              <a:srgbClr val="FFCCCC"/>
            </a:solidFill>
            <a:ln>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四角形: メモ 121">
              <a:extLst>
                <a:ext uri="{FF2B5EF4-FFF2-40B4-BE49-F238E27FC236}">
                  <a16:creationId xmlns:a16="http://schemas.microsoft.com/office/drawing/2014/main" xmlns="" id="{8CEDD25A-45E9-4E67-A84D-EE09C1EA73A4}"/>
                </a:ext>
              </a:extLst>
            </p:cNvPr>
            <p:cNvSpPr/>
            <p:nvPr/>
          </p:nvSpPr>
          <p:spPr>
            <a:xfrm>
              <a:off x="1371560" y="6457650"/>
              <a:ext cx="576000" cy="576000"/>
            </a:xfrm>
            <a:prstGeom prst="foldedCorner">
              <a:avLst/>
            </a:prstGeom>
            <a:solidFill>
              <a:srgbClr val="FFCCCC"/>
            </a:solidFill>
            <a:ln>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四角形: メモ 122">
              <a:extLst>
                <a:ext uri="{FF2B5EF4-FFF2-40B4-BE49-F238E27FC236}">
                  <a16:creationId xmlns:a16="http://schemas.microsoft.com/office/drawing/2014/main" xmlns="" id="{F02F13F1-C907-4DD7-AA55-4056DEF8FB08}"/>
                </a:ext>
              </a:extLst>
            </p:cNvPr>
            <p:cNvSpPr/>
            <p:nvPr/>
          </p:nvSpPr>
          <p:spPr>
            <a:xfrm>
              <a:off x="2073620" y="6457650"/>
              <a:ext cx="576000" cy="576000"/>
            </a:xfrm>
            <a:prstGeom prst="foldedCorner">
              <a:avLst/>
            </a:prstGeom>
            <a:solidFill>
              <a:srgbClr val="FFCCCC"/>
            </a:solidFill>
            <a:ln>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四角形: メモ 123">
              <a:extLst>
                <a:ext uri="{FF2B5EF4-FFF2-40B4-BE49-F238E27FC236}">
                  <a16:creationId xmlns:a16="http://schemas.microsoft.com/office/drawing/2014/main" xmlns="" id="{8F9C340B-22A3-4856-8684-9808E634CC6F}"/>
                </a:ext>
              </a:extLst>
            </p:cNvPr>
            <p:cNvSpPr/>
            <p:nvPr/>
          </p:nvSpPr>
          <p:spPr>
            <a:xfrm>
              <a:off x="3337289" y="5701328"/>
              <a:ext cx="576000" cy="576000"/>
            </a:xfrm>
            <a:prstGeom prst="foldedCorner">
              <a:avLst/>
            </a:prstGeom>
            <a:solidFill>
              <a:srgbClr val="FFCCCC"/>
            </a:solidFill>
            <a:ln>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四角形: メモ 124">
              <a:extLst>
                <a:ext uri="{FF2B5EF4-FFF2-40B4-BE49-F238E27FC236}">
                  <a16:creationId xmlns:a16="http://schemas.microsoft.com/office/drawing/2014/main" xmlns="" id="{FC4BC5B7-6350-4693-87BB-9DC759C44309}"/>
                </a:ext>
              </a:extLst>
            </p:cNvPr>
            <p:cNvSpPr/>
            <p:nvPr/>
          </p:nvSpPr>
          <p:spPr>
            <a:xfrm>
              <a:off x="3940077" y="5690695"/>
              <a:ext cx="576000" cy="576000"/>
            </a:xfrm>
            <a:prstGeom prst="foldedCorner">
              <a:avLst/>
            </a:prstGeom>
            <a:solidFill>
              <a:srgbClr val="FFCCCC"/>
            </a:solidFill>
            <a:ln>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テキスト ボックス 126">
              <a:extLst>
                <a:ext uri="{FF2B5EF4-FFF2-40B4-BE49-F238E27FC236}">
                  <a16:creationId xmlns:a16="http://schemas.microsoft.com/office/drawing/2014/main" xmlns="" id="{2165C728-6B1A-4B75-9C7A-D1C21FCF7E2D}"/>
                </a:ext>
              </a:extLst>
            </p:cNvPr>
            <p:cNvSpPr txBox="1"/>
            <p:nvPr/>
          </p:nvSpPr>
          <p:spPr>
            <a:xfrm>
              <a:off x="5333275" y="2814965"/>
              <a:ext cx="586223" cy="307777"/>
            </a:xfrm>
            <a:prstGeom prst="rect">
              <a:avLst/>
            </a:prstGeom>
            <a:noFill/>
          </p:spPr>
          <p:txBody>
            <a:bodyPr wrap="square" rtlCol="0">
              <a:spAutoFit/>
            </a:bodyPr>
            <a:lstStyle/>
            <a:p>
              <a:r>
                <a:rPr kumimoji="1" lang="ja-JP" altLang="en-US" sz="1400" b="1" dirty="0">
                  <a:latin typeface="BIZ UDPゴシック" panose="020B0400000000000000" pitchFamily="50" charset="-128"/>
                  <a:ea typeface="BIZ UDPゴシック" panose="020B0400000000000000" pitchFamily="50" charset="-128"/>
                </a:rPr>
                <a:t>いつ</a:t>
              </a:r>
            </a:p>
          </p:txBody>
        </p:sp>
        <p:sp>
          <p:nvSpPr>
            <p:cNvPr id="128" name="テキスト ボックス 127">
              <a:extLst>
                <a:ext uri="{FF2B5EF4-FFF2-40B4-BE49-F238E27FC236}">
                  <a16:creationId xmlns:a16="http://schemas.microsoft.com/office/drawing/2014/main" xmlns="" id="{E511996C-C158-4EF8-B04B-06FDC3C0B151}"/>
                </a:ext>
              </a:extLst>
            </p:cNvPr>
            <p:cNvSpPr txBox="1"/>
            <p:nvPr/>
          </p:nvSpPr>
          <p:spPr>
            <a:xfrm>
              <a:off x="5893026" y="2799616"/>
              <a:ext cx="2809558" cy="307777"/>
            </a:xfrm>
            <a:prstGeom prst="rect">
              <a:avLst/>
            </a:prstGeom>
            <a:noFill/>
          </p:spPr>
          <p:txBody>
            <a:bodyPr wrap="square" rtlCol="0">
              <a:spAutoFit/>
            </a:bodyPr>
            <a:lstStyle/>
            <a:p>
              <a:r>
                <a:rPr kumimoji="1" lang="ja-JP" altLang="en-US" sz="1400" b="1" dirty="0">
                  <a:latin typeface="BIZ UDPゴシック" panose="020B0400000000000000" pitchFamily="50" charset="-128"/>
                  <a:ea typeface="BIZ UDPゴシック" panose="020B0400000000000000" pitchFamily="50" charset="-128"/>
                </a:rPr>
                <a:t>　　取組内容　</a:t>
              </a:r>
              <a:r>
                <a:rPr kumimoji="1" lang="ja-JP" altLang="en-US" sz="700" b="1" dirty="0">
                  <a:latin typeface="BIZ UDPゴシック" panose="020B0400000000000000" pitchFamily="50" charset="-128"/>
                  <a:ea typeface="BIZ UDPゴシック" panose="020B0400000000000000" pitchFamily="50" charset="-128"/>
                </a:rPr>
                <a:t>　 　　　　　　　　 </a:t>
              </a:r>
              <a:r>
                <a:rPr kumimoji="1" lang="ja-JP" altLang="en-US" sz="1400" b="1" dirty="0">
                  <a:latin typeface="BIZ UDPゴシック" panose="020B0400000000000000" pitchFamily="50" charset="-128"/>
                  <a:ea typeface="BIZ UDPゴシック" panose="020B0400000000000000" pitchFamily="50" charset="-128"/>
                </a:rPr>
                <a:t>連携先</a:t>
              </a:r>
            </a:p>
          </p:txBody>
        </p:sp>
        <p:cxnSp>
          <p:nvCxnSpPr>
            <p:cNvPr id="129" name="直線コネクタ 128">
              <a:extLst>
                <a:ext uri="{FF2B5EF4-FFF2-40B4-BE49-F238E27FC236}">
                  <a16:creationId xmlns:a16="http://schemas.microsoft.com/office/drawing/2014/main" xmlns="" id="{62FF17E6-34FB-4E14-8F51-A5298FDF3BED}"/>
                </a:ext>
              </a:extLst>
            </p:cNvPr>
            <p:cNvCxnSpPr>
              <a:cxnSpLocks/>
            </p:cNvCxnSpPr>
            <p:nvPr/>
          </p:nvCxnSpPr>
          <p:spPr>
            <a:xfrm flipV="1">
              <a:off x="5232418" y="2802705"/>
              <a:ext cx="0" cy="4299843"/>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0" name="テキスト ボックス 129">
              <a:extLst>
                <a:ext uri="{FF2B5EF4-FFF2-40B4-BE49-F238E27FC236}">
                  <a16:creationId xmlns:a16="http://schemas.microsoft.com/office/drawing/2014/main" xmlns="" id="{7529DE15-737A-4B0C-B191-7F6D77EB1CB6}"/>
                </a:ext>
              </a:extLst>
            </p:cNvPr>
            <p:cNvSpPr txBox="1"/>
            <p:nvPr/>
          </p:nvSpPr>
          <p:spPr>
            <a:xfrm>
              <a:off x="4551322" y="2814965"/>
              <a:ext cx="786196" cy="307777"/>
            </a:xfrm>
            <a:prstGeom prst="rect">
              <a:avLst/>
            </a:prstGeom>
            <a:noFill/>
          </p:spPr>
          <p:txBody>
            <a:bodyPr wrap="square" rtlCol="0">
              <a:spAutoFit/>
            </a:bodyPr>
            <a:lstStyle/>
            <a:p>
              <a:r>
                <a:rPr kumimoji="1" lang="ja-JP" altLang="en-US" sz="1400" b="1" dirty="0">
                  <a:latin typeface="BIZ UDPゴシック" panose="020B0400000000000000" pitchFamily="50" charset="-128"/>
                  <a:ea typeface="BIZ UDPゴシック" panose="020B0400000000000000" pitchFamily="50" charset="-128"/>
                </a:rPr>
                <a:t>だれが</a:t>
              </a:r>
            </a:p>
          </p:txBody>
        </p:sp>
        <p:cxnSp>
          <p:nvCxnSpPr>
            <p:cNvPr id="131" name="直線コネクタ 130">
              <a:extLst>
                <a:ext uri="{FF2B5EF4-FFF2-40B4-BE49-F238E27FC236}">
                  <a16:creationId xmlns:a16="http://schemas.microsoft.com/office/drawing/2014/main" xmlns="" id="{F3D92516-C692-4897-801F-EA57D09797A2}"/>
                </a:ext>
              </a:extLst>
            </p:cNvPr>
            <p:cNvCxnSpPr>
              <a:cxnSpLocks/>
            </p:cNvCxnSpPr>
            <p:nvPr/>
          </p:nvCxnSpPr>
          <p:spPr>
            <a:xfrm flipV="1">
              <a:off x="5926708" y="2802705"/>
              <a:ext cx="0" cy="4299843"/>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a:extLst>
                <a:ext uri="{FF2B5EF4-FFF2-40B4-BE49-F238E27FC236}">
                  <a16:creationId xmlns:a16="http://schemas.microsoft.com/office/drawing/2014/main" xmlns="" id="{9FDA1CC0-A3A0-4AA3-9696-0604065B41E5}"/>
                </a:ext>
              </a:extLst>
            </p:cNvPr>
            <p:cNvCxnSpPr>
              <a:cxnSpLocks/>
            </p:cNvCxnSpPr>
            <p:nvPr/>
          </p:nvCxnSpPr>
          <p:spPr>
            <a:xfrm flipV="1">
              <a:off x="7226290" y="2802705"/>
              <a:ext cx="0" cy="4299843"/>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3" name="四角形: メモ 132">
              <a:extLst>
                <a:ext uri="{FF2B5EF4-FFF2-40B4-BE49-F238E27FC236}">
                  <a16:creationId xmlns:a16="http://schemas.microsoft.com/office/drawing/2014/main" xmlns="" id="{742FA972-EAFD-4741-836D-6464191F4218}"/>
                </a:ext>
              </a:extLst>
            </p:cNvPr>
            <p:cNvSpPr/>
            <p:nvPr/>
          </p:nvSpPr>
          <p:spPr>
            <a:xfrm>
              <a:off x="4601363" y="3246527"/>
              <a:ext cx="576000" cy="576000"/>
            </a:xfrm>
            <a:prstGeom prst="foldedCorner">
              <a:avLst/>
            </a:prstGeom>
            <a:solidFill>
              <a:srgbClr val="B4EBFA"/>
            </a:solidFill>
            <a:ln>
              <a:solidFill>
                <a:srgbClr val="12A9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4" name="四角形: メモ 133">
              <a:extLst>
                <a:ext uri="{FF2B5EF4-FFF2-40B4-BE49-F238E27FC236}">
                  <a16:creationId xmlns:a16="http://schemas.microsoft.com/office/drawing/2014/main" xmlns="" id="{0D6E8FDF-B8C4-47B7-A84F-939129DA489A}"/>
                </a:ext>
              </a:extLst>
            </p:cNvPr>
            <p:cNvSpPr/>
            <p:nvPr/>
          </p:nvSpPr>
          <p:spPr>
            <a:xfrm>
              <a:off x="5291563" y="3246527"/>
              <a:ext cx="576000" cy="576000"/>
            </a:xfrm>
            <a:prstGeom prst="foldedCorner">
              <a:avLst/>
            </a:prstGeom>
            <a:solidFill>
              <a:srgbClr val="B4EBFA"/>
            </a:solidFill>
            <a:ln>
              <a:solidFill>
                <a:srgbClr val="12A9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5" name="四角形: メモ 134">
              <a:extLst>
                <a:ext uri="{FF2B5EF4-FFF2-40B4-BE49-F238E27FC236}">
                  <a16:creationId xmlns:a16="http://schemas.microsoft.com/office/drawing/2014/main" xmlns="" id="{57E61CBB-3392-4510-91F0-B4E5B8BAA870}"/>
                </a:ext>
              </a:extLst>
            </p:cNvPr>
            <p:cNvSpPr/>
            <p:nvPr/>
          </p:nvSpPr>
          <p:spPr>
            <a:xfrm>
              <a:off x="6022479" y="3246527"/>
              <a:ext cx="576000" cy="576000"/>
            </a:xfrm>
            <a:prstGeom prst="foldedCorner">
              <a:avLst/>
            </a:prstGeom>
            <a:solidFill>
              <a:srgbClr val="B4EBFA"/>
            </a:solidFill>
            <a:ln>
              <a:solidFill>
                <a:srgbClr val="12A9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6" name="四角形: メモ 135">
              <a:extLst>
                <a:ext uri="{FF2B5EF4-FFF2-40B4-BE49-F238E27FC236}">
                  <a16:creationId xmlns:a16="http://schemas.microsoft.com/office/drawing/2014/main" xmlns="" id="{FB299EDB-FC5E-4123-9A3A-C8D5ED42F359}"/>
                </a:ext>
              </a:extLst>
            </p:cNvPr>
            <p:cNvSpPr/>
            <p:nvPr/>
          </p:nvSpPr>
          <p:spPr>
            <a:xfrm>
              <a:off x="7297805" y="3246527"/>
              <a:ext cx="576000" cy="576000"/>
            </a:xfrm>
            <a:prstGeom prst="foldedCorner">
              <a:avLst/>
            </a:prstGeom>
            <a:solidFill>
              <a:srgbClr val="B4EBFA"/>
            </a:solidFill>
            <a:ln>
              <a:solidFill>
                <a:srgbClr val="12A9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7" name="四角形: メモ 136">
              <a:extLst>
                <a:ext uri="{FF2B5EF4-FFF2-40B4-BE49-F238E27FC236}">
                  <a16:creationId xmlns:a16="http://schemas.microsoft.com/office/drawing/2014/main" xmlns="" id="{4E8B427F-32DE-4F82-A3E6-460C9EEC4FEB}"/>
                </a:ext>
              </a:extLst>
            </p:cNvPr>
            <p:cNvSpPr/>
            <p:nvPr/>
          </p:nvSpPr>
          <p:spPr>
            <a:xfrm>
              <a:off x="7928606" y="3246527"/>
              <a:ext cx="576000" cy="576000"/>
            </a:xfrm>
            <a:prstGeom prst="foldedCorner">
              <a:avLst/>
            </a:prstGeom>
            <a:solidFill>
              <a:srgbClr val="B4EBFA"/>
            </a:solidFill>
            <a:ln>
              <a:solidFill>
                <a:srgbClr val="12A9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8" name="四角形: メモ 137">
              <a:extLst>
                <a:ext uri="{FF2B5EF4-FFF2-40B4-BE49-F238E27FC236}">
                  <a16:creationId xmlns:a16="http://schemas.microsoft.com/office/drawing/2014/main" xmlns="" id="{7B303704-A46B-4E10-82BA-F551AAD44939}"/>
                </a:ext>
              </a:extLst>
            </p:cNvPr>
            <p:cNvSpPr/>
            <p:nvPr/>
          </p:nvSpPr>
          <p:spPr>
            <a:xfrm>
              <a:off x="4601363" y="4072291"/>
              <a:ext cx="576000" cy="576000"/>
            </a:xfrm>
            <a:prstGeom prst="foldedCorner">
              <a:avLst/>
            </a:prstGeom>
            <a:solidFill>
              <a:srgbClr val="B4EBFA"/>
            </a:solidFill>
            <a:ln>
              <a:solidFill>
                <a:srgbClr val="12A9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9" name="四角形: メモ 138">
              <a:extLst>
                <a:ext uri="{FF2B5EF4-FFF2-40B4-BE49-F238E27FC236}">
                  <a16:creationId xmlns:a16="http://schemas.microsoft.com/office/drawing/2014/main" xmlns="" id="{AE95EFDC-B1C5-4046-AAD6-090518A270C5}"/>
                </a:ext>
              </a:extLst>
            </p:cNvPr>
            <p:cNvSpPr/>
            <p:nvPr/>
          </p:nvSpPr>
          <p:spPr>
            <a:xfrm>
              <a:off x="5291563" y="4072291"/>
              <a:ext cx="576000" cy="576000"/>
            </a:xfrm>
            <a:prstGeom prst="foldedCorner">
              <a:avLst/>
            </a:prstGeom>
            <a:solidFill>
              <a:srgbClr val="B4EBFA"/>
            </a:solidFill>
            <a:ln>
              <a:solidFill>
                <a:srgbClr val="12A9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0" name="四角形: メモ 139">
              <a:extLst>
                <a:ext uri="{FF2B5EF4-FFF2-40B4-BE49-F238E27FC236}">
                  <a16:creationId xmlns:a16="http://schemas.microsoft.com/office/drawing/2014/main" xmlns="" id="{DB3AEB36-8083-4F72-853A-70FCA1548BC5}"/>
                </a:ext>
              </a:extLst>
            </p:cNvPr>
            <p:cNvSpPr/>
            <p:nvPr/>
          </p:nvSpPr>
          <p:spPr>
            <a:xfrm>
              <a:off x="5989866" y="4072291"/>
              <a:ext cx="576000" cy="576000"/>
            </a:xfrm>
            <a:prstGeom prst="foldedCorner">
              <a:avLst/>
            </a:prstGeom>
            <a:solidFill>
              <a:srgbClr val="B4EBFA"/>
            </a:solidFill>
            <a:ln>
              <a:solidFill>
                <a:srgbClr val="12A9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1" name="四角形: メモ 140">
              <a:extLst>
                <a:ext uri="{FF2B5EF4-FFF2-40B4-BE49-F238E27FC236}">
                  <a16:creationId xmlns:a16="http://schemas.microsoft.com/office/drawing/2014/main" xmlns="" id="{F389095D-8F17-4084-AFA0-7FF90B0A0564}"/>
                </a:ext>
              </a:extLst>
            </p:cNvPr>
            <p:cNvSpPr/>
            <p:nvPr/>
          </p:nvSpPr>
          <p:spPr>
            <a:xfrm>
              <a:off x="7297805" y="4072291"/>
              <a:ext cx="576000" cy="576000"/>
            </a:xfrm>
            <a:prstGeom prst="foldedCorner">
              <a:avLst/>
            </a:prstGeom>
            <a:solidFill>
              <a:srgbClr val="B4EBFA"/>
            </a:solidFill>
            <a:ln>
              <a:solidFill>
                <a:srgbClr val="12A9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3" name="四角形: メモ 142">
              <a:extLst>
                <a:ext uri="{FF2B5EF4-FFF2-40B4-BE49-F238E27FC236}">
                  <a16:creationId xmlns:a16="http://schemas.microsoft.com/office/drawing/2014/main" xmlns="" id="{F237443D-0BC2-4384-BF91-243B4D900B94}"/>
                </a:ext>
              </a:extLst>
            </p:cNvPr>
            <p:cNvSpPr/>
            <p:nvPr/>
          </p:nvSpPr>
          <p:spPr>
            <a:xfrm>
              <a:off x="4601363" y="4861445"/>
              <a:ext cx="576000" cy="576000"/>
            </a:xfrm>
            <a:prstGeom prst="foldedCorner">
              <a:avLst/>
            </a:prstGeom>
            <a:solidFill>
              <a:srgbClr val="B4EBFA"/>
            </a:solidFill>
            <a:ln>
              <a:solidFill>
                <a:srgbClr val="12A9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4" name="四角形: メモ 143">
              <a:extLst>
                <a:ext uri="{FF2B5EF4-FFF2-40B4-BE49-F238E27FC236}">
                  <a16:creationId xmlns:a16="http://schemas.microsoft.com/office/drawing/2014/main" xmlns="" id="{EAAC3AD4-164F-4F4F-BBE2-E791D08DCD3A}"/>
                </a:ext>
              </a:extLst>
            </p:cNvPr>
            <p:cNvSpPr/>
            <p:nvPr/>
          </p:nvSpPr>
          <p:spPr>
            <a:xfrm>
              <a:off x="5291563" y="4861445"/>
              <a:ext cx="576000" cy="576000"/>
            </a:xfrm>
            <a:prstGeom prst="foldedCorner">
              <a:avLst/>
            </a:prstGeom>
            <a:solidFill>
              <a:srgbClr val="B4EBFA"/>
            </a:solidFill>
            <a:ln>
              <a:solidFill>
                <a:srgbClr val="12A9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5" name="四角形: メモ 144">
              <a:extLst>
                <a:ext uri="{FF2B5EF4-FFF2-40B4-BE49-F238E27FC236}">
                  <a16:creationId xmlns:a16="http://schemas.microsoft.com/office/drawing/2014/main" xmlns="" id="{DBE83596-5A6E-4859-9128-8BF759E6BFB9}"/>
                </a:ext>
              </a:extLst>
            </p:cNvPr>
            <p:cNvSpPr/>
            <p:nvPr/>
          </p:nvSpPr>
          <p:spPr>
            <a:xfrm>
              <a:off x="6022479" y="4861445"/>
              <a:ext cx="576000" cy="576000"/>
            </a:xfrm>
            <a:prstGeom prst="foldedCorner">
              <a:avLst/>
            </a:prstGeom>
            <a:solidFill>
              <a:srgbClr val="B4EBFA"/>
            </a:solidFill>
            <a:ln>
              <a:solidFill>
                <a:srgbClr val="12A9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6" name="四角形: メモ 145">
              <a:extLst>
                <a:ext uri="{FF2B5EF4-FFF2-40B4-BE49-F238E27FC236}">
                  <a16:creationId xmlns:a16="http://schemas.microsoft.com/office/drawing/2014/main" xmlns="" id="{AD945E74-656A-45B5-B725-34E2983198BE}"/>
                </a:ext>
              </a:extLst>
            </p:cNvPr>
            <p:cNvSpPr/>
            <p:nvPr/>
          </p:nvSpPr>
          <p:spPr>
            <a:xfrm>
              <a:off x="7297805" y="4861445"/>
              <a:ext cx="576000" cy="576000"/>
            </a:xfrm>
            <a:prstGeom prst="foldedCorner">
              <a:avLst/>
            </a:prstGeom>
            <a:solidFill>
              <a:srgbClr val="B4EBFA"/>
            </a:solidFill>
            <a:ln>
              <a:solidFill>
                <a:srgbClr val="12A9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7" name="四角形: メモ 146">
              <a:extLst>
                <a:ext uri="{FF2B5EF4-FFF2-40B4-BE49-F238E27FC236}">
                  <a16:creationId xmlns:a16="http://schemas.microsoft.com/office/drawing/2014/main" xmlns="" id="{D59E3EC9-8F80-4D63-A833-DFB31C7AD3F9}"/>
                </a:ext>
              </a:extLst>
            </p:cNvPr>
            <p:cNvSpPr/>
            <p:nvPr/>
          </p:nvSpPr>
          <p:spPr>
            <a:xfrm>
              <a:off x="7928606" y="4861445"/>
              <a:ext cx="576000" cy="576000"/>
            </a:xfrm>
            <a:prstGeom prst="foldedCorner">
              <a:avLst/>
            </a:prstGeom>
            <a:solidFill>
              <a:srgbClr val="B4EBFA"/>
            </a:solidFill>
            <a:ln>
              <a:solidFill>
                <a:srgbClr val="12A9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8" name="四角形: メモ 147">
              <a:extLst>
                <a:ext uri="{FF2B5EF4-FFF2-40B4-BE49-F238E27FC236}">
                  <a16:creationId xmlns:a16="http://schemas.microsoft.com/office/drawing/2014/main" xmlns="" id="{C0168E38-6753-410A-9308-67F498735538}"/>
                </a:ext>
              </a:extLst>
            </p:cNvPr>
            <p:cNvSpPr/>
            <p:nvPr/>
          </p:nvSpPr>
          <p:spPr>
            <a:xfrm>
              <a:off x="4601363" y="5690695"/>
              <a:ext cx="576000" cy="576000"/>
            </a:xfrm>
            <a:prstGeom prst="foldedCorner">
              <a:avLst/>
            </a:prstGeom>
            <a:solidFill>
              <a:srgbClr val="B4EBFA"/>
            </a:solidFill>
            <a:ln>
              <a:solidFill>
                <a:srgbClr val="12A9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9" name="四角形: メモ 148">
              <a:extLst>
                <a:ext uri="{FF2B5EF4-FFF2-40B4-BE49-F238E27FC236}">
                  <a16:creationId xmlns:a16="http://schemas.microsoft.com/office/drawing/2014/main" xmlns="" id="{34AA9C45-8AB4-4AF9-A26F-692A8D5D8DF7}"/>
                </a:ext>
              </a:extLst>
            </p:cNvPr>
            <p:cNvSpPr/>
            <p:nvPr/>
          </p:nvSpPr>
          <p:spPr>
            <a:xfrm>
              <a:off x="5291563" y="5690695"/>
              <a:ext cx="576000" cy="576000"/>
            </a:xfrm>
            <a:prstGeom prst="foldedCorner">
              <a:avLst/>
            </a:prstGeom>
            <a:solidFill>
              <a:srgbClr val="B4EBFA"/>
            </a:solidFill>
            <a:ln>
              <a:solidFill>
                <a:srgbClr val="12A9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0" name="四角形: メモ 149">
              <a:extLst>
                <a:ext uri="{FF2B5EF4-FFF2-40B4-BE49-F238E27FC236}">
                  <a16:creationId xmlns:a16="http://schemas.microsoft.com/office/drawing/2014/main" xmlns="" id="{46CB2C5D-6FCE-4E95-B442-B5DA79204A7C}"/>
                </a:ext>
              </a:extLst>
            </p:cNvPr>
            <p:cNvSpPr/>
            <p:nvPr/>
          </p:nvSpPr>
          <p:spPr>
            <a:xfrm>
              <a:off x="5979878" y="5690695"/>
              <a:ext cx="576000" cy="576000"/>
            </a:xfrm>
            <a:prstGeom prst="foldedCorner">
              <a:avLst/>
            </a:prstGeom>
            <a:solidFill>
              <a:srgbClr val="B4EBFA"/>
            </a:solidFill>
            <a:ln>
              <a:solidFill>
                <a:srgbClr val="12A9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1" name="四角形: メモ 150">
              <a:extLst>
                <a:ext uri="{FF2B5EF4-FFF2-40B4-BE49-F238E27FC236}">
                  <a16:creationId xmlns:a16="http://schemas.microsoft.com/office/drawing/2014/main" xmlns="" id="{466E5583-7AC6-4ED2-9F8A-6F7152763BF5}"/>
                </a:ext>
              </a:extLst>
            </p:cNvPr>
            <p:cNvSpPr/>
            <p:nvPr/>
          </p:nvSpPr>
          <p:spPr>
            <a:xfrm>
              <a:off x="7297805" y="5690695"/>
              <a:ext cx="576000" cy="576000"/>
            </a:xfrm>
            <a:prstGeom prst="foldedCorner">
              <a:avLst/>
            </a:prstGeom>
            <a:solidFill>
              <a:srgbClr val="B4EBFA"/>
            </a:solidFill>
            <a:ln>
              <a:solidFill>
                <a:srgbClr val="12A9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3" name="四角形: メモ 152">
              <a:extLst>
                <a:ext uri="{FF2B5EF4-FFF2-40B4-BE49-F238E27FC236}">
                  <a16:creationId xmlns:a16="http://schemas.microsoft.com/office/drawing/2014/main" xmlns="" id="{3747C8F3-3B0D-472E-AF8E-0D011B8E4433}"/>
                </a:ext>
              </a:extLst>
            </p:cNvPr>
            <p:cNvSpPr/>
            <p:nvPr/>
          </p:nvSpPr>
          <p:spPr>
            <a:xfrm>
              <a:off x="6620998" y="4072291"/>
              <a:ext cx="576000" cy="576000"/>
            </a:xfrm>
            <a:prstGeom prst="foldedCorner">
              <a:avLst/>
            </a:prstGeom>
            <a:solidFill>
              <a:srgbClr val="B4EBFA"/>
            </a:solidFill>
            <a:ln>
              <a:solidFill>
                <a:srgbClr val="12A9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4" name="四角形: メモ 153">
              <a:extLst>
                <a:ext uri="{FF2B5EF4-FFF2-40B4-BE49-F238E27FC236}">
                  <a16:creationId xmlns:a16="http://schemas.microsoft.com/office/drawing/2014/main" xmlns="" id="{EAF5E798-0E4D-41E9-A3E9-F2141034F0B5}"/>
                </a:ext>
              </a:extLst>
            </p:cNvPr>
            <p:cNvSpPr/>
            <p:nvPr/>
          </p:nvSpPr>
          <p:spPr>
            <a:xfrm>
              <a:off x="6635644" y="5690695"/>
              <a:ext cx="576000" cy="576000"/>
            </a:xfrm>
            <a:prstGeom prst="foldedCorner">
              <a:avLst/>
            </a:prstGeom>
            <a:solidFill>
              <a:srgbClr val="B4EBFA"/>
            </a:solidFill>
            <a:ln>
              <a:solidFill>
                <a:srgbClr val="12A9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5" name="テキスト ボックス 154">
              <a:extLst>
                <a:ext uri="{FF2B5EF4-FFF2-40B4-BE49-F238E27FC236}">
                  <a16:creationId xmlns:a16="http://schemas.microsoft.com/office/drawing/2014/main" xmlns="" id="{C029B773-98EC-41BA-969A-15CABCC54D87}"/>
                </a:ext>
              </a:extLst>
            </p:cNvPr>
            <p:cNvSpPr txBox="1"/>
            <p:nvPr/>
          </p:nvSpPr>
          <p:spPr>
            <a:xfrm>
              <a:off x="4574045" y="2469528"/>
              <a:ext cx="2690906" cy="338554"/>
            </a:xfrm>
            <a:prstGeom prst="rect">
              <a:avLst/>
            </a:prstGeom>
            <a:noFill/>
          </p:spPr>
          <p:txBody>
            <a:bodyPr wrap="square" rtlCol="0">
              <a:spAutoFit/>
            </a:bodyPr>
            <a:lstStyle/>
            <a:p>
              <a:r>
                <a:rPr kumimoji="1" lang="ja-JP" altLang="en-US" sz="1600" b="1" dirty="0">
                  <a:latin typeface="BIZ UDPゴシック" panose="020B0400000000000000" pitchFamily="50" charset="-128"/>
                  <a:ea typeface="BIZ UDPゴシック" panose="020B0400000000000000" pitchFamily="50" charset="-128"/>
                </a:rPr>
                <a:t>ワーク３　平常時の取組</a:t>
              </a:r>
            </a:p>
          </p:txBody>
        </p:sp>
      </p:grpSp>
      <p:sp>
        <p:nvSpPr>
          <p:cNvPr id="156" name="テキスト ボックス 155">
            <a:extLst>
              <a:ext uri="{FF2B5EF4-FFF2-40B4-BE49-F238E27FC236}">
                <a16:creationId xmlns:a16="http://schemas.microsoft.com/office/drawing/2014/main" xmlns="" id="{CCB37095-8DC0-459A-A006-0603929E5582}"/>
              </a:ext>
            </a:extLst>
          </p:cNvPr>
          <p:cNvSpPr txBox="1"/>
          <p:nvPr/>
        </p:nvSpPr>
        <p:spPr>
          <a:xfrm>
            <a:off x="3060267" y="2591972"/>
            <a:ext cx="2991558" cy="307777"/>
          </a:xfrm>
          <a:prstGeom prst="rect">
            <a:avLst/>
          </a:prstGeom>
          <a:noFill/>
        </p:spPr>
        <p:txBody>
          <a:bodyPr wrap="square" rtlCol="0">
            <a:spAutoFit/>
          </a:bodyPr>
          <a:lstStyle/>
          <a:p>
            <a:pPr algn="ctr"/>
            <a:r>
              <a:rPr kumimoji="1"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模造紙（２枚目）の使用イメージ</a:t>
            </a:r>
          </a:p>
        </p:txBody>
      </p:sp>
      <p:sp>
        <p:nvSpPr>
          <p:cNvPr id="157" name="テキスト ボックス 156">
            <a:extLst>
              <a:ext uri="{FF2B5EF4-FFF2-40B4-BE49-F238E27FC236}">
                <a16:creationId xmlns:a16="http://schemas.microsoft.com/office/drawing/2014/main" xmlns="" id="{5DDF917A-1F07-42DB-891F-AEDBCAF4D6C7}"/>
              </a:ext>
            </a:extLst>
          </p:cNvPr>
          <p:cNvSpPr txBox="1"/>
          <p:nvPr/>
        </p:nvSpPr>
        <p:spPr>
          <a:xfrm>
            <a:off x="4588712" y="3750892"/>
            <a:ext cx="661625" cy="584775"/>
          </a:xfrm>
          <a:prstGeom prst="rect">
            <a:avLst/>
          </a:prstGeom>
          <a:noFill/>
        </p:spPr>
        <p:txBody>
          <a:bodyPr wrap="square" rtlCol="0">
            <a:spAutoFit/>
          </a:bodyPr>
          <a:lstStyle/>
          <a:p>
            <a:pPr algn="ctr"/>
            <a:r>
              <a:rPr kumimoji="1" lang="ja-JP" altLang="en-US" sz="1600" b="1" dirty="0">
                <a:latin typeface="HG丸ｺﾞｼｯｸM-PRO" panose="020F0600000000000000" pitchFamily="50" charset="-128"/>
                <a:ea typeface="HG丸ｺﾞｼｯｸM-PRO" panose="020F0600000000000000" pitchFamily="50" charset="-128"/>
              </a:rPr>
              <a:t>自分が</a:t>
            </a:r>
          </a:p>
        </p:txBody>
      </p:sp>
    </p:spTree>
    <p:extLst>
      <p:ext uri="{BB962C8B-B14F-4D97-AF65-F5344CB8AC3E}">
        <p14:creationId xmlns:p14="http://schemas.microsoft.com/office/powerpoint/2010/main" val="1967949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xmlns="" id="{FF5AEE57-244F-4E4C-BA63-CB9D3849A056}"/>
              </a:ext>
            </a:extLst>
          </p:cNvPr>
          <p:cNvSpPr/>
          <p:nvPr/>
        </p:nvSpPr>
        <p:spPr>
          <a:xfrm>
            <a:off x="391886" y="401217"/>
            <a:ext cx="8332236" cy="6055568"/>
          </a:xfrm>
          <a:prstGeom prst="roundRect">
            <a:avLst>
              <a:gd name="adj" fmla="val 597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 name="タイトル 1">
            <a:extLst>
              <a:ext uri="{FF2B5EF4-FFF2-40B4-BE49-F238E27FC236}">
                <a16:creationId xmlns:a16="http://schemas.microsoft.com/office/drawing/2014/main" xmlns="" id="{C9745AD7-5B52-496F-A66A-88CBE9773E91}"/>
              </a:ext>
            </a:extLst>
          </p:cNvPr>
          <p:cNvSpPr>
            <a:spLocks noGrp="1"/>
          </p:cNvSpPr>
          <p:nvPr>
            <p:ph type="title"/>
          </p:nvPr>
        </p:nvSpPr>
        <p:spPr>
          <a:xfrm>
            <a:off x="796602" y="572920"/>
            <a:ext cx="5180128" cy="1129916"/>
          </a:xfrm>
        </p:spPr>
        <p:txBody>
          <a:bodyPr anchor="ctr">
            <a:noAutofit/>
          </a:bodyPr>
          <a:lstStyle/>
          <a:p>
            <a:pPr>
              <a:lnSpc>
                <a:spcPct val="150000"/>
              </a:lnSpc>
            </a:pPr>
            <a:r>
              <a:rPr lang="en-US" altLang="ja-JP"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lang="ja-JP" altLang="en-US"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共有</a:t>
            </a:r>
            <a:r>
              <a:rPr lang="en-US" altLang="ja-JP"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lang="ja-JP" altLang="en-US"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　</a:t>
            </a:r>
            <a:r>
              <a:rPr lang="ja-JP" altLang="en-US" sz="2400" b="1" dirty="0">
                <a:solidFill>
                  <a:schemeClr val="tx1">
                    <a:lumMod val="75000"/>
                    <a:lumOff val="25000"/>
                  </a:schemeClr>
                </a:solidFill>
                <a:latin typeface="BIZ UDPゴシック" panose="020B0400000000000000" pitchFamily="50" charset="-128"/>
                <a:ea typeface="BIZ UDPゴシック" panose="020B0400000000000000" pitchFamily="50" charset="-128"/>
              </a:rPr>
              <a:t>（全体で</a:t>
            </a:r>
            <a:r>
              <a:rPr lang="ja-JP" altLang="en-US" sz="2400" b="1" dirty="0">
                <a:solidFill>
                  <a:schemeClr val="tx1">
                    <a:lumMod val="75000"/>
                    <a:lumOff val="25000"/>
                  </a:schemeClr>
                </a:solidFill>
              </a:rPr>
              <a:t>２０</a:t>
            </a:r>
            <a:r>
              <a:rPr lang="ja-JP" altLang="en-US" sz="2400" b="1" dirty="0">
                <a:solidFill>
                  <a:schemeClr val="tx1">
                    <a:lumMod val="75000"/>
                    <a:lumOff val="25000"/>
                  </a:schemeClr>
                </a:solidFill>
                <a:latin typeface="BIZ UDPゴシック" panose="020B0400000000000000" pitchFamily="50" charset="-128"/>
                <a:ea typeface="BIZ UDPゴシック" panose="020B0400000000000000" pitchFamily="50" charset="-128"/>
              </a:rPr>
              <a:t>分）</a:t>
            </a:r>
          </a:p>
        </p:txBody>
      </p:sp>
      <p:sp>
        <p:nvSpPr>
          <p:cNvPr id="5" name="タイトル 1">
            <a:extLst>
              <a:ext uri="{FF2B5EF4-FFF2-40B4-BE49-F238E27FC236}">
                <a16:creationId xmlns:a16="http://schemas.microsoft.com/office/drawing/2014/main" xmlns="" id="{AEF832FE-ACA3-4073-BBBC-A76E09DE3658}"/>
              </a:ext>
            </a:extLst>
          </p:cNvPr>
          <p:cNvSpPr txBox="1">
            <a:spLocks/>
          </p:cNvSpPr>
          <p:nvPr/>
        </p:nvSpPr>
        <p:spPr>
          <a:xfrm>
            <a:off x="614654" y="1277798"/>
            <a:ext cx="7886700" cy="2487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3600" kern="1200">
                <a:solidFill>
                  <a:schemeClr val="tx1"/>
                </a:solidFill>
                <a:latin typeface="BIZ UDPゴシック" panose="020B0400000000000000" pitchFamily="50" charset="-128"/>
                <a:ea typeface="BIZ UDPゴシック" panose="020B0400000000000000" pitchFamily="50" charset="-128"/>
                <a:cs typeface="+mj-cs"/>
              </a:defRPr>
            </a:lvl1pPr>
          </a:lstStyle>
          <a:p>
            <a:pPr marL="0" marR="0" lvl="0" indent="0" algn="ctr" defTabSz="914400" rtl="0" eaLnBrk="1" fontAlgn="auto" latinLnBrk="0" hangingPunct="1">
              <a:lnSpc>
                <a:spcPts val="4700"/>
              </a:lnSpc>
              <a:spcBef>
                <a:spcPct val="0"/>
              </a:spcBef>
              <a:spcAft>
                <a:spcPts val="600"/>
              </a:spcAft>
              <a:buClrTx/>
              <a:buSzTx/>
              <a:buFontTx/>
              <a:buNone/>
              <a:tabLst/>
              <a:defRPr/>
            </a:pPr>
            <a:r>
              <a:rPr lang="ja-JP" altLang="en-US" b="1" dirty="0">
                <a:solidFill>
                  <a:schemeClr val="tx1">
                    <a:lumMod val="75000"/>
                    <a:lumOff val="25000"/>
                  </a:schemeClr>
                </a:solidFill>
              </a:rPr>
              <a:t>検討した内容を</a:t>
            </a:r>
            <a:r>
              <a:rPr kumimoji="1" lang="ja-JP" altLang="en-US" sz="3600" b="1" i="0" strike="noStrike" kern="1200" cap="none" spc="0" normalizeH="0" baseline="0" noProof="0" dirty="0">
                <a:ln>
                  <a:noFill/>
                </a:ln>
                <a:solidFill>
                  <a:srgbClr val="FF2800"/>
                </a:solidFill>
                <a:effectLst/>
                <a:uLnTx/>
                <a:uFillTx/>
                <a:latin typeface="BIZ UDPゴシック" panose="020B0400000000000000" pitchFamily="50" charset="-128"/>
                <a:ea typeface="BIZ UDPゴシック" panose="020B0400000000000000" pitchFamily="50" charset="-128"/>
                <a:cs typeface="+mj-cs"/>
              </a:rPr>
              <a:t>全体で共有</a:t>
            </a:r>
            <a:r>
              <a:rPr kumimoji="1" lang="ja-JP" altLang="en-US" sz="3600" b="1" i="0" u="none" strike="noStrike" kern="1200" cap="none" spc="0" normalizeH="0" baseline="0" noProof="0" dirty="0">
                <a:ln>
                  <a:noFill/>
                </a:ln>
                <a:solidFill>
                  <a:schemeClr val="tx1">
                    <a:lumMod val="75000"/>
                    <a:lumOff val="25000"/>
                  </a:schemeClr>
                </a:solidFill>
                <a:effectLst/>
                <a:uLnTx/>
                <a:uFillTx/>
                <a:latin typeface="BIZ UDPゴシック" panose="020B0400000000000000" pitchFamily="50" charset="-128"/>
                <a:ea typeface="BIZ UDPゴシック" panose="020B0400000000000000" pitchFamily="50" charset="-128"/>
                <a:cs typeface="+mj-cs"/>
              </a:rPr>
              <a:t>しましょう</a:t>
            </a:r>
            <a:endParaRPr kumimoji="1" lang="en-US" altLang="ja-JP" sz="3600" b="1" i="0" u="none" strike="noStrike" kern="1200" cap="none" spc="0" normalizeH="0" baseline="0" noProof="0" dirty="0">
              <a:ln>
                <a:noFill/>
              </a:ln>
              <a:solidFill>
                <a:schemeClr val="tx1">
                  <a:lumMod val="75000"/>
                  <a:lumOff val="25000"/>
                </a:schemeClr>
              </a:solidFill>
              <a:effectLst/>
              <a:uLnTx/>
              <a:uFillTx/>
              <a:latin typeface="BIZ UDPゴシック" panose="020B0400000000000000" pitchFamily="50" charset="-128"/>
              <a:ea typeface="BIZ UDPゴシック" panose="020B0400000000000000" pitchFamily="50" charset="-128"/>
              <a:cs typeface="+mj-cs"/>
            </a:endParaRPr>
          </a:p>
          <a:p>
            <a:pPr marL="0" marR="0" lvl="0" indent="0" algn="ctr" defTabSz="914400" rtl="0" eaLnBrk="1" fontAlgn="auto" latinLnBrk="0" hangingPunct="1">
              <a:lnSpc>
                <a:spcPts val="4700"/>
              </a:lnSpc>
              <a:spcBef>
                <a:spcPct val="0"/>
              </a:spcBef>
              <a:spcAft>
                <a:spcPts val="600"/>
              </a:spcAft>
              <a:buClrTx/>
              <a:buSzTx/>
              <a:buFontTx/>
              <a:buNone/>
              <a:tabLst/>
              <a:defRPr/>
            </a:pPr>
            <a:r>
              <a:rPr lang="en-US" altLang="ja-JP" sz="2800" b="1" dirty="0">
                <a:solidFill>
                  <a:srgbClr val="FF2800"/>
                </a:solidFill>
              </a:rPr>
              <a:t>1</a:t>
            </a:r>
            <a:r>
              <a:rPr lang="ja-JP" altLang="en-US" sz="2800" b="1" dirty="0">
                <a:solidFill>
                  <a:srgbClr val="FF2800"/>
                </a:solidFill>
              </a:rPr>
              <a:t>グループ３分程度</a:t>
            </a:r>
            <a:endParaRPr kumimoji="1" lang="ja-JP" altLang="en-US" sz="2800" b="1" i="0" u="none" strike="noStrike" kern="1200" cap="none" spc="0" normalizeH="0" baseline="0" noProof="0" dirty="0">
              <a:ln>
                <a:noFill/>
              </a:ln>
              <a:solidFill>
                <a:srgbClr val="FF2800"/>
              </a:solidFill>
              <a:effectLst/>
              <a:uLnTx/>
              <a:uFillTx/>
              <a:latin typeface="BIZ UDPゴシック" panose="020B0400000000000000" pitchFamily="50" charset="-128"/>
              <a:ea typeface="BIZ UDPゴシック" panose="020B0400000000000000" pitchFamily="50" charset="-128"/>
              <a:cs typeface="+mj-cs"/>
            </a:endParaRPr>
          </a:p>
        </p:txBody>
      </p:sp>
      <p:sp>
        <p:nvSpPr>
          <p:cNvPr id="6" name="テキスト ボックス 5">
            <a:extLst>
              <a:ext uri="{FF2B5EF4-FFF2-40B4-BE49-F238E27FC236}">
                <a16:creationId xmlns:a16="http://schemas.microsoft.com/office/drawing/2014/main" xmlns="" id="{9984234F-CB0B-45E1-80C2-00EE897D8A83}"/>
              </a:ext>
            </a:extLst>
          </p:cNvPr>
          <p:cNvSpPr txBox="1"/>
          <p:nvPr/>
        </p:nvSpPr>
        <p:spPr>
          <a:xfrm>
            <a:off x="863082" y="3513725"/>
            <a:ext cx="7417836" cy="707886"/>
          </a:xfrm>
          <a:prstGeom prst="rect">
            <a:avLst/>
          </a:prstGeom>
          <a:solidFill>
            <a:srgbClr val="F4DDBE"/>
          </a:solidFill>
          <a:effectLst>
            <a:outerShdw blurRad="50800" dist="38100" dir="2700000" algn="tl" rotWithShape="0">
              <a:prstClr val="black">
                <a:alpha val="40000"/>
              </a:prstClr>
            </a:outerShdw>
          </a:effectLst>
        </p:spPr>
        <p:txBody>
          <a:bodyPr wrap="square" lIns="288000" rIns="180000">
            <a:spAutoFit/>
          </a:bodyPr>
          <a:lstStyle/>
          <a:p>
            <a:r>
              <a:rPr kumimoji="1" lang="ja-JP" altLang="en-US" sz="2000" b="1" dirty="0">
                <a:solidFill>
                  <a:schemeClr val="tx1">
                    <a:lumMod val="75000"/>
                    <a:lumOff val="25000"/>
                  </a:schemeClr>
                </a:solidFill>
                <a:latin typeface="BIZ UDPゴシック" panose="020B0400000000000000" pitchFamily="50" charset="-128"/>
                <a:ea typeface="BIZ UDPゴシック" panose="020B0400000000000000" pitchFamily="50" charset="-128"/>
              </a:rPr>
              <a:t>自部署（課等）に戻り、部署のメンバーに、本日検討した取組についてプレゼンするイメージで発表してください！　</a:t>
            </a:r>
            <a:endParaRPr kumimoji="1" lang="en-US" altLang="ja-JP" sz="20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grpSp>
        <p:nvGrpSpPr>
          <p:cNvPr id="8" name="グループ化 7">
            <a:extLst>
              <a:ext uri="{FF2B5EF4-FFF2-40B4-BE49-F238E27FC236}">
                <a16:creationId xmlns:a16="http://schemas.microsoft.com/office/drawing/2014/main" xmlns="" id="{1A20848F-5345-40D4-BE87-0E09BD1B0874}"/>
              </a:ext>
            </a:extLst>
          </p:cNvPr>
          <p:cNvGrpSpPr/>
          <p:nvPr/>
        </p:nvGrpSpPr>
        <p:grpSpPr>
          <a:xfrm>
            <a:off x="863082" y="4491370"/>
            <a:ext cx="7542988" cy="1843480"/>
            <a:chOff x="863082" y="4393465"/>
            <a:chExt cx="7542988" cy="1843480"/>
          </a:xfrm>
        </p:grpSpPr>
        <p:sp>
          <p:nvSpPr>
            <p:cNvPr id="3" name="テキスト ボックス 2">
              <a:extLst>
                <a:ext uri="{FF2B5EF4-FFF2-40B4-BE49-F238E27FC236}">
                  <a16:creationId xmlns:a16="http://schemas.microsoft.com/office/drawing/2014/main" xmlns="" id="{191FF47B-DDC8-44E9-A4FF-BC7402632B2E}"/>
                </a:ext>
              </a:extLst>
            </p:cNvPr>
            <p:cNvSpPr txBox="1"/>
            <p:nvPr/>
          </p:nvSpPr>
          <p:spPr>
            <a:xfrm>
              <a:off x="999228" y="4476286"/>
              <a:ext cx="7406842" cy="167738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363538" indent="-363538">
                <a:spcAft>
                  <a:spcPts val="600"/>
                </a:spcAft>
                <a:buFont typeface="Wingdings" panose="05000000000000000000" pitchFamily="2" charset="2"/>
                <a:buChar char="l"/>
              </a:pPr>
              <a:r>
                <a:rPr kumimoji="1" lang="ja-JP" altLang="en-US" sz="2200" b="1" dirty="0">
                  <a:solidFill>
                    <a:srgbClr val="0041FF"/>
                  </a:solidFill>
                  <a:latin typeface="BIZ UDPゴシック" panose="020B0400000000000000" pitchFamily="50" charset="-128"/>
                  <a:ea typeface="BIZ UDPゴシック" panose="020B0400000000000000" pitchFamily="50" charset="-128"/>
                </a:rPr>
                <a:t>自部署（課等）の分野</a:t>
              </a:r>
              <a:endParaRPr kumimoji="1" lang="en-US" altLang="ja-JP" sz="2200" b="1" dirty="0">
                <a:solidFill>
                  <a:srgbClr val="0041FF"/>
                </a:solidFill>
                <a:latin typeface="BIZ UDPゴシック" panose="020B0400000000000000" pitchFamily="50" charset="-128"/>
                <a:ea typeface="BIZ UDPゴシック" panose="020B0400000000000000" pitchFamily="50" charset="-128"/>
              </a:endParaRPr>
            </a:p>
            <a:p>
              <a:pPr marL="363538" indent="-363538">
                <a:spcAft>
                  <a:spcPts val="600"/>
                </a:spcAft>
                <a:buFont typeface="Wingdings" panose="05000000000000000000" pitchFamily="2" charset="2"/>
                <a:buChar char="l"/>
              </a:pPr>
              <a:r>
                <a:rPr kumimoji="1" lang="ja-JP" altLang="en-US" sz="2200" b="1" dirty="0">
                  <a:solidFill>
                    <a:srgbClr val="0041FF"/>
                  </a:solidFill>
                  <a:latin typeface="BIZ UDPゴシック" panose="020B0400000000000000" pitchFamily="50" charset="-128"/>
                  <a:ea typeface="BIZ UDPゴシック" panose="020B0400000000000000" pitchFamily="50" charset="-128"/>
                </a:rPr>
                <a:t>検討事項 </a:t>
              </a:r>
              <a:r>
                <a:rPr kumimoji="1" lang="en-US" altLang="ja-JP" sz="2200" b="1" dirty="0">
                  <a:solidFill>
                    <a:srgbClr val="0041FF"/>
                  </a:solidFill>
                  <a:latin typeface="BIZ UDPゴシック" panose="020B0400000000000000" pitchFamily="50" charset="-128"/>
                  <a:ea typeface="BIZ UDPゴシック" panose="020B0400000000000000" pitchFamily="50" charset="-128"/>
                </a:rPr>
                <a:t> </a:t>
              </a:r>
              <a:r>
                <a:rPr kumimoji="1" lang="ja-JP" altLang="en-US" sz="2200" b="1" dirty="0">
                  <a:solidFill>
                    <a:srgbClr val="0041FF"/>
                  </a:solidFill>
                  <a:latin typeface="BIZ UDPゴシック" panose="020B0400000000000000" pitchFamily="50" charset="-128"/>
                  <a:ea typeface="BIZ UDPゴシック" panose="020B0400000000000000" pitchFamily="50" charset="-128"/>
                </a:rPr>
                <a:t>「選んだ業務」の「目指したいゴールは何か」</a:t>
              </a:r>
              <a:endParaRPr kumimoji="1" lang="en-US" altLang="ja-JP" sz="2200" b="1" dirty="0">
                <a:solidFill>
                  <a:srgbClr val="0041FF"/>
                </a:solidFill>
                <a:latin typeface="BIZ UDPゴシック" panose="020B0400000000000000" pitchFamily="50" charset="-128"/>
                <a:ea typeface="BIZ UDPゴシック" panose="020B0400000000000000" pitchFamily="50" charset="-128"/>
              </a:endParaRPr>
            </a:p>
            <a:p>
              <a:pPr marL="363538" indent="-363538">
                <a:spcAft>
                  <a:spcPts val="600"/>
                </a:spcAft>
                <a:buFont typeface="Wingdings" panose="05000000000000000000" pitchFamily="2" charset="2"/>
                <a:buChar char="l"/>
              </a:pPr>
              <a:r>
                <a:rPr kumimoji="1" lang="ja-JP" altLang="en-US" sz="2200" b="1" dirty="0">
                  <a:solidFill>
                    <a:srgbClr val="0041FF"/>
                  </a:solidFill>
                  <a:latin typeface="BIZ UDPゴシック" panose="020B0400000000000000" pitchFamily="50" charset="-128"/>
                  <a:ea typeface="BIZ UDPゴシック" panose="020B0400000000000000" pitchFamily="50" charset="-128"/>
                </a:rPr>
                <a:t>災害時の取組</a:t>
              </a:r>
              <a:endParaRPr kumimoji="1" lang="en-US" altLang="ja-JP" sz="2200" b="1" dirty="0">
                <a:solidFill>
                  <a:srgbClr val="0041FF"/>
                </a:solidFill>
                <a:latin typeface="BIZ UDPゴシック" panose="020B0400000000000000" pitchFamily="50" charset="-128"/>
                <a:ea typeface="BIZ UDPゴシック" panose="020B0400000000000000" pitchFamily="50" charset="-128"/>
              </a:endParaRPr>
            </a:p>
            <a:p>
              <a:pPr marL="363538" indent="-363538">
                <a:spcAft>
                  <a:spcPts val="600"/>
                </a:spcAft>
                <a:buFont typeface="Wingdings" panose="05000000000000000000" pitchFamily="2" charset="2"/>
                <a:buChar char="l"/>
              </a:pPr>
              <a:r>
                <a:rPr kumimoji="1" lang="ja-JP" altLang="en-US" sz="2200" b="1" dirty="0">
                  <a:solidFill>
                    <a:srgbClr val="0041FF"/>
                  </a:solidFill>
                  <a:latin typeface="BIZ UDPゴシック" panose="020B0400000000000000" pitchFamily="50" charset="-128"/>
                  <a:ea typeface="BIZ UDPゴシック" panose="020B0400000000000000" pitchFamily="50" charset="-128"/>
                </a:rPr>
                <a:t>平常時の取組</a:t>
              </a:r>
              <a:r>
                <a:rPr kumimoji="1" lang="ja-JP" altLang="en-US" sz="2000" b="1" spc="-150" dirty="0">
                  <a:solidFill>
                    <a:srgbClr val="FF2800"/>
                  </a:solidFill>
                  <a:latin typeface="BIZ UDPゴシック" panose="020B0400000000000000" pitchFamily="50" charset="-128"/>
                  <a:ea typeface="BIZ UDPゴシック" panose="020B0400000000000000" pitchFamily="50" charset="-128"/>
                </a:rPr>
                <a:t>　　（やるとどういった効果があるのかも）</a:t>
              </a:r>
              <a:endParaRPr kumimoji="1" lang="en-US" altLang="ja-JP" sz="2200" b="1" spc="-150" dirty="0">
                <a:solidFill>
                  <a:srgbClr val="FF2800"/>
                </a:solidFill>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xmlns="" id="{4D782E2B-427E-4D1C-B61B-52B2C0B1CC56}"/>
                </a:ext>
              </a:extLst>
            </p:cNvPr>
            <p:cNvSpPr/>
            <p:nvPr/>
          </p:nvSpPr>
          <p:spPr>
            <a:xfrm>
              <a:off x="863082" y="4393465"/>
              <a:ext cx="7417836" cy="1843480"/>
            </a:xfrm>
            <a:prstGeom prst="rect">
              <a:avLst/>
            </a:prstGeom>
            <a:noFill/>
            <a:ln w="28575">
              <a:solidFill>
                <a:srgbClr val="004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スライド番号プレースホルダー 8">
            <a:extLst>
              <a:ext uri="{FF2B5EF4-FFF2-40B4-BE49-F238E27FC236}">
                <a16:creationId xmlns:a16="http://schemas.microsoft.com/office/drawing/2014/main" xmlns="" id="{DC67F2E4-57FD-4D24-AB47-158EE5C854D0}"/>
              </a:ext>
            </a:extLst>
          </p:cNvPr>
          <p:cNvSpPr>
            <a:spLocks noGrp="1"/>
          </p:cNvSpPr>
          <p:nvPr>
            <p:ph type="sldNum" sz="quarter" idx="12"/>
          </p:nvPr>
        </p:nvSpPr>
        <p:spPr/>
        <p:txBody>
          <a:bodyPr/>
          <a:lstStyle/>
          <a:p>
            <a:fld id="{3837D2F9-3F71-4E1B-B85F-DD9E8690F842}" type="slidenum">
              <a:rPr kumimoji="1" lang="ja-JP" altLang="en-US" smtClean="0"/>
              <a:pPr/>
              <a:t>21</a:t>
            </a:fld>
            <a:endParaRPr kumimoji="1" lang="ja-JP" altLang="en-US" dirty="0"/>
          </a:p>
        </p:txBody>
      </p:sp>
    </p:spTree>
    <p:extLst>
      <p:ext uri="{BB962C8B-B14F-4D97-AF65-F5344CB8AC3E}">
        <p14:creationId xmlns:p14="http://schemas.microsoft.com/office/powerpoint/2010/main" val="3584490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06A9ADE5-01A2-4B14-B660-5AA19CC912DB}"/>
              </a:ext>
            </a:extLst>
          </p:cNvPr>
          <p:cNvSpPr>
            <a:spLocks noGrp="1"/>
          </p:cNvSpPr>
          <p:nvPr>
            <p:ph type="title"/>
          </p:nvPr>
        </p:nvSpPr>
        <p:spPr>
          <a:xfrm>
            <a:off x="628650" y="365127"/>
            <a:ext cx="7886700" cy="875695"/>
          </a:xfrm>
        </p:spPr>
        <p:txBody>
          <a:bodyPr/>
          <a:lstStyle/>
          <a:p>
            <a:pPr algn="ctr"/>
            <a:r>
              <a:rPr kumimoji="1" lang="ja-JP" altLang="en-US" b="1" dirty="0">
                <a:solidFill>
                  <a:schemeClr val="tx1">
                    <a:lumMod val="75000"/>
                    <a:lumOff val="25000"/>
                  </a:schemeClr>
                </a:solidFill>
              </a:rPr>
              <a:t>まとめ</a:t>
            </a:r>
          </a:p>
        </p:txBody>
      </p:sp>
      <p:sp>
        <p:nvSpPr>
          <p:cNvPr id="3" name="テキスト ボックス 2">
            <a:extLst>
              <a:ext uri="{FF2B5EF4-FFF2-40B4-BE49-F238E27FC236}">
                <a16:creationId xmlns:a16="http://schemas.microsoft.com/office/drawing/2014/main" xmlns="" id="{1B619FC3-D35F-469F-A444-B94639B46F84}"/>
              </a:ext>
            </a:extLst>
          </p:cNvPr>
          <p:cNvSpPr txBox="1"/>
          <p:nvPr/>
        </p:nvSpPr>
        <p:spPr>
          <a:xfrm>
            <a:off x="401333" y="1352746"/>
            <a:ext cx="8341334" cy="5016758"/>
          </a:xfrm>
          <a:prstGeom prst="rect">
            <a:avLst/>
          </a:prstGeom>
          <a:noFill/>
        </p:spPr>
        <p:txBody>
          <a:bodyPr wrap="square" rtlCol="0">
            <a:spAutoFit/>
          </a:bodyPr>
          <a:lstStyle/>
          <a:p>
            <a:pPr marL="457200" indent="-457200" algn="just">
              <a:spcAft>
                <a:spcPts val="2400"/>
              </a:spcAft>
              <a:buFont typeface="Wingdings" panose="05000000000000000000" pitchFamily="2" charset="2"/>
              <a:buChar char="l"/>
            </a:pPr>
            <a:r>
              <a:rPr kumimoji="1" lang="ja-JP" altLang="en-US" sz="2800" dirty="0">
                <a:solidFill>
                  <a:schemeClr val="tx1">
                    <a:lumMod val="75000"/>
                    <a:lumOff val="25000"/>
                  </a:schemeClr>
                </a:solidFill>
                <a:latin typeface="BIZ UDPゴシック" panose="020B0400000000000000" pitchFamily="50" charset="-128"/>
                <a:ea typeface="BIZ UDPゴシック" panose="020B0400000000000000" pitchFamily="50" charset="-128"/>
              </a:rPr>
              <a:t>本日のワークで行った具体的な取組の検討方法を参考に、</a:t>
            </a:r>
            <a:r>
              <a:rPr kumimoji="1" lang="ja-JP" altLang="en-US" sz="2800" b="1" dirty="0">
                <a:solidFill>
                  <a:srgbClr val="FF2800"/>
                </a:solidFill>
                <a:latin typeface="BIZ UDPゴシック" panose="020B0400000000000000" pitchFamily="50" charset="-128"/>
                <a:ea typeface="BIZ UDPゴシック" panose="020B0400000000000000" pitchFamily="50" charset="-128"/>
              </a:rPr>
              <a:t>自組織に戻って上司や同僚に今日の研修内容を共有し、更に詳細に検討していただく</a:t>
            </a:r>
            <a:r>
              <a:rPr kumimoji="1" lang="ja-JP" altLang="en-US" sz="2800" dirty="0">
                <a:solidFill>
                  <a:schemeClr val="tx1">
                    <a:lumMod val="75000"/>
                    <a:lumOff val="25000"/>
                  </a:schemeClr>
                </a:solidFill>
                <a:latin typeface="BIZ UDPゴシック" panose="020B0400000000000000" pitchFamily="50" charset="-128"/>
                <a:ea typeface="BIZ UDPゴシック" panose="020B0400000000000000" pitchFamily="50" charset="-128"/>
              </a:rPr>
              <a:t>ことを期待しています</a:t>
            </a:r>
            <a:endParaRPr kumimoji="1" lang="en-US" altLang="ja-JP" sz="2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457200" indent="-457200" algn="just">
              <a:spcAft>
                <a:spcPts val="2400"/>
              </a:spcAft>
              <a:buFont typeface="Wingdings" panose="05000000000000000000" pitchFamily="2" charset="2"/>
              <a:buChar char="l"/>
            </a:pPr>
            <a:r>
              <a:rPr kumimoji="1" lang="ja-JP" altLang="en-US" sz="2800" dirty="0">
                <a:solidFill>
                  <a:schemeClr val="tx1">
                    <a:lumMod val="75000"/>
                    <a:lumOff val="25000"/>
                  </a:schemeClr>
                </a:solidFill>
                <a:latin typeface="BIZ UDPゴシック" panose="020B0400000000000000" pitchFamily="50" charset="-128"/>
                <a:ea typeface="BIZ UDPゴシック" panose="020B0400000000000000" pitchFamily="50" charset="-128"/>
              </a:rPr>
              <a:t>大事な取組は</a:t>
            </a:r>
            <a:r>
              <a:rPr kumimoji="1" lang="ja-JP" altLang="en-US" sz="2800" b="1" dirty="0">
                <a:solidFill>
                  <a:srgbClr val="FF2800"/>
                </a:solidFill>
                <a:latin typeface="BIZ UDPゴシック" panose="020B0400000000000000" pitchFamily="50" charset="-128"/>
                <a:ea typeface="BIZ UDPゴシック" panose="020B0400000000000000" pitchFamily="50" charset="-128"/>
              </a:rPr>
              <a:t>女性の参画、連携、育成・理解促進</a:t>
            </a:r>
            <a:r>
              <a:rPr kumimoji="1" lang="en-US" altLang="ja-JP" sz="2800" b="1" dirty="0">
                <a:solidFill>
                  <a:srgbClr val="FF0000"/>
                </a:solidFill>
                <a:latin typeface="BIZ UDPゴシック" panose="020B0400000000000000" pitchFamily="50" charset="-128"/>
                <a:ea typeface="BIZ UDPゴシック" panose="020B0400000000000000" pitchFamily="50" charset="-128"/>
              </a:rPr>
              <a:t/>
            </a:r>
            <a:br>
              <a:rPr kumimoji="1" lang="en-US" altLang="ja-JP" sz="2800" b="1" dirty="0">
                <a:solidFill>
                  <a:srgbClr val="FF0000"/>
                </a:solidFill>
                <a:latin typeface="BIZ UDPゴシック" panose="020B0400000000000000" pitchFamily="50" charset="-128"/>
                <a:ea typeface="BIZ UDPゴシック" panose="020B0400000000000000" pitchFamily="50" charset="-128"/>
              </a:rPr>
            </a:br>
            <a:r>
              <a:rPr kumimoji="1" lang="ja-JP" altLang="en-US" sz="2800" dirty="0">
                <a:solidFill>
                  <a:schemeClr val="tx1">
                    <a:lumMod val="75000"/>
                    <a:lumOff val="25000"/>
                  </a:schemeClr>
                </a:solidFill>
                <a:latin typeface="BIZ UDPゴシック" panose="020B0400000000000000" pitchFamily="50" charset="-128"/>
                <a:ea typeface="BIZ UDPゴシック" panose="020B0400000000000000" pitchFamily="50" charset="-128"/>
              </a:rPr>
              <a:t>です</a:t>
            </a:r>
            <a:endParaRPr kumimoji="1" lang="en-US" altLang="ja-JP" sz="2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457200" indent="-457200" algn="just">
              <a:buFont typeface="Wingdings" panose="05000000000000000000" pitchFamily="2" charset="2"/>
              <a:buChar char="l"/>
            </a:pPr>
            <a:r>
              <a:rPr kumimoji="1" lang="ja-JP" altLang="en-US" sz="2800" dirty="0">
                <a:solidFill>
                  <a:schemeClr val="tx1">
                    <a:lumMod val="75000"/>
                    <a:lumOff val="25000"/>
                  </a:schemeClr>
                </a:solidFill>
                <a:latin typeface="BIZ UDPゴシック" panose="020B0400000000000000" pitchFamily="50" charset="-128"/>
                <a:ea typeface="BIZ UDPゴシック" panose="020B0400000000000000" pitchFamily="50" charset="-128"/>
              </a:rPr>
              <a:t>検討していく中で迷ったら</a:t>
            </a:r>
            <a:endParaRPr kumimoji="1" lang="en-US" altLang="ja-JP" sz="2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719138" lvl="1" indent="-261938" algn="just">
              <a:buFont typeface="Arial" panose="020B0604020202020204" pitchFamily="34" charset="0"/>
              <a:buChar char="•"/>
            </a:pPr>
            <a:r>
              <a:rPr kumimoji="1" lang="ja-JP" altLang="en-US" sz="2800" b="1" dirty="0">
                <a:solidFill>
                  <a:srgbClr val="0041FF"/>
                </a:solidFill>
                <a:latin typeface="BIZ UDPゴシック" panose="020B0400000000000000" pitchFamily="50" charset="-128"/>
                <a:ea typeface="BIZ UDPゴシック" panose="020B0400000000000000" pitchFamily="50" charset="-128"/>
              </a:rPr>
              <a:t>「ガイドライン」</a:t>
            </a:r>
            <a:r>
              <a:rPr kumimoji="1" lang="ja-JP" altLang="en-US" sz="2800" dirty="0">
                <a:solidFill>
                  <a:schemeClr val="tx1">
                    <a:lumMod val="75000"/>
                    <a:lumOff val="25000"/>
                  </a:schemeClr>
                </a:solidFill>
                <a:latin typeface="BIZ UDPゴシック" panose="020B0400000000000000" pitchFamily="50" charset="-128"/>
                <a:ea typeface="BIZ UDPゴシック" panose="020B0400000000000000" pitchFamily="50" charset="-128"/>
              </a:rPr>
              <a:t>を開いてみてください</a:t>
            </a:r>
            <a:endParaRPr kumimoji="1" lang="en-US" altLang="ja-JP" sz="2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719138" lvl="1" indent="-261938" algn="just">
              <a:buFont typeface="Arial" panose="020B0604020202020204" pitchFamily="34" charset="0"/>
              <a:buChar char="•"/>
            </a:pPr>
            <a:r>
              <a:rPr kumimoji="1" lang="ja-JP" altLang="en-US" sz="2800" b="1" dirty="0">
                <a:solidFill>
                  <a:srgbClr val="0041FF"/>
                </a:solidFill>
                <a:latin typeface="BIZ UDPゴシック" panose="020B0400000000000000" pitchFamily="50" charset="-128"/>
                <a:ea typeface="BIZ UDPゴシック" panose="020B0400000000000000" pitchFamily="50" charset="-128"/>
              </a:rPr>
              <a:t>「平常時の取組チェックリスト」</a:t>
            </a:r>
            <a:r>
              <a:rPr kumimoji="1" lang="ja-JP" altLang="en-US" sz="2800" dirty="0">
                <a:solidFill>
                  <a:schemeClr val="tx1">
                    <a:lumMod val="75000"/>
                    <a:lumOff val="25000"/>
                  </a:schemeClr>
                </a:solidFill>
                <a:latin typeface="BIZ UDPゴシック" panose="020B0400000000000000" pitchFamily="50" charset="-128"/>
                <a:ea typeface="BIZ UDPゴシック" panose="020B0400000000000000" pitchFamily="50" charset="-128"/>
              </a:rPr>
              <a:t>も活用して、全体をチェックしましょう</a:t>
            </a:r>
            <a:endParaRPr kumimoji="1" lang="en-US" altLang="ja-JP" sz="28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xmlns="" id="{368F31F1-91E1-4B61-A498-641CD1FA6F86}"/>
              </a:ext>
            </a:extLst>
          </p:cNvPr>
          <p:cNvSpPr>
            <a:spLocks noGrp="1"/>
          </p:cNvSpPr>
          <p:nvPr>
            <p:ph type="sldNum" sz="quarter" idx="12"/>
          </p:nvPr>
        </p:nvSpPr>
        <p:spPr/>
        <p:txBody>
          <a:bodyPr/>
          <a:lstStyle/>
          <a:p>
            <a:fld id="{3837D2F9-3F71-4E1B-B85F-DD9E8690F842}" type="slidenum">
              <a:rPr kumimoji="1" lang="ja-JP" altLang="en-US" smtClean="0"/>
              <a:pPr/>
              <a:t>22</a:t>
            </a:fld>
            <a:endParaRPr kumimoji="1" lang="ja-JP" altLang="en-US" dirty="0"/>
          </a:p>
        </p:txBody>
      </p:sp>
    </p:spTree>
    <p:extLst>
      <p:ext uri="{BB962C8B-B14F-4D97-AF65-F5344CB8AC3E}">
        <p14:creationId xmlns:p14="http://schemas.microsoft.com/office/powerpoint/2010/main" val="3610425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F53B26F4-7137-4900-9869-DC02497896DE}"/>
              </a:ext>
            </a:extLst>
          </p:cNvPr>
          <p:cNvSpPr>
            <a:spLocks noGrp="1"/>
          </p:cNvSpPr>
          <p:nvPr>
            <p:ph type="title"/>
          </p:nvPr>
        </p:nvSpPr>
        <p:spPr>
          <a:xfrm>
            <a:off x="290403" y="171626"/>
            <a:ext cx="8500811" cy="833439"/>
          </a:xfrm>
        </p:spPr>
        <p:txBody>
          <a:bodyPr>
            <a:noAutofit/>
          </a:bodyPr>
          <a:lstStyle/>
          <a:p>
            <a:pPr algn="ctr">
              <a:lnSpc>
                <a:spcPct val="100000"/>
              </a:lnSpc>
              <a:spcAft>
                <a:spcPts val="600"/>
              </a:spcAft>
            </a:pPr>
            <a:r>
              <a:rPr kumimoji="1" lang="ja-JP" altLang="en-US" sz="2400" b="1" dirty="0">
                <a:solidFill>
                  <a:schemeClr val="tx1">
                    <a:lumMod val="75000"/>
                    <a:lumOff val="25000"/>
                  </a:schemeClr>
                </a:solidFill>
              </a:rPr>
              <a:t>セッション１　「</a:t>
            </a:r>
            <a:r>
              <a:rPr lang="ja-JP" altLang="en-US" sz="2400" b="1" dirty="0">
                <a:solidFill>
                  <a:schemeClr val="tx1">
                    <a:lumMod val="75000"/>
                    <a:lumOff val="25000"/>
                  </a:schemeClr>
                </a:solidFill>
                <a:latin typeface="BIZ UDPゴシック" panose="020B0400000000000000" pitchFamily="50" charset="-128"/>
                <a:ea typeface="BIZ UDPゴシック" panose="020B0400000000000000" pitchFamily="50" charset="-128"/>
              </a:rPr>
              <a:t>防災になぜ男女共同参画の視点が必要なのか</a:t>
            </a:r>
            <a:r>
              <a:rPr kumimoji="1" lang="ja-JP" altLang="en-US" sz="2400" b="1" dirty="0">
                <a:solidFill>
                  <a:schemeClr val="tx1">
                    <a:lumMod val="75000"/>
                    <a:lumOff val="25000"/>
                  </a:schemeClr>
                </a:solidFill>
              </a:rPr>
              <a:t>」</a:t>
            </a:r>
            <a:r>
              <a:rPr kumimoji="1" lang="en-US" altLang="ja-JP" sz="3200" b="1" dirty="0">
                <a:solidFill>
                  <a:schemeClr val="tx1">
                    <a:lumMod val="75000"/>
                    <a:lumOff val="25000"/>
                  </a:schemeClr>
                </a:solidFill>
              </a:rPr>
              <a:t/>
            </a:r>
            <a:br>
              <a:rPr kumimoji="1" lang="en-US" altLang="ja-JP" sz="3200" b="1" dirty="0">
                <a:solidFill>
                  <a:schemeClr val="tx1">
                    <a:lumMod val="75000"/>
                    <a:lumOff val="25000"/>
                  </a:schemeClr>
                </a:solidFill>
              </a:rPr>
            </a:br>
            <a:r>
              <a:rPr kumimoji="1" lang="ja-JP" altLang="en-US" sz="3200" b="1" dirty="0">
                <a:solidFill>
                  <a:schemeClr val="tx1">
                    <a:lumMod val="75000"/>
                    <a:lumOff val="25000"/>
                  </a:schemeClr>
                </a:solidFill>
              </a:rPr>
              <a:t>振り返り</a:t>
            </a:r>
          </a:p>
        </p:txBody>
      </p:sp>
      <p:sp>
        <p:nvSpPr>
          <p:cNvPr id="30" name="楕円 29">
            <a:extLst>
              <a:ext uri="{FF2B5EF4-FFF2-40B4-BE49-F238E27FC236}">
                <a16:creationId xmlns:a16="http://schemas.microsoft.com/office/drawing/2014/main" xmlns="" id="{DF9A67F2-57FA-4E78-8AA2-EF767F7E3D54}"/>
              </a:ext>
            </a:extLst>
          </p:cNvPr>
          <p:cNvSpPr/>
          <p:nvPr/>
        </p:nvSpPr>
        <p:spPr>
          <a:xfrm>
            <a:off x="290403" y="4156283"/>
            <a:ext cx="4662714" cy="2463416"/>
          </a:xfrm>
          <a:prstGeom prst="ellipse">
            <a:avLst/>
          </a:prstGeom>
          <a:solidFill>
            <a:schemeClr val="bg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32" name="楕円 31">
            <a:extLst>
              <a:ext uri="{FF2B5EF4-FFF2-40B4-BE49-F238E27FC236}">
                <a16:creationId xmlns:a16="http://schemas.microsoft.com/office/drawing/2014/main" xmlns="" id="{3F969314-53CF-48F7-A9FA-A9E4E1A86C5A}"/>
              </a:ext>
            </a:extLst>
          </p:cNvPr>
          <p:cNvSpPr/>
          <p:nvPr/>
        </p:nvSpPr>
        <p:spPr>
          <a:xfrm>
            <a:off x="4120937" y="4156283"/>
            <a:ext cx="4662714" cy="2463416"/>
          </a:xfrm>
          <a:prstGeom prst="ellipse">
            <a:avLst/>
          </a:prstGeom>
          <a:solidFill>
            <a:schemeClr val="bg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楕円 32">
            <a:extLst>
              <a:ext uri="{FF2B5EF4-FFF2-40B4-BE49-F238E27FC236}">
                <a16:creationId xmlns:a16="http://schemas.microsoft.com/office/drawing/2014/main" xmlns="" id="{E091EF73-F8C9-4510-9CF7-EB6434A65793}"/>
              </a:ext>
            </a:extLst>
          </p:cNvPr>
          <p:cNvSpPr/>
          <p:nvPr/>
        </p:nvSpPr>
        <p:spPr>
          <a:xfrm>
            <a:off x="2240643" y="2558965"/>
            <a:ext cx="4662714" cy="2463416"/>
          </a:xfrm>
          <a:prstGeom prst="ellipse">
            <a:avLst/>
          </a:prstGeom>
          <a:solidFill>
            <a:schemeClr val="bg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34" name="テキスト ボックス 33">
            <a:extLst>
              <a:ext uri="{FF2B5EF4-FFF2-40B4-BE49-F238E27FC236}">
                <a16:creationId xmlns:a16="http://schemas.microsoft.com/office/drawing/2014/main" xmlns="" id="{A1D3953F-BDCA-40FF-B4A2-7AE74A76CF84}"/>
              </a:ext>
            </a:extLst>
          </p:cNvPr>
          <p:cNvSpPr txBox="1"/>
          <p:nvPr/>
        </p:nvSpPr>
        <p:spPr>
          <a:xfrm>
            <a:off x="4337136" y="4439414"/>
            <a:ext cx="4366812" cy="1815882"/>
          </a:xfrm>
          <a:prstGeom prst="rect">
            <a:avLst/>
          </a:prstGeom>
          <a:noFill/>
        </p:spPr>
        <p:txBody>
          <a:bodyPr wrap="square">
            <a:spAutoFit/>
          </a:bodyPr>
          <a:lstStyle/>
          <a:p>
            <a:pPr algn="ctr"/>
            <a:r>
              <a:rPr kumimoji="1" lang="ja-JP" altLang="en-US" sz="2800" b="1" dirty="0">
                <a:solidFill>
                  <a:schemeClr val="tx1">
                    <a:lumMod val="75000"/>
                    <a:lumOff val="25000"/>
                  </a:schemeClr>
                </a:solidFill>
                <a:latin typeface="BIZ UDPゴシック" panose="020B0400000000000000" pitchFamily="50" charset="-128"/>
                <a:ea typeface="BIZ UDPゴシック" panose="020B0400000000000000" pitchFamily="50" charset="-128"/>
              </a:rPr>
              <a:t>女性リーダーを</a:t>
            </a:r>
            <a:endParaRPr kumimoji="1" lang="en-US" altLang="ja-JP" sz="28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ctr"/>
            <a:r>
              <a:rPr kumimoji="1" lang="ja-JP" altLang="en-US" sz="2800" b="1" dirty="0">
                <a:solidFill>
                  <a:srgbClr val="FF2800"/>
                </a:solidFill>
                <a:latin typeface="BIZ UDPゴシック" panose="020B0400000000000000" pitchFamily="50" charset="-128"/>
                <a:ea typeface="BIZ UDPゴシック" panose="020B0400000000000000" pitchFamily="50" charset="-128"/>
              </a:rPr>
              <a:t>育成</a:t>
            </a:r>
            <a:r>
              <a:rPr kumimoji="1" lang="ja-JP" altLang="en-US" sz="2800" b="1" dirty="0">
                <a:solidFill>
                  <a:schemeClr val="tx1">
                    <a:lumMod val="75000"/>
                    <a:lumOff val="25000"/>
                  </a:schemeClr>
                </a:solidFill>
                <a:latin typeface="BIZ UDPゴシック" panose="020B0400000000000000" pitchFamily="50" charset="-128"/>
                <a:ea typeface="BIZ UDPゴシック" panose="020B0400000000000000" pitchFamily="50" charset="-128"/>
              </a:rPr>
              <a:t>する</a:t>
            </a:r>
            <a:endParaRPr kumimoji="1" lang="en-US" altLang="ja-JP" sz="28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ctr"/>
            <a:r>
              <a:rPr kumimoji="1" lang="ja-JP" altLang="en-US" sz="2800" b="1" dirty="0">
                <a:solidFill>
                  <a:schemeClr val="tx1">
                    <a:lumMod val="75000"/>
                    <a:lumOff val="25000"/>
                  </a:schemeClr>
                </a:solidFill>
                <a:latin typeface="BIZ UDPゴシック" panose="020B0400000000000000" pitchFamily="50" charset="-128"/>
                <a:ea typeface="BIZ UDPゴシック" panose="020B0400000000000000" pitchFamily="50" charset="-128"/>
              </a:rPr>
              <a:t>男性への</a:t>
            </a:r>
            <a:r>
              <a:rPr kumimoji="1" lang="ja-JP" altLang="en-US" sz="2800" b="1" dirty="0">
                <a:solidFill>
                  <a:srgbClr val="FF2800"/>
                </a:solidFill>
                <a:latin typeface="BIZ UDPゴシック" panose="020B0400000000000000" pitchFamily="50" charset="-128"/>
                <a:ea typeface="BIZ UDPゴシック" panose="020B0400000000000000" pitchFamily="50" charset="-128"/>
              </a:rPr>
              <a:t>理解促進</a:t>
            </a:r>
            <a:endParaRPr kumimoji="1" lang="en-US" altLang="ja-JP" sz="2800" b="1" dirty="0">
              <a:solidFill>
                <a:srgbClr val="FF2800"/>
              </a:solidFill>
              <a:latin typeface="BIZ UDPゴシック" panose="020B0400000000000000" pitchFamily="50" charset="-128"/>
              <a:ea typeface="BIZ UDPゴシック" panose="020B0400000000000000" pitchFamily="50" charset="-128"/>
            </a:endParaRPr>
          </a:p>
          <a:p>
            <a:pPr algn="ctr"/>
            <a:r>
              <a:rPr kumimoji="1" lang="ja-JP" altLang="en-US" sz="2800" b="1" dirty="0">
                <a:solidFill>
                  <a:schemeClr val="tx1">
                    <a:lumMod val="75000"/>
                    <a:lumOff val="25000"/>
                  </a:schemeClr>
                </a:solidFill>
                <a:latin typeface="BIZ UDPゴシック" panose="020B0400000000000000" pitchFamily="50" charset="-128"/>
                <a:ea typeface="BIZ UDPゴシック" panose="020B0400000000000000" pitchFamily="50" charset="-128"/>
              </a:rPr>
              <a:t>を図る</a:t>
            </a:r>
            <a:endParaRPr kumimoji="1" lang="en-US" altLang="ja-JP" sz="28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xmlns="" id="{BF56D0F6-D4D8-4E6F-876F-307FD4583686}"/>
              </a:ext>
            </a:extLst>
          </p:cNvPr>
          <p:cNvSpPr txBox="1"/>
          <p:nvPr/>
        </p:nvSpPr>
        <p:spPr>
          <a:xfrm>
            <a:off x="3013755" y="3063971"/>
            <a:ext cx="3272972" cy="1384995"/>
          </a:xfrm>
          <a:prstGeom prst="rect">
            <a:avLst/>
          </a:prstGeom>
          <a:noFill/>
        </p:spPr>
        <p:txBody>
          <a:bodyPr wrap="square">
            <a:spAutoFit/>
          </a:bodyPr>
          <a:lstStyle/>
          <a:p>
            <a:pPr algn="ctr"/>
            <a:r>
              <a:rPr kumimoji="1" lang="ja-JP" altLang="en-US" sz="2800" b="1" dirty="0">
                <a:solidFill>
                  <a:schemeClr val="tx1">
                    <a:lumMod val="75000"/>
                    <a:lumOff val="25000"/>
                  </a:schemeClr>
                </a:solidFill>
                <a:latin typeface="BIZ UDPゴシック" panose="020B0400000000000000" pitchFamily="50" charset="-128"/>
                <a:ea typeface="BIZ UDPゴシック" panose="020B0400000000000000" pitchFamily="50" charset="-128"/>
              </a:rPr>
              <a:t>意思決定／現場に女性が</a:t>
            </a:r>
            <a:endParaRPr kumimoji="1" lang="en-US" altLang="ja-JP" sz="28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ctr"/>
            <a:r>
              <a:rPr kumimoji="1" lang="ja-JP" altLang="en-US" sz="2800" b="1" dirty="0">
                <a:solidFill>
                  <a:srgbClr val="FF2800"/>
                </a:solidFill>
                <a:latin typeface="BIZ UDPゴシック" panose="020B0400000000000000" pitchFamily="50" charset="-128"/>
                <a:ea typeface="BIZ UDPゴシック" panose="020B0400000000000000" pitchFamily="50" charset="-128"/>
              </a:rPr>
              <a:t>参画</a:t>
            </a:r>
            <a:r>
              <a:rPr kumimoji="1" lang="ja-JP" altLang="en-US" sz="2800" b="1" dirty="0">
                <a:solidFill>
                  <a:schemeClr val="tx1">
                    <a:lumMod val="75000"/>
                    <a:lumOff val="25000"/>
                  </a:schemeClr>
                </a:solidFill>
                <a:latin typeface="BIZ UDPゴシック" panose="020B0400000000000000" pitchFamily="50" charset="-128"/>
                <a:ea typeface="BIZ UDPゴシック" panose="020B0400000000000000" pitchFamily="50" charset="-128"/>
              </a:rPr>
              <a:t>する</a:t>
            </a:r>
            <a:endParaRPr kumimoji="1" lang="en-US" altLang="ja-JP" sz="28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xmlns="" id="{3B6A33A9-6603-44B1-8737-78454AF47958}"/>
              </a:ext>
            </a:extLst>
          </p:cNvPr>
          <p:cNvSpPr txBox="1"/>
          <p:nvPr/>
        </p:nvSpPr>
        <p:spPr>
          <a:xfrm>
            <a:off x="529780" y="4748923"/>
            <a:ext cx="4183960" cy="1384995"/>
          </a:xfrm>
          <a:prstGeom prst="rect">
            <a:avLst/>
          </a:prstGeom>
          <a:noFill/>
        </p:spPr>
        <p:txBody>
          <a:bodyPr wrap="square">
            <a:spAutoFit/>
          </a:bodyPr>
          <a:lstStyle/>
          <a:p>
            <a:pPr algn="ctr"/>
            <a:r>
              <a:rPr kumimoji="1" lang="ja-JP" altLang="en-US" sz="2800" b="1" dirty="0">
                <a:solidFill>
                  <a:schemeClr val="tx1">
                    <a:lumMod val="75000"/>
                    <a:lumOff val="25000"/>
                  </a:schemeClr>
                </a:solidFill>
                <a:latin typeface="BIZ UDPゴシック" panose="020B0400000000000000" pitchFamily="50" charset="-128"/>
                <a:ea typeface="BIZ UDPゴシック" panose="020B0400000000000000" pitchFamily="50" charset="-128"/>
              </a:rPr>
              <a:t>男女共同参画部局・　　　男女共同参画センターと</a:t>
            </a:r>
            <a:r>
              <a:rPr kumimoji="1" lang="en-US" altLang="ja-JP" sz="2800" b="1" dirty="0">
                <a:solidFill>
                  <a:schemeClr val="tx1">
                    <a:lumMod val="75000"/>
                    <a:lumOff val="25000"/>
                  </a:schemeClr>
                </a:solidFill>
                <a:latin typeface="BIZ UDPゴシック" panose="020B0400000000000000" pitchFamily="50" charset="-128"/>
                <a:ea typeface="BIZ UDPゴシック" panose="020B0400000000000000" pitchFamily="50" charset="-128"/>
              </a:rPr>
              <a:t/>
            </a:r>
            <a:br>
              <a:rPr kumimoji="1" lang="en-US" altLang="ja-JP" sz="2800" b="1" dirty="0">
                <a:solidFill>
                  <a:schemeClr val="tx1">
                    <a:lumMod val="75000"/>
                    <a:lumOff val="25000"/>
                  </a:schemeClr>
                </a:solidFill>
                <a:latin typeface="BIZ UDPゴシック" panose="020B0400000000000000" pitchFamily="50" charset="-128"/>
                <a:ea typeface="BIZ UDPゴシック" panose="020B0400000000000000" pitchFamily="50" charset="-128"/>
              </a:rPr>
            </a:br>
            <a:r>
              <a:rPr kumimoji="1" lang="ja-JP" altLang="en-US" sz="2800" b="1" dirty="0">
                <a:solidFill>
                  <a:srgbClr val="FF2800"/>
                </a:solidFill>
                <a:latin typeface="BIZ UDPゴシック" panose="020B0400000000000000" pitchFamily="50" charset="-128"/>
                <a:ea typeface="BIZ UDPゴシック" panose="020B0400000000000000" pitchFamily="50" charset="-128"/>
              </a:rPr>
              <a:t>連携</a:t>
            </a:r>
            <a:r>
              <a:rPr kumimoji="1" lang="ja-JP" altLang="en-US" sz="2800" b="1" dirty="0">
                <a:solidFill>
                  <a:schemeClr val="tx1">
                    <a:lumMod val="75000"/>
                    <a:lumOff val="25000"/>
                  </a:schemeClr>
                </a:solidFill>
                <a:latin typeface="BIZ UDPゴシック" panose="020B0400000000000000" pitchFamily="50" charset="-128"/>
                <a:ea typeface="BIZ UDPゴシック" panose="020B0400000000000000" pitchFamily="50" charset="-128"/>
              </a:rPr>
              <a:t>する</a:t>
            </a:r>
            <a:endParaRPr kumimoji="1" lang="en-US" altLang="ja-JP" sz="28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xmlns="" id="{0259302C-C6C2-4786-BB32-B8BD97CFB69A}"/>
              </a:ext>
            </a:extLst>
          </p:cNvPr>
          <p:cNvSpPr txBox="1"/>
          <p:nvPr/>
        </p:nvSpPr>
        <p:spPr>
          <a:xfrm>
            <a:off x="461822" y="1156673"/>
            <a:ext cx="3136624" cy="400110"/>
          </a:xfrm>
          <a:prstGeom prst="rect">
            <a:avLst/>
          </a:prstGeom>
          <a:noFill/>
        </p:spPr>
        <p:txBody>
          <a:bodyPr wrap="square">
            <a:spAutoFit/>
          </a:bodyPr>
          <a:lstStyle/>
          <a:p>
            <a:r>
              <a:rPr kumimoji="1" lang="ja-JP" altLang="en-US" sz="2000" b="1" dirty="0">
                <a:solidFill>
                  <a:srgbClr val="0041FF"/>
                </a:solidFill>
                <a:latin typeface="BIZ UDPゴシック" panose="020B0400000000000000" pitchFamily="50" charset="-128"/>
                <a:ea typeface="BIZ UDPゴシック" panose="020B0400000000000000" pitchFamily="50" charset="-128"/>
              </a:rPr>
              <a:t>＜取組の進め方＞</a:t>
            </a:r>
            <a:endParaRPr kumimoji="1" lang="en-US" altLang="ja-JP" sz="2000" dirty="0">
              <a:solidFill>
                <a:srgbClr val="0041FF"/>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xmlns="" id="{CC017CDC-9578-4A96-A39C-9EEE75DAA560}"/>
              </a:ext>
            </a:extLst>
          </p:cNvPr>
          <p:cNvSpPr txBox="1"/>
          <p:nvPr/>
        </p:nvSpPr>
        <p:spPr>
          <a:xfrm>
            <a:off x="1539117" y="6133918"/>
            <a:ext cx="2028229" cy="338554"/>
          </a:xfrm>
          <a:prstGeom prst="rect">
            <a:avLst/>
          </a:prstGeom>
          <a:noFill/>
          <a:ln w="19050">
            <a:noFill/>
          </a:ln>
        </p:spPr>
        <p:txBody>
          <a:bodyPr wrap="square">
            <a:spAutoFit/>
          </a:bodyPr>
          <a:lstStyle/>
          <a:p>
            <a:pPr algn="ctr"/>
            <a:r>
              <a:rPr kumimoji="1" lang="ja-JP" altLang="en-US" sz="1600" b="1" dirty="0">
                <a:solidFill>
                  <a:srgbClr val="0041FF"/>
                </a:solidFill>
                <a:latin typeface="BIZ UDPゴシック" panose="020B0400000000000000" pitchFamily="50" charset="-128"/>
                <a:ea typeface="BIZ UDPゴシック" panose="020B0400000000000000" pitchFamily="50" charset="-128"/>
              </a:rPr>
              <a:t>災害時／平常時</a:t>
            </a:r>
            <a:endParaRPr lang="ja-JP" altLang="en-US" sz="1600" b="1" dirty="0">
              <a:solidFill>
                <a:srgbClr val="0041FF"/>
              </a:solidFill>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xmlns="" id="{C2B8C9BC-EFA1-443C-9F95-3F72EA58320A}"/>
              </a:ext>
            </a:extLst>
          </p:cNvPr>
          <p:cNvSpPr txBox="1"/>
          <p:nvPr/>
        </p:nvSpPr>
        <p:spPr>
          <a:xfrm>
            <a:off x="3636126" y="2675414"/>
            <a:ext cx="2028229" cy="338554"/>
          </a:xfrm>
          <a:prstGeom prst="rect">
            <a:avLst/>
          </a:prstGeom>
          <a:noFill/>
          <a:ln w="19050">
            <a:noFill/>
          </a:ln>
        </p:spPr>
        <p:txBody>
          <a:bodyPr wrap="square">
            <a:spAutoFit/>
          </a:bodyPr>
          <a:lstStyle/>
          <a:p>
            <a:pPr algn="ctr"/>
            <a:r>
              <a:rPr kumimoji="1" lang="ja-JP" altLang="en-US" sz="1600" b="1" dirty="0">
                <a:solidFill>
                  <a:srgbClr val="0041FF"/>
                </a:solidFill>
                <a:latin typeface="BIZ UDPゴシック" panose="020B0400000000000000" pitchFamily="50" charset="-128"/>
                <a:ea typeface="BIZ UDPゴシック" panose="020B0400000000000000" pitchFamily="50" charset="-128"/>
              </a:rPr>
              <a:t>災害時／平常時</a:t>
            </a:r>
            <a:endParaRPr lang="ja-JP" altLang="en-US" sz="1600" b="1" dirty="0">
              <a:solidFill>
                <a:srgbClr val="0041FF"/>
              </a:solidFill>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xmlns="" id="{D9B1CEDE-4730-4FD1-995D-B9FD83670DFE}"/>
              </a:ext>
            </a:extLst>
          </p:cNvPr>
          <p:cNvSpPr txBox="1"/>
          <p:nvPr/>
        </p:nvSpPr>
        <p:spPr>
          <a:xfrm>
            <a:off x="5823200" y="6208628"/>
            <a:ext cx="1394684" cy="338554"/>
          </a:xfrm>
          <a:prstGeom prst="rect">
            <a:avLst/>
          </a:prstGeom>
          <a:noFill/>
          <a:ln w="19050">
            <a:noFill/>
          </a:ln>
        </p:spPr>
        <p:txBody>
          <a:bodyPr wrap="square">
            <a:spAutoFit/>
          </a:bodyPr>
          <a:lstStyle/>
          <a:p>
            <a:pPr algn="ctr"/>
            <a:r>
              <a:rPr kumimoji="1" lang="ja-JP" altLang="en-US" sz="1600" b="1" dirty="0">
                <a:solidFill>
                  <a:srgbClr val="0041FF"/>
                </a:solidFill>
                <a:latin typeface="BIZ UDPゴシック" panose="020B0400000000000000" pitchFamily="50" charset="-128"/>
                <a:ea typeface="BIZ UDPゴシック" panose="020B0400000000000000" pitchFamily="50" charset="-128"/>
              </a:rPr>
              <a:t>平常時</a:t>
            </a:r>
            <a:endParaRPr lang="ja-JP" altLang="en-US" sz="1600" b="1" dirty="0">
              <a:solidFill>
                <a:srgbClr val="0041FF"/>
              </a:solidFill>
              <a:latin typeface="BIZ UDPゴシック" panose="020B0400000000000000" pitchFamily="50" charset="-128"/>
              <a:ea typeface="BIZ UDPゴシック" panose="020B0400000000000000" pitchFamily="50" charset="-128"/>
            </a:endParaRPr>
          </a:p>
        </p:txBody>
      </p:sp>
      <p:sp>
        <p:nvSpPr>
          <p:cNvPr id="19" name="正方形/長方形 18">
            <a:extLst>
              <a:ext uri="{FF2B5EF4-FFF2-40B4-BE49-F238E27FC236}">
                <a16:creationId xmlns:a16="http://schemas.microsoft.com/office/drawing/2014/main" xmlns="" id="{89D1B4AA-C1CB-4BD7-9F8A-03F512CFB85D}"/>
              </a:ext>
            </a:extLst>
          </p:cNvPr>
          <p:cNvSpPr/>
          <p:nvPr/>
        </p:nvSpPr>
        <p:spPr>
          <a:xfrm>
            <a:off x="522514" y="1581431"/>
            <a:ext cx="8255454" cy="63052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lnSpc>
                <a:spcPct val="100000"/>
              </a:lnSpc>
              <a:spcAft>
                <a:spcPts val="1200"/>
              </a:spcAft>
              <a:buNone/>
            </a:pPr>
            <a:r>
              <a:rPr lang="ja-JP" altLang="en-US" sz="2800" b="1" dirty="0">
                <a:solidFill>
                  <a:schemeClr val="tx1">
                    <a:lumMod val="75000"/>
                    <a:lumOff val="25000"/>
                  </a:schemeClr>
                </a:solidFill>
                <a:latin typeface="BIZ UDPゴシック" panose="020B0400000000000000" pitchFamily="50" charset="-128"/>
                <a:ea typeface="BIZ UDPゴシック" panose="020B0400000000000000" pitchFamily="50" charset="-128"/>
              </a:rPr>
              <a:t>あらゆる防災施策に男女共同参画の視点を入れる</a:t>
            </a:r>
            <a:endParaRPr kumimoji="1" lang="ja-JP" altLang="en-US" sz="2800" dirty="0">
              <a:solidFill>
                <a:schemeClr val="tx1">
                  <a:lumMod val="75000"/>
                  <a:lumOff val="25000"/>
                </a:schemeClr>
              </a:solidFill>
            </a:endParaRPr>
          </a:p>
        </p:txBody>
      </p:sp>
      <p:sp>
        <p:nvSpPr>
          <p:cNvPr id="15" name="Slide Number Placeholder 5">
            <a:extLst>
              <a:ext uri="{FF2B5EF4-FFF2-40B4-BE49-F238E27FC236}">
                <a16:creationId xmlns:a16="http://schemas.microsoft.com/office/drawing/2014/main" xmlns="" id="{663A347F-A77C-4664-A6D3-0F5FEB499655}"/>
              </a:ext>
            </a:extLst>
          </p:cNvPr>
          <p:cNvSpPr>
            <a:spLocks noGrp="1"/>
          </p:cNvSpPr>
          <p:nvPr>
            <p:ph type="sldNum" sz="quarter" idx="12"/>
          </p:nvPr>
        </p:nvSpPr>
        <p:spPr>
          <a:xfrm>
            <a:off x="7086600" y="6481429"/>
            <a:ext cx="2057400" cy="365125"/>
          </a:xfrm>
        </p:spPr>
        <p:txBody>
          <a:bodyPr/>
          <a:lstStyle>
            <a:lvl1pPr>
              <a:defRPr>
                <a:solidFill>
                  <a:srgbClr val="0070C0"/>
                </a:solidFill>
                <a:latin typeface="BIZ UDPゴシック" panose="020B0400000000000000" pitchFamily="50" charset="-128"/>
                <a:ea typeface="BIZ UDPゴシック" panose="020B0400000000000000" pitchFamily="50" charset="-128"/>
              </a:defRPr>
            </a:lvl1pPr>
          </a:lstStyle>
          <a:p>
            <a:fld id="{3837D2F9-3F71-4E1B-B85F-DD9E8690F842}" type="slidenum">
              <a:rPr kumimoji="1" lang="ja-JP" altLang="en-US" smtClean="0"/>
              <a:pPr/>
              <a:t>3</a:t>
            </a:fld>
            <a:endParaRPr kumimoji="1" lang="ja-JP" altLang="en-US" dirty="0"/>
          </a:p>
        </p:txBody>
      </p:sp>
    </p:spTree>
    <p:extLst>
      <p:ext uri="{BB962C8B-B14F-4D97-AF65-F5344CB8AC3E}">
        <p14:creationId xmlns:p14="http://schemas.microsoft.com/office/powerpoint/2010/main" val="1035037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3C7C66C4-3029-4F65-BE33-050FDDCBE354}"/>
              </a:ext>
            </a:extLst>
          </p:cNvPr>
          <p:cNvSpPr>
            <a:spLocks noGrp="1"/>
          </p:cNvSpPr>
          <p:nvPr>
            <p:ph type="title"/>
          </p:nvPr>
        </p:nvSpPr>
        <p:spPr/>
        <p:txBody>
          <a:bodyPr/>
          <a:lstStyle/>
          <a:p>
            <a:r>
              <a:rPr lang="ja-JP" altLang="en-US" b="1" dirty="0">
                <a:solidFill>
                  <a:schemeClr val="tx1">
                    <a:lumMod val="75000"/>
                    <a:lumOff val="25000"/>
                  </a:schemeClr>
                </a:solidFill>
              </a:rPr>
              <a:t>学習</a:t>
            </a:r>
            <a:r>
              <a:rPr kumimoji="1" lang="ja-JP" altLang="en-US" b="1" dirty="0">
                <a:solidFill>
                  <a:schemeClr val="tx1">
                    <a:lumMod val="75000"/>
                    <a:lumOff val="25000"/>
                  </a:schemeClr>
                </a:solidFill>
              </a:rPr>
              <a:t>の進め方</a:t>
            </a:r>
          </a:p>
        </p:txBody>
      </p:sp>
      <p:sp>
        <p:nvSpPr>
          <p:cNvPr id="7" name="正方形/長方形 6">
            <a:extLst>
              <a:ext uri="{FF2B5EF4-FFF2-40B4-BE49-F238E27FC236}">
                <a16:creationId xmlns:a16="http://schemas.microsoft.com/office/drawing/2014/main" xmlns="" id="{BCB1AD17-B283-4005-8A0D-CFAE2DFBE923}"/>
              </a:ext>
            </a:extLst>
          </p:cNvPr>
          <p:cNvSpPr/>
          <p:nvPr/>
        </p:nvSpPr>
        <p:spPr>
          <a:xfrm>
            <a:off x="433900" y="1181770"/>
            <a:ext cx="8276199" cy="5311103"/>
          </a:xfrm>
          <a:prstGeom prst="rect">
            <a:avLst/>
          </a:prstGeom>
          <a:solidFill>
            <a:srgbClr val="FFFDED"/>
          </a:solidFill>
          <a:ln w="38100">
            <a:solidFill>
              <a:srgbClr val="22BAEC"/>
            </a:solidFill>
          </a:ln>
        </p:spPr>
        <p:style>
          <a:lnRef idx="2">
            <a:schemeClr val="accent1">
              <a:shade val="50000"/>
            </a:schemeClr>
          </a:lnRef>
          <a:fillRef idx="1">
            <a:schemeClr val="accent1"/>
          </a:fillRef>
          <a:effectRef idx="0">
            <a:schemeClr val="accent1"/>
          </a:effectRef>
          <a:fontRef idx="minor">
            <a:schemeClr val="lt1"/>
          </a:fontRef>
        </p:style>
        <p:txBody>
          <a:bodyPr lIns="252000" tIns="324000" rIns="396000" bIns="108000" rtlCol="0" anchor="t"/>
          <a:lstStyle/>
          <a:p>
            <a:pPr marL="504000" indent="-504000" algn="just">
              <a:lnSpc>
                <a:spcPts val="3000"/>
              </a:lnSpc>
              <a:spcAft>
                <a:spcPts val="1800"/>
              </a:spcAft>
              <a:buFont typeface="Wingdings" panose="05000000000000000000" pitchFamily="2" charset="2"/>
              <a:buChar char="Ø"/>
            </a:pPr>
            <a:r>
              <a:rPr lang="ja-JP" altLang="en-US" sz="2400" b="1" dirty="0">
                <a:solidFill>
                  <a:schemeClr val="tx1">
                    <a:lumMod val="75000"/>
                    <a:lumOff val="25000"/>
                  </a:schemeClr>
                </a:solidFill>
                <a:latin typeface="BIZ UDPゴシック" panose="020B0400000000000000" pitchFamily="50" charset="-128"/>
                <a:ea typeface="BIZ UDPゴシック" panose="020B0400000000000000" pitchFamily="50" charset="-128"/>
              </a:rPr>
              <a:t>セッション１、２で学習したことを基に、自組織の業務にあてはめ、ワークに取り組みながら進めていきます</a:t>
            </a:r>
          </a:p>
          <a:p>
            <a:pPr marL="504000" indent="-504000" algn="just">
              <a:lnSpc>
                <a:spcPts val="3000"/>
              </a:lnSpc>
              <a:spcAft>
                <a:spcPts val="1800"/>
              </a:spcAft>
              <a:buFont typeface="Wingdings" panose="05000000000000000000" pitchFamily="2" charset="2"/>
              <a:buChar char="Ø"/>
            </a:pPr>
            <a:r>
              <a:rPr lang="ja-JP" altLang="en-US" sz="2400" b="1" dirty="0">
                <a:solidFill>
                  <a:schemeClr val="tx1">
                    <a:lumMod val="75000"/>
                    <a:lumOff val="25000"/>
                  </a:schemeClr>
                </a:solidFill>
                <a:latin typeface="BIZ UDPゴシック" panose="020B0400000000000000" pitchFamily="50" charset="-128"/>
                <a:ea typeface="BIZ UDPゴシック" panose="020B0400000000000000" pitchFamily="50" charset="-128"/>
              </a:rPr>
              <a:t>ワークは一般的なことではなく、自分が所属する組織をイメージすることが大切です</a:t>
            </a:r>
          </a:p>
          <a:p>
            <a:pPr marL="504000" indent="-504000" algn="just">
              <a:lnSpc>
                <a:spcPts val="3000"/>
              </a:lnSpc>
              <a:spcAft>
                <a:spcPts val="1800"/>
              </a:spcAft>
              <a:buFont typeface="Wingdings" panose="05000000000000000000" pitchFamily="2" charset="2"/>
              <a:buChar char="Ø"/>
            </a:pPr>
            <a:r>
              <a:rPr lang="ja-JP" altLang="en-US" sz="2400" b="1" dirty="0">
                <a:solidFill>
                  <a:schemeClr val="tx1">
                    <a:lumMod val="75000"/>
                    <a:lumOff val="25000"/>
                  </a:schemeClr>
                </a:solidFill>
                <a:latin typeface="BIZ UDPゴシック" panose="020B0400000000000000" pitchFamily="50" charset="-128"/>
                <a:ea typeface="BIZ UDPゴシック" panose="020B0400000000000000" pitchFamily="50" charset="-128"/>
              </a:rPr>
              <a:t>本日のワークで具体的な取組の検討方法を学び、</a:t>
            </a:r>
            <a:r>
              <a:rPr lang="en-US" altLang="ja-JP" sz="2400" b="1" dirty="0">
                <a:solidFill>
                  <a:schemeClr val="tx1">
                    <a:lumMod val="75000"/>
                    <a:lumOff val="25000"/>
                  </a:schemeClr>
                </a:solidFill>
                <a:latin typeface="BIZ UDPゴシック" panose="020B0400000000000000" pitchFamily="50" charset="-128"/>
                <a:ea typeface="BIZ UDPゴシック" panose="020B0400000000000000" pitchFamily="50" charset="-128"/>
              </a:rPr>
              <a:t/>
            </a:r>
            <a:br>
              <a:rPr lang="en-US" altLang="ja-JP" sz="2400" b="1" dirty="0">
                <a:solidFill>
                  <a:schemeClr val="tx1">
                    <a:lumMod val="75000"/>
                    <a:lumOff val="25000"/>
                  </a:schemeClr>
                </a:solidFill>
                <a:latin typeface="BIZ UDPゴシック" panose="020B0400000000000000" pitchFamily="50" charset="-128"/>
                <a:ea typeface="BIZ UDPゴシック" panose="020B0400000000000000" pitchFamily="50" charset="-128"/>
              </a:rPr>
            </a:br>
            <a:r>
              <a:rPr lang="ja-JP" altLang="en-US" sz="2400" b="1" dirty="0">
                <a:solidFill>
                  <a:schemeClr val="tx1">
                    <a:lumMod val="75000"/>
                    <a:lumOff val="25000"/>
                  </a:schemeClr>
                </a:solidFill>
                <a:latin typeface="BIZ UDPゴシック" panose="020B0400000000000000" pitchFamily="50" charset="-128"/>
                <a:ea typeface="BIZ UDPゴシック" panose="020B0400000000000000" pitchFamily="50" charset="-128"/>
              </a:rPr>
              <a:t>自組織に戻ってから、更に詳細に検討していただく</a:t>
            </a:r>
            <a:r>
              <a:rPr lang="en-US" altLang="ja-JP" sz="2400" b="1" dirty="0">
                <a:solidFill>
                  <a:schemeClr val="tx1">
                    <a:lumMod val="75000"/>
                    <a:lumOff val="25000"/>
                  </a:schemeClr>
                </a:solidFill>
                <a:latin typeface="BIZ UDPゴシック" panose="020B0400000000000000" pitchFamily="50" charset="-128"/>
                <a:ea typeface="BIZ UDPゴシック" panose="020B0400000000000000" pitchFamily="50" charset="-128"/>
              </a:rPr>
              <a:t/>
            </a:r>
            <a:br>
              <a:rPr lang="en-US" altLang="ja-JP" sz="2400" b="1" dirty="0">
                <a:solidFill>
                  <a:schemeClr val="tx1">
                    <a:lumMod val="75000"/>
                    <a:lumOff val="25000"/>
                  </a:schemeClr>
                </a:solidFill>
                <a:latin typeface="BIZ UDPゴシック" panose="020B0400000000000000" pitchFamily="50" charset="-128"/>
                <a:ea typeface="BIZ UDPゴシック" panose="020B0400000000000000" pitchFamily="50" charset="-128"/>
              </a:rPr>
            </a:br>
            <a:r>
              <a:rPr lang="ja-JP" altLang="en-US" sz="2400" b="1" dirty="0">
                <a:solidFill>
                  <a:schemeClr val="tx1">
                    <a:lumMod val="75000"/>
                    <a:lumOff val="25000"/>
                  </a:schemeClr>
                </a:solidFill>
                <a:latin typeface="BIZ UDPゴシック" panose="020B0400000000000000" pitchFamily="50" charset="-128"/>
                <a:ea typeface="BIZ UDPゴシック" panose="020B0400000000000000" pitchFamily="50" charset="-128"/>
              </a:rPr>
              <a:t>ことを目的としています</a:t>
            </a:r>
          </a:p>
          <a:p>
            <a:pPr marL="504000" indent="-504000">
              <a:lnSpc>
                <a:spcPts val="3000"/>
              </a:lnSpc>
              <a:spcAft>
                <a:spcPts val="1800"/>
              </a:spcAft>
              <a:buFont typeface="Wingdings" panose="05000000000000000000" pitchFamily="2" charset="2"/>
              <a:buChar char="Ø"/>
            </a:pPr>
            <a:r>
              <a:rPr lang="ja-JP" altLang="en-US" sz="2400" b="1" dirty="0">
                <a:solidFill>
                  <a:schemeClr val="tx1">
                    <a:lumMod val="75000"/>
                    <a:lumOff val="25000"/>
                  </a:schemeClr>
                </a:solidFill>
                <a:latin typeface="BIZ UDPゴシック" panose="020B0400000000000000" pitchFamily="50" charset="-128"/>
                <a:ea typeface="BIZ UDPゴシック" panose="020B0400000000000000" pitchFamily="50" charset="-128"/>
              </a:rPr>
              <a:t>ガイドラインを活用して検討を行うため、</a:t>
            </a:r>
            <a:r>
              <a:rPr lang="en-US" altLang="ja-JP" sz="2400" b="1" dirty="0">
                <a:solidFill>
                  <a:schemeClr val="tx1">
                    <a:lumMod val="75000"/>
                    <a:lumOff val="25000"/>
                  </a:schemeClr>
                </a:solidFill>
                <a:latin typeface="BIZ UDPゴシック" panose="020B0400000000000000" pitchFamily="50" charset="-128"/>
                <a:ea typeface="BIZ UDPゴシック" panose="020B0400000000000000" pitchFamily="50" charset="-128"/>
              </a:rPr>
              <a:t/>
            </a:r>
            <a:br>
              <a:rPr lang="en-US" altLang="ja-JP" sz="2400" b="1" dirty="0">
                <a:solidFill>
                  <a:schemeClr val="tx1">
                    <a:lumMod val="75000"/>
                    <a:lumOff val="25000"/>
                  </a:schemeClr>
                </a:solidFill>
                <a:latin typeface="BIZ UDPゴシック" panose="020B0400000000000000" pitchFamily="50" charset="-128"/>
                <a:ea typeface="BIZ UDPゴシック" panose="020B0400000000000000" pitchFamily="50" charset="-128"/>
              </a:rPr>
            </a:br>
            <a:r>
              <a:rPr lang="ja-JP" altLang="en-US" sz="2400" b="1" dirty="0">
                <a:solidFill>
                  <a:schemeClr val="tx1">
                    <a:lumMod val="75000"/>
                    <a:lumOff val="25000"/>
                  </a:schemeClr>
                </a:solidFill>
                <a:latin typeface="BIZ UDPゴシック" panose="020B0400000000000000" pitchFamily="50" charset="-128"/>
                <a:ea typeface="BIZ UDPゴシック" panose="020B0400000000000000" pitchFamily="50" charset="-128"/>
              </a:rPr>
              <a:t>ガイラインをご用意ください</a:t>
            </a:r>
          </a:p>
        </p:txBody>
      </p:sp>
      <p:pic>
        <p:nvPicPr>
          <p:cNvPr id="8" name="図 7">
            <a:extLst>
              <a:ext uri="{FF2B5EF4-FFF2-40B4-BE49-F238E27FC236}">
                <a16:creationId xmlns:a16="http://schemas.microsoft.com/office/drawing/2014/main" xmlns="" id="{D03536CF-A9AA-4FDF-AFED-C4BEC7CC39A9}"/>
              </a:ext>
            </a:extLst>
          </p:cNvPr>
          <p:cNvPicPr>
            <a:picLocks noChangeAspect="1"/>
          </p:cNvPicPr>
          <p:nvPr/>
        </p:nvPicPr>
        <p:blipFill>
          <a:blip r:embed="rId3"/>
          <a:stretch>
            <a:fillRect/>
          </a:stretch>
        </p:blipFill>
        <p:spPr>
          <a:xfrm>
            <a:off x="7086600" y="4548058"/>
            <a:ext cx="1128990" cy="1599823"/>
          </a:xfrm>
          <a:prstGeom prst="rect">
            <a:avLst/>
          </a:prstGeom>
          <a:ln w="6350">
            <a:solidFill>
              <a:schemeClr val="tx1">
                <a:lumMod val="75000"/>
                <a:lumOff val="25000"/>
              </a:schemeClr>
            </a:solidFill>
          </a:ln>
        </p:spPr>
      </p:pic>
      <p:sp>
        <p:nvSpPr>
          <p:cNvPr id="10" name="スライド番号プレースホルダー 9">
            <a:extLst>
              <a:ext uri="{FF2B5EF4-FFF2-40B4-BE49-F238E27FC236}">
                <a16:creationId xmlns:a16="http://schemas.microsoft.com/office/drawing/2014/main" xmlns="" id="{44621EAB-FAC2-4F5C-9DD9-C6B09E6E9EC2}"/>
              </a:ext>
            </a:extLst>
          </p:cNvPr>
          <p:cNvSpPr>
            <a:spLocks noGrp="1"/>
          </p:cNvSpPr>
          <p:nvPr>
            <p:ph type="sldNum" sz="quarter" idx="12"/>
          </p:nvPr>
        </p:nvSpPr>
        <p:spPr/>
        <p:txBody>
          <a:bodyPr/>
          <a:lstStyle/>
          <a:p>
            <a:fld id="{3837D2F9-3F71-4E1B-B85F-DD9E8690F842}" type="slidenum">
              <a:rPr kumimoji="1" lang="ja-JP" altLang="en-US" smtClean="0"/>
              <a:pPr/>
              <a:t>4</a:t>
            </a:fld>
            <a:endParaRPr kumimoji="1" lang="ja-JP" altLang="en-US" dirty="0"/>
          </a:p>
        </p:txBody>
      </p:sp>
    </p:spTree>
    <p:extLst>
      <p:ext uri="{BB962C8B-B14F-4D97-AF65-F5344CB8AC3E}">
        <p14:creationId xmlns:p14="http://schemas.microsoft.com/office/powerpoint/2010/main" val="1597821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xmlns="" id="{FB356298-6561-418A-BEDF-8AB4720F1DD6}"/>
              </a:ext>
            </a:extLst>
          </p:cNvPr>
          <p:cNvSpPr/>
          <p:nvPr/>
        </p:nvSpPr>
        <p:spPr>
          <a:xfrm>
            <a:off x="342900" y="1447800"/>
            <a:ext cx="8458200" cy="4749800"/>
          </a:xfrm>
          <a:prstGeom prst="roundRect">
            <a:avLst>
              <a:gd name="adj" fmla="val 10250"/>
            </a:avLst>
          </a:prstGeom>
          <a:solidFill>
            <a:srgbClr val="E6F5FF"/>
          </a:solidFill>
          <a:ln w="38100">
            <a:solidFill>
              <a:srgbClr val="12A9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endParaRPr>
          </a:p>
        </p:txBody>
      </p:sp>
      <p:sp>
        <p:nvSpPr>
          <p:cNvPr id="2" name="タイトル 1">
            <a:extLst>
              <a:ext uri="{FF2B5EF4-FFF2-40B4-BE49-F238E27FC236}">
                <a16:creationId xmlns:a16="http://schemas.microsoft.com/office/drawing/2014/main" xmlns="" id="{3C7C66C4-3029-4F65-BE33-050FDDCBE354}"/>
              </a:ext>
            </a:extLst>
          </p:cNvPr>
          <p:cNvSpPr>
            <a:spLocks noGrp="1"/>
          </p:cNvSpPr>
          <p:nvPr>
            <p:ph type="title"/>
          </p:nvPr>
        </p:nvSpPr>
        <p:spPr/>
        <p:txBody>
          <a:bodyPr/>
          <a:lstStyle/>
          <a:p>
            <a:r>
              <a:rPr lang="ja-JP" altLang="en-US" b="1" dirty="0">
                <a:solidFill>
                  <a:schemeClr val="tx1">
                    <a:lumMod val="75000"/>
                    <a:lumOff val="25000"/>
                  </a:schemeClr>
                </a:solidFill>
              </a:rPr>
              <a:t>自己紹介と役割分担</a:t>
            </a:r>
            <a:r>
              <a:rPr lang="zh-TW" altLang="en-US" b="1" dirty="0">
                <a:solidFill>
                  <a:schemeClr val="tx1">
                    <a:lumMod val="75000"/>
                    <a:lumOff val="25000"/>
                  </a:schemeClr>
                </a:solidFill>
              </a:rPr>
              <a:t>　（</a:t>
            </a:r>
            <a:r>
              <a:rPr lang="ja-JP" altLang="en-US" b="1" dirty="0">
                <a:solidFill>
                  <a:schemeClr val="tx1">
                    <a:lumMod val="75000"/>
                    <a:lumOff val="25000"/>
                  </a:schemeClr>
                </a:solidFill>
              </a:rPr>
              <a:t>５</a:t>
            </a:r>
            <a:r>
              <a:rPr lang="zh-TW" altLang="en-US" b="1" dirty="0">
                <a:solidFill>
                  <a:schemeClr val="tx1">
                    <a:lumMod val="75000"/>
                    <a:lumOff val="25000"/>
                  </a:schemeClr>
                </a:solidFill>
              </a:rPr>
              <a:t>分）</a:t>
            </a:r>
            <a:endParaRPr kumimoji="1" lang="ja-JP" altLang="en-US" b="1" dirty="0">
              <a:solidFill>
                <a:schemeClr val="tx1">
                  <a:lumMod val="75000"/>
                  <a:lumOff val="25000"/>
                </a:schemeClr>
              </a:solidFill>
            </a:endParaRPr>
          </a:p>
        </p:txBody>
      </p:sp>
      <p:sp>
        <p:nvSpPr>
          <p:cNvPr id="10" name="スライド番号プレースホルダー 9">
            <a:extLst>
              <a:ext uri="{FF2B5EF4-FFF2-40B4-BE49-F238E27FC236}">
                <a16:creationId xmlns:a16="http://schemas.microsoft.com/office/drawing/2014/main" xmlns="" id="{44621EAB-FAC2-4F5C-9DD9-C6B09E6E9EC2}"/>
              </a:ext>
            </a:extLst>
          </p:cNvPr>
          <p:cNvSpPr>
            <a:spLocks noGrp="1"/>
          </p:cNvSpPr>
          <p:nvPr>
            <p:ph type="sldNum" sz="quarter" idx="12"/>
          </p:nvPr>
        </p:nvSpPr>
        <p:spPr/>
        <p:txBody>
          <a:bodyPr/>
          <a:lstStyle/>
          <a:p>
            <a:fld id="{3837D2F9-3F71-4E1B-B85F-DD9E8690F842}" type="slidenum">
              <a:rPr kumimoji="1" lang="ja-JP" altLang="en-US" smtClean="0"/>
              <a:pPr/>
              <a:t>5</a:t>
            </a:fld>
            <a:endParaRPr kumimoji="1" lang="ja-JP" altLang="en-US" dirty="0"/>
          </a:p>
        </p:txBody>
      </p:sp>
      <p:sp>
        <p:nvSpPr>
          <p:cNvPr id="36" name="タイトル 1">
            <a:extLst>
              <a:ext uri="{FF2B5EF4-FFF2-40B4-BE49-F238E27FC236}">
                <a16:creationId xmlns:a16="http://schemas.microsoft.com/office/drawing/2014/main" xmlns="" id="{9A6EEA8A-5AB3-43D4-A651-CCBA01CADD7F}"/>
              </a:ext>
            </a:extLst>
          </p:cNvPr>
          <p:cNvSpPr txBox="1">
            <a:spLocks/>
          </p:cNvSpPr>
          <p:nvPr/>
        </p:nvSpPr>
        <p:spPr>
          <a:xfrm>
            <a:off x="1670050" y="2508250"/>
            <a:ext cx="6521450" cy="1841500"/>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3600" kern="1200">
                <a:solidFill>
                  <a:schemeClr val="tx1"/>
                </a:solidFill>
                <a:latin typeface="BIZ UDPゴシック" panose="020B0400000000000000" pitchFamily="50" charset="-128"/>
                <a:ea typeface="BIZ UDPゴシック" panose="020B0400000000000000" pitchFamily="50" charset="-128"/>
                <a:cs typeface="+mj-cs"/>
              </a:defRPr>
            </a:lvl1pPr>
          </a:lstStyle>
          <a:p>
            <a:pPr marL="571500" indent="-571500">
              <a:lnSpc>
                <a:spcPct val="100000"/>
              </a:lnSpc>
              <a:buFont typeface="Arial" panose="020B0604020202020204" pitchFamily="34" charset="0"/>
              <a:buChar char="•"/>
            </a:pPr>
            <a:r>
              <a:rPr lang="ja-JP" altLang="en-US" sz="3200" b="1" dirty="0">
                <a:solidFill>
                  <a:schemeClr val="tx1">
                    <a:lumMod val="75000"/>
                    <a:lumOff val="25000"/>
                  </a:schemeClr>
                </a:solidFill>
              </a:rPr>
              <a:t>所属</a:t>
            </a:r>
            <a:endParaRPr lang="en-US" altLang="ja-JP" sz="3200" b="1" dirty="0">
              <a:solidFill>
                <a:schemeClr val="tx1">
                  <a:lumMod val="75000"/>
                  <a:lumOff val="25000"/>
                </a:schemeClr>
              </a:solidFill>
            </a:endParaRPr>
          </a:p>
          <a:p>
            <a:pPr marL="571500" indent="-571500">
              <a:lnSpc>
                <a:spcPct val="100000"/>
              </a:lnSpc>
              <a:buFont typeface="Arial" panose="020B0604020202020204" pitchFamily="34" charset="0"/>
              <a:buChar char="•"/>
            </a:pPr>
            <a:r>
              <a:rPr lang="ja-JP" altLang="en-US" sz="3200" b="1" dirty="0">
                <a:solidFill>
                  <a:schemeClr val="tx1">
                    <a:lumMod val="75000"/>
                    <a:lumOff val="25000"/>
                  </a:schemeClr>
                </a:solidFill>
              </a:rPr>
              <a:t>名前</a:t>
            </a:r>
            <a:endParaRPr lang="en-US" altLang="ja-JP" sz="3200" b="1" dirty="0">
              <a:solidFill>
                <a:schemeClr val="tx1">
                  <a:lumMod val="75000"/>
                  <a:lumOff val="25000"/>
                </a:schemeClr>
              </a:solidFill>
            </a:endParaRPr>
          </a:p>
          <a:p>
            <a:pPr marL="571500" indent="-571500">
              <a:lnSpc>
                <a:spcPct val="100000"/>
              </a:lnSpc>
              <a:buFont typeface="Arial" panose="020B0604020202020204" pitchFamily="34" charset="0"/>
              <a:buChar char="•"/>
            </a:pPr>
            <a:r>
              <a:rPr lang="ja-JP" altLang="en-US" sz="3200" b="1" dirty="0">
                <a:solidFill>
                  <a:schemeClr val="tx1">
                    <a:lumMod val="75000"/>
                    <a:lumOff val="25000"/>
                  </a:schemeClr>
                </a:solidFill>
              </a:rPr>
              <a:t>あなたのまちの好きなところ</a:t>
            </a:r>
          </a:p>
        </p:txBody>
      </p:sp>
      <p:sp>
        <p:nvSpPr>
          <p:cNvPr id="42" name="タイトル 1">
            <a:extLst>
              <a:ext uri="{FF2B5EF4-FFF2-40B4-BE49-F238E27FC236}">
                <a16:creationId xmlns:a16="http://schemas.microsoft.com/office/drawing/2014/main" xmlns="" id="{C4CDE4FD-A0E6-4F69-98E0-6B74C735F948}"/>
              </a:ext>
            </a:extLst>
          </p:cNvPr>
          <p:cNvSpPr txBox="1">
            <a:spLocks/>
          </p:cNvSpPr>
          <p:nvPr/>
        </p:nvSpPr>
        <p:spPr>
          <a:xfrm>
            <a:off x="692150" y="1907218"/>
            <a:ext cx="7886700" cy="601032"/>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3600" kern="1200">
                <a:solidFill>
                  <a:schemeClr val="tx1"/>
                </a:solidFill>
                <a:latin typeface="BIZ UDPゴシック" panose="020B0400000000000000" pitchFamily="50" charset="-128"/>
                <a:ea typeface="BIZ UDPゴシック" panose="020B0400000000000000" pitchFamily="50" charset="-128"/>
                <a:cs typeface="+mj-cs"/>
              </a:defRPr>
            </a:lvl1pPr>
          </a:lstStyle>
          <a:p>
            <a:pPr marL="571500" indent="-571500">
              <a:lnSpc>
                <a:spcPct val="100000"/>
              </a:lnSpc>
              <a:buFont typeface="Wingdings" panose="05000000000000000000" pitchFamily="2" charset="2"/>
              <a:buChar char="Ø"/>
            </a:pPr>
            <a:r>
              <a:rPr lang="ja-JP" altLang="en-US" b="1" dirty="0">
                <a:solidFill>
                  <a:schemeClr val="tx1">
                    <a:lumMod val="75000"/>
                    <a:lumOff val="25000"/>
                  </a:schemeClr>
                </a:solidFill>
              </a:rPr>
              <a:t>グループで自己紹介をしましょう</a:t>
            </a:r>
          </a:p>
        </p:txBody>
      </p:sp>
      <p:sp>
        <p:nvSpPr>
          <p:cNvPr id="46" name="タイトル 1">
            <a:extLst>
              <a:ext uri="{FF2B5EF4-FFF2-40B4-BE49-F238E27FC236}">
                <a16:creationId xmlns:a16="http://schemas.microsoft.com/office/drawing/2014/main" xmlns="" id="{22FF7289-2899-4FA0-A1DC-71BA300AB78A}"/>
              </a:ext>
            </a:extLst>
          </p:cNvPr>
          <p:cNvSpPr txBox="1">
            <a:spLocks/>
          </p:cNvSpPr>
          <p:nvPr/>
        </p:nvSpPr>
        <p:spPr>
          <a:xfrm>
            <a:off x="692150" y="4950782"/>
            <a:ext cx="7389169" cy="601032"/>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3600" kern="1200">
                <a:solidFill>
                  <a:schemeClr val="tx1"/>
                </a:solidFill>
                <a:latin typeface="BIZ UDPゴシック" panose="020B0400000000000000" pitchFamily="50" charset="-128"/>
                <a:ea typeface="BIZ UDPゴシック" panose="020B0400000000000000" pitchFamily="50" charset="-128"/>
                <a:cs typeface="+mj-cs"/>
              </a:defRPr>
            </a:lvl1pPr>
          </a:lstStyle>
          <a:p>
            <a:pPr marL="571500" indent="-571500">
              <a:lnSpc>
                <a:spcPct val="100000"/>
              </a:lnSpc>
              <a:buFont typeface="Wingdings" panose="05000000000000000000" pitchFamily="2" charset="2"/>
              <a:buChar char="Ø"/>
            </a:pPr>
            <a:r>
              <a:rPr lang="ja-JP" altLang="en-US" b="1" dirty="0">
                <a:solidFill>
                  <a:schemeClr val="tx1">
                    <a:lumMod val="75000"/>
                    <a:lumOff val="25000"/>
                  </a:schemeClr>
                </a:solidFill>
              </a:rPr>
              <a:t>リーダー、書記、発表者を決めてください</a:t>
            </a:r>
          </a:p>
        </p:txBody>
      </p:sp>
    </p:spTree>
    <p:extLst>
      <p:ext uri="{BB962C8B-B14F-4D97-AF65-F5344CB8AC3E}">
        <p14:creationId xmlns:p14="http://schemas.microsoft.com/office/powerpoint/2010/main" val="3501906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7B2DE"/>
        </a:solidFill>
        <a:effectLst/>
      </p:bgPr>
    </p:bg>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xmlns="" id="{FF5AEE57-244F-4E4C-BA63-CB9D3849A056}"/>
              </a:ext>
            </a:extLst>
          </p:cNvPr>
          <p:cNvSpPr/>
          <p:nvPr/>
        </p:nvSpPr>
        <p:spPr>
          <a:xfrm>
            <a:off x="391886" y="401217"/>
            <a:ext cx="8332236" cy="6055568"/>
          </a:xfrm>
          <a:prstGeom prst="roundRect">
            <a:avLst>
              <a:gd name="adj" fmla="val 597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1">
            <a:extLst>
              <a:ext uri="{FF2B5EF4-FFF2-40B4-BE49-F238E27FC236}">
                <a16:creationId xmlns:a16="http://schemas.microsoft.com/office/drawing/2014/main" xmlns="" id="{C9745AD7-5B52-496F-A66A-88CBE9773E91}"/>
              </a:ext>
            </a:extLst>
          </p:cNvPr>
          <p:cNvSpPr>
            <a:spLocks noGrp="1"/>
          </p:cNvSpPr>
          <p:nvPr>
            <p:ph type="title"/>
          </p:nvPr>
        </p:nvSpPr>
        <p:spPr>
          <a:xfrm>
            <a:off x="558670" y="626250"/>
            <a:ext cx="3999334" cy="1129916"/>
          </a:xfrm>
        </p:spPr>
        <p:txBody>
          <a:bodyPr anchor="ctr">
            <a:noAutofit/>
          </a:bodyPr>
          <a:lstStyle/>
          <a:p>
            <a:pPr>
              <a:lnSpc>
                <a:spcPct val="150000"/>
              </a:lnSpc>
            </a:pPr>
            <a:r>
              <a:rPr lang="en-US" altLang="ja-JP"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lang="ja-JP" altLang="en-US"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ワーク１</a:t>
            </a:r>
            <a:r>
              <a:rPr lang="en-US" altLang="ja-JP"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lang="ja-JP" altLang="en-US" sz="36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5" name="タイトル 1">
            <a:extLst>
              <a:ext uri="{FF2B5EF4-FFF2-40B4-BE49-F238E27FC236}">
                <a16:creationId xmlns:a16="http://schemas.microsoft.com/office/drawing/2014/main" xmlns="" id="{AEF832FE-ACA3-4073-BBBC-A76E09DE3658}"/>
              </a:ext>
            </a:extLst>
          </p:cNvPr>
          <p:cNvSpPr txBox="1">
            <a:spLocks/>
          </p:cNvSpPr>
          <p:nvPr/>
        </p:nvSpPr>
        <p:spPr>
          <a:xfrm>
            <a:off x="614654" y="2178907"/>
            <a:ext cx="7886700" cy="35096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36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50000"/>
              </a:lnSpc>
            </a:pPr>
            <a:r>
              <a:rPr lang="ja-JP" altLang="en-US" b="1" dirty="0">
                <a:solidFill>
                  <a:srgbClr val="FF2800"/>
                </a:solidFill>
              </a:rPr>
              <a:t>災害発生時の部署の業務</a:t>
            </a:r>
            <a:r>
              <a:rPr lang="ja-JP" altLang="en-US" b="1" dirty="0">
                <a:solidFill>
                  <a:schemeClr val="tx1">
                    <a:lumMod val="75000"/>
                    <a:lumOff val="25000"/>
                  </a:schemeClr>
                </a:solidFill>
              </a:rPr>
              <a:t>から</a:t>
            </a:r>
            <a:endParaRPr lang="en-US" altLang="ja-JP" b="1" dirty="0">
              <a:solidFill>
                <a:schemeClr val="tx1">
                  <a:lumMod val="75000"/>
                  <a:lumOff val="25000"/>
                </a:schemeClr>
              </a:solidFill>
            </a:endParaRPr>
          </a:p>
          <a:p>
            <a:pPr algn="ctr">
              <a:lnSpc>
                <a:spcPct val="150000"/>
              </a:lnSpc>
            </a:pPr>
            <a:r>
              <a:rPr lang="ja-JP" altLang="en-US" b="1" dirty="0">
                <a:solidFill>
                  <a:srgbClr val="FF2800"/>
                </a:solidFill>
              </a:rPr>
              <a:t>検討テーマ</a:t>
            </a:r>
            <a:r>
              <a:rPr lang="ja-JP" altLang="en-US" b="1" dirty="0">
                <a:solidFill>
                  <a:schemeClr val="tx1">
                    <a:lumMod val="75000"/>
                    <a:lumOff val="25000"/>
                  </a:schemeClr>
                </a:solidFill>
              </a:rPr>
              <a:t>を選び、</a:t>
            </a:r>
            <a:endParaRPr lang="en-US" altLang="ja-JP" b="1" dirty="0">
              <a:solidFill>
                <a:schemeClr val="tx1">
                  <a:lumMod val="75000"/>
                  <a:lumOff val="25000"/>
                </a:schemeClr>
              </a:solidFill>
            </a:endParaRPr>
          </a:p>
          <a:p>
            <a:pPr algn="ctr">
              <a:lnSpc>
                <a:spcPct val="150000"/>
              </a:lnSpc>
            </a:pPr>
            <a:r>
              <a:rPr lang="ja-JP" altLang="en-US" b="1" dirty="0">
                <a:solidFill>
                  <a:srgbClr val="FF2800"/>
                </a:solidFill>
              </a:rPr>
              <a:t>目指すべきゴール</a:t>
            </a:r>
            <a:r>
              <a:rPr lang="ja-JP" altLang="en-US" b="1" dirty="0">
                <a:solidFill>
                  <a:schemeClr val="tx1">
                    <a:lumMod val="75000"/>
                    <a:lumOff val="25000"/>
                  </a:schemeClr>
                </a:solidFill>
              </a:rPr>
              <a:t>を決めてください</a:t>
            </a:r>
          </a:p>
          <a:p>
            <a:pPr algn="ctr">
              <a:lnSpc>
                <a:spcPct val="150000"/>
              </a:lnSpc>
            </a:pPr>
            <a:endParaRPr lang="ja-JP" altLang="en-US" b="1" dirty="0">
              <a:solidFill>
                <a:schemeClr val="tx1">
                  <a:lumMod val="75000"/>
                  <a:lumOff val="25000"/>
                </a:schemeClr>
              </a:solidFill>
            </a:endParaRPr>
          </a:p>
        </p:txBody>
      </p:sp>
      <p:sp>
        <p:nvSpPr>
          <p:cNvPr id="3" name="スライド番号プレースホルダー 2">
            <a:extLst>
              <a:ext uri="{FF2B5EF4-FFF2-40B4-BE49-F238E27FC236}">
                <a16:creationId xmlns:a16="http://schemas.microsoft.com/office/drawing/2014/main" xmlns="" id="{6567BA78-1529-4C0D-A605-C66706046781}"/>
              </a:ext>
            </a:extLst>
          </p:cNvPr>
          <p:cNvSpPr>
            <a:spLocks noGrp="1"/>
          </p:cNvSpPr>
          <p:nvPr>
            <p:ph type="sldNum" sz="quarter" idx="12"/>
          </p:nvPr>
        </p:nvSpPr>
        <p:spPr/>
        <p:txBody>
          <a:bodyPr/>
          <a:lstStyle/>
          <a:p>
            <a:fld id="{3837D2F9-3F71-4E1B-B85F-DD9E8690F842}" type="slidenum">
              <a:rPr kumimoji="1" lang="ja-JP" altLang="en-US" smtClean="0"/>
              <a:pPr/>
              <a:t>6</a:t>
            </a:fld>
            <a:endParaRPr kumimoji="1" lang="ja-JP" altLang="en-US" dirty="0"/>
          </a:p>
        </p:txBody>
      </p:sp>
    </p:spTree>
    <p:extLst>
      <p:ext uri="{BB962C8B-B14F-4D97-AF65-F5344CB8AC3E}">
        <p14:creationId xmlns:p14="http://schemas.microsoft.com/office/powerpoint/2010/main" val="2672330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xmlns="" id="{5C7B3C2B-DE60-4014-ADC1-FDAB213C2C19}"/>
              </a:ext>
            </a:extLst>
          </p:cNvPr>
          <p:cNvSpPr/>
          <p:nvPr/>
        </p:nvSpPr>
        <p:spPr>
          <a:xfrm>
            <a:off x="433900" y="3519694"/>
            <a:ext cx="8276199" cy="294687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xmlns="" id="{3C7C66C4-3029-4F65-BE33-050FDDCBE354}"/>
              </a:ext>
            </a:extLst>
          </p:cNvPr>
          <p:cNvSpPr>
            <a:spLocks noGrp="1"/>
          </p:cNvSpPr>
          <p:nvPr>
            <p:ph type="title"/>
          </p:nvPr>
        </p:nvSpPr>
        <p:spPr>
          <a:xfrm>
            <a:off x="628650" y="212077"/>
            <a:ext cx="7886700" cy="601032"/>
          </a:xfrm>
        </p:spPr>
        <p:txBody>
          <a:bodyPr/>
          <a:lstStyle/>
          <a:p>
            <a:r>
              <a:rPr lang="ja-JP" altLang="en-US" b="1" dirty="0">
                <a:solidFill>
                  <a:schemeClr val="tx1">
                    <a:lumMod val="75000"/>
                    <a:lumOff val="25000"/>
                  </a:schemeClr>
                </a:solidFill>
              </a:rPr>
              <a:t>災害時の自治体の対応業務</a:t>
            </a:r>
            <a:endParaRPr kumimoji="1" lang="ja-JP" altLang="en-US" b="1" dirty="0">
              <a:solidFill>
                <a:schemeClr val="tx1">
                  <a:lumMod val="75000"/>
                  <a:lumOff val="25000"/>
                </a:schemeClr>
              </a:solidFill>
            </a:endParaRPr>
          </a:p>
        </p:txBody>
      </p:sp>
      <p:sp>
        <p:nvSpPr>
          <p:cNvPr id="7" name="正方形/長方形 6">
            <a:extLst>
              <a:ext uri="{FF2B5EF4-FFF2-40B4-BE49-F238E27FC236}">
                <a16:creationId xmlns:a16="http://schemas.microsoft.com/office/drawing/2014/main" xmlns="" id="{BCB1AD17-B283-4005-8A0D-CFAE2DFBE923}"/>
              </a:ext>
            </a:extLst>
          </p:cNvPr>
          <p:cNvSpPr/>
          <p:nvPr/>
        </p:nvSpPr>
        <p:spPr>
          <a:xfrm>
            <a:off x="311980" y="1028720"/>
            <a:ext cx="8276199" cy="178862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rtlCol="0" anchor="t"/>
          <a:lstStyle/>
          <a:p>
            <a:pPr marL="503238" indent="-320675" algn="just">
              <a:lnSpc>
                <a:spcPts val="3000"/>
              </a:lnSpc>
              <a:spcAft>
                <a:spcPts val="600"/>
              </a:spcAft>
              <a:buFont typeface="Wingdings" panose="05000000000000000000" pitchFamily="2" charset="2"/>
              <a:buChar char="l"/>
            </a:pPr>
            <a:r>
              <a:rPr lang="ja-JP" altLang="en-US" sz="2400" b="1" dirty="0">
                <a:solidFill>
                  <a:schemeClr val="tx1">
                    <a:lumMod val="75000"/>
                    <a:lumOff val="25000"/>
                  </a:schemeClr>
                </a:solidFill>
                <a:latin typeface="BIZ UDPゴシック" panose="020B0400000000000000" pitchFamily="50" charset="-128"/>
                <a:ea typeface="BIZ UDPゴシック" panose="020B0400000000000000" pitchFamily="50" charset="-128"/>
              </a:rPr>
              <a:t>災害時、自治体は「災害対策本部」を設置し、全ての部署が災害対応業務に当たることになる</a:t>
            </a:r>
            <a:endParaRPr lang="en-US" altLang="ja-JP" sz="2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503238" indent="-320675" algn="just">
              <a:lnSpc>
                <a:spcPts val="3000"/>
              </a:lnSpc>
              <a:spcAft>
                <a:spcPts val="1800"/>
              </a:spcAft>
              <a:buFont typeface="Wingdings" panose="05000000000000000000" pitchFamily="2" charset="2"/>
              <a:buChar char="l"/>
            </a:pPr>
            <a:r>
              <a:rPr lang="ja-JP" altLang="en-US" sz="2400" b="1" dirty="0">
                <a:solidFill>
                  <a:schemeClr val="tx1">
                    <a:lumMod val="75000"/>
                    <a:lumOff val="25000"/>
                  </a:schemeClr>
                </a:solidFill>
                <a:latin typeface="BIZ UDPゴシック" panose="020B0400000000000000" pitchFamily="50" charset="-128"/>
                <a:ea typeface="BIZ UDPゴシック" panose="020B0400000000000000" pitchFamily="50" charset="-128"/>
              </a:rPr>
              <a:t>幹部職員は、「災害対策本部会議」で、災害対応の進捗状況や課題について報告し、今後の方針を決定する</a:t>
            </a:r>
            <a:endParaRPr lang="en-US" altLang="ja-JP" sz="2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504000" indent="-504000" algn="just">
              <a:lnSpc>
                <a:spcPts val="3000"/>
              </a:lnSpc>
              <a:spcAft>
                <a:spcPts val="1800"/>
              </a:spcAft>
              <a:buFont typeface="Wingdings" panose="05000000000000000000" pitchFamily="2" charset="2"/>
              <a:buChar char="l"/>
            </a:pPr>
            <a:endParaRPr lang="ja-JP" altLang="en-US" sz="2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0" name="スライド番号プレースホルダー 9">
            <a:extLst>
              <a:ext uri="{FF2B5EF4-FFF2-40B4-BE49-F238E27FC236}">
                <a16:creationId xmlns:a16="http://schemas.microsoft.com/office/drawing/2014/main" xmlns="" id="{44621EAB-FAC2-4F5C-9DD9-C6B09E6E9EC2}"/>
              </a:ext>
            </a:extLst>
          </p:cNvPr>
          <p:cNvSpPr>
            <a:spLocks noGrp="1"/>
          </p:cNvSpPr>
          <p:nvPr>
            <p:ph type="sldNum" sz="quarter" idx="12"/>
          </p:nvPr>
        </p:nvSpPr>
        <p:spPr/>
        <p:txBody>
          <a:bodyPr/>
          <a:lstStyle/>
          <a:p>
            <a:fld id="{3837D2F9-3F71-4E1B-B85F-DD9E8690F842}" type="slidenum">
              <a:rPr kumimoji="1" lang="ja-JP" altLang="en-US" smtClean="0"/>
              <a:pPr/>
              <a:t>7</a:t>
            </a:fld>
            <a:endParaRPr kumimoji="1" lang="ja-JP" altLang="en-US" dirty="0"/>
          </a:p>
        </p:txBody>
      </p:sp>
      <p:sp>
        <p:nvSpPr>
          <p:cNvPr id="3" name="フローチャート: 代替処理 2">
            <a:extLst>
              <a:ext uri="{FF2B5EF4-FFF2-40B4-BE49-F238E27FC236}">
                <a16:creationId xmlns:a16="http://schemas.microsoft.com/office/drawing/2014/main" xmlns="" id="{3A749159-9665-4536-A8A1-873F131AA1B2}"/>
              </a:ext>
            </a:extLst>
          </p:cNvPr>
          <p:cNvSpPr/>
          <p:nvPr/>
        </p:nvSpPr>
        <p:spPr>
          <a:xfrm>
            <a:off x="1047749" y="2788036"/>
            <a:ext cx="7067551" cy="616864"/>
          </a:xfrm>
          <a:prstGeom prst="flowChartAlternateProcess">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72000" rtlCol="0" anchor="ctr"/>
          <a:lstStyle/>
          <a:p>
            <a:pPr algn="ctr"/>
            <a:r>
              <a:rPr kumimoji="1" lang="ja-JP" altLang="en-US" sz="2800" b="1" dirty="0">
                <a:solidFill>
                  <a:srgbClr val="0041FF"/>
                </a:solidFill>
                <a:latin typeface="BIZ UDPゴシック" panose="020B0400000000000000" pitchFamily="50" charset="-128"/>
                <a:ea typeface="BIZ UDPゴシック" panose="020B0400000000000000" pitchFamily="50" charset="-128"/>
              </a:rPr>
              <a:t>全ての部署が、災害対応の当事者である</a:t>
            </a:r>
          </a:p>
        </p:txBody>
      </p:sp>
      <p:sp>
        <p:nvSpPr>
          <p:cNvPr id="6" name="正方形/長方形 5">
            <a:extLst>
              <a:ext uri="{FF2B5EF4-FFF2-40B4-BE49-F238E27FC236}">
                <a16:creationId xmlns:a16="http://schemas.microsoft.com/office/drawing/2014/main" xmlns="" id="{AB19D84E-C1F7-4BF2-9088-16837774FA45}"/>
              </a:ext>
            </a:extLst>
          </p:cNvPr>
          <p:cNvSpPr/>
          <p:nvPr/>
        </p:nvSpPr>
        <p:spPr>
          <a:xfrm>
            <a:off x="433900" y="4082306"/>
            <a:ext cx="4138100" cy="2336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xmlns="" id="{DE6C0393-C5C1-4082-9885-5480458AA416}"/>
              </a:ext>
            </a:extLst>
          </p:cNvPr>
          <p:cNvSpPr/>
          <p:nvPr/>
        </p:nvSpPr>
        <p:spPr>
          <a:xfrm>
            <a:off x="799659" y="4257643"/>
            <a:ext cx="3894260" cy="181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ts val="2000"/>
              </a:lnSpc>
              <a:buFont typeface="Arial" panose="020B0604020202020204" pitchFamily="34" charset="0"/>
              <a:buChar char="•"/>
            </a:pPr>
            <a:r>
              <a:rPr kumimoji="1" lang="ja-JP" altLang="en-US" sz="1600" b="1" dirty="0">
                <a:solidFill>
                  <a:schemeClr val="tx1">
                    <a:lumMod val="75000"/>
                    <a:lumOff val="25000"/>
                  </a:schemeClr>
                </a:solidFill>
                <a:latin typeface="BIZ UDPゴシック" panose="020B0400000000000000" pitchFamily="50" charset="-128"/>
                <a:ea typeface="BIZ UDPゴシック" panose="020B0400000000000000" pitchFamily="50" charset="-128"/>
              </a:rPr>
              <a:t>災害対策本部の組織・運営</a:t>
            </a:r>
            <a:endParaRPr kumimoji="1" lang="en-US" altLang="ja-JP" sz="16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285750" indent="-285750">
              <a:lnSpc>
                <a:spcPts val="2000"/>
              </a:lnSpc>
              <a:buFont typeface="Arial" panose="020B0604020202020204" pitchFamily="34" charset="0"/>
              <a:buChar char="•"/>
            </a:pPr>
            <a:r>
              <a:rPr kumimoji="1" lang="ja-JP" altLang="en-US" sz="1600" b="1" dirty="0">
                <a:solidFill>
                  <a:schemeClr val="tx1">
                    <a:lumMod val="75000"/>
                    <a:lumOff val="25000"/>
                  </a:schemeClr>
                </a:solidFill>
                <a:latin typeface="BIZ UDPゴシック" panose="020B0400000000000000" pitchFamily="50" charset="-128"/>
                <a:ea typeface="BIZ UDPゴシック" panose="020B0400000000000000" pitchFamily="50" charset="-128"/>
              </a:rPr>
              <a:t>通信の確保</a:t>
            </a:r>
            <a:endParaRPr kumimoji="1" lang="en-US" altLang="ja-JP" sz="16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285750" indent="-285750">
              <a:lnSpc>
                <a:spcPts val="2000"/>
              </a:lnSpc>
              <a:buFont typeface="Arial" panose="020B0604020202020204" pitchFamily="34" charset="0"/>
              <a:buChar char="•"/>
            </a:pPr>
            <a:r>
              <a:rPr kumimoji="1" lang="ja-JP" altLang="en-US" sz="1600" b="1" dirty="0">
                <a:solidFill>
                  <a:schemeClr val="tx1">
                    <a:lumMod val="75000"/>
                    <a:lumOff val="25000"/>
                  </a:schemeClr>
                </a:solidFill>
                <a:latin typeface="BIZ UDPゴシック" panose="020B0400000000000000" pitchFamily="50" charset="-128"/>
                <a:ea typeface="BIZ UDPゴシック" panose="020B0400000000000000" pitchFamily="50" charset="-128"/>
              </a:rPr>
              <a:t>被災情報の収集</a:t>
            </a:r>
            <a:endParaRPr kumimoji="1" lang="en-US" altLang="ja-JP" sz="16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285750" indent="-285750">
              <a:lnSpc>
                <a:spcPts val="2000"/>
              </a:lnSpc>
              <a:buFont typeface="Arial" panose="020B0604020202020204" pitchFamily="34" charset="0"/>
              <a:buChar char="•"/>
            </a:pPr>
            <a:r>
              <a:rPr kumimoji="1" lang="ja-JP" altLang="en-US" sz="1600" b="1" dirty="0">
                <a:solidFill>
                  <a:schemeClr val="tx1">
                    <a:lumMod val="75000"/>
                    <a:lumOff val="25000"/>
                  </a:schemeClr>
                </a:solidFill>
                <a:latin typeface="BIZ UDPゴシック" panose="020B0400000000000000" pitchFamily="50" charset="-128"/>
                <a:ea typeface="BIZ UDPゴシック" panose="020B0400000000000000" pitchFamily="50" charset="-128"/>
              </a:rPr>
              <a:t>災害情報の伝達</a:t>
            </a:r>
            <a:endParaRPr kumimoji="1" lang="en-US" altLang="ja-JP" sz="16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285750" indent="-285750">
              <a:lnSpc>
                <a:spcPts val="2000"/>
              </a:lnSpc>
              <a:buFont typeface="Arial" panose="020B0604020202020204" pitchFamily="34" charset="0"/>
              <a:buChar char="•"/>
            </a:pPr>
            <a:r>
              <a:rPr kumimoji="1" lang="ja-JP" altLang="en-US" sz="1600" b="1" dirty="0">
                <a:solidFill>
                  <a:schemeClr val="tx1">
                    <a:lumMod val="75000"/>
                    <a:lumOff val="25000"/>
                  </a:schemeClr>
                </a:solidFill>
                <a:latin typeface="BIZ UDPゴシック" panose="020B0400000000000000" pitchFamily="50" charset="-128"/>
                <a:ea typeface="BIZ UDPゴシック" panose="020B0400000000000000" pitchFamily="50" charset="-128"/>
              </a:rPr>
              <a:t>応援の受入</a:t>
            </a:r>
            <a:endParaRPr kumimoji="1" lang="en-US" altLang="ja-JP" sz="16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285750" indent="-285750">
              <a:lnSpc>
                <a:spcPts val="2000"/>
              </a:lnSpc>
              <a:buFont typeface="Arial" panose="020B0604020202020204" pitchFamily="34" charset="0"/>
              <a:buChar char="•"/>
            </a:pPr>
            <a:r>
              <a:rPr kumimoji="1" lang="ja-JP" altLang="en-US" sz="1600" b="1" dirty="0">
                <a:solidFill>
                  <a:schemeClr val="tx1">
                    <a:lumMod val="75000"/>
                    <a:lumOff val="25000"/>
                  </a:schemeClr>
                </a:solidFill>
                <a:latin typeface="BIZ UDPゴシック" panose="020B0400000000000000" pitchFamily="50" charset="-128"/>
                <a:ea typeface="BIZ UDPゴシック" panose="020B0400000000000000" pitchFamily="50" charset="-128"/>
              </a:rPr>
              <a:t>広報活動</a:t>
            </a:r>
            <a:endParaRPr kumimoji="1" lang="en-US" altLang="ja-JP" sz="16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285750" indent="-285750">
              <a:lnSpc>
                <a:spcPts val="2000"/>
              </a:lnSpc>
              <a:buFont typeface="Arial" panose="020B0604020202020204" pitchFamily="34" charset="0"/>
              <a:buChar char="•"/>
            </a:pPr>
            <a:r>
              <a:rPr kumimoji="1" lang="ja-JP" altLang="en-US" sz="1600" b="1" dirty="0">
                <a:solidFill>
                  <a:schemeClr val="tx1">
                    <a:lumMod val="75000"/>
                    <a:lumOff val="25000"/>
                  </a:schemeClr>
                </a:solidFill>
                <a:latin typeface="BIZ UDPゴシック" panose="020B0400000000000000" pitchFamily="50" charset="-128"/>
                <a:ea typeface="BIZ UDPゴシック" panose="020B0400000000000000" pitchFamily="50" charset="-128"/>
              </a:rPr>
              <a:t>救助・救急活動</a:t>
            </a:r>
            <a:endParaRPr kumimoji="1" lang="en-US" altLang="ja-JP" sz="16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285750" indent="-285750">
              <a:lnSpc>
                <a:spcPts val="2000"/>
              </a:lnSpc>
              <a:buFont typeface="Arial" panose="020B0604020202020204" pitchFamily="34" charset="0"/>
              <a:buChar char="•"/>
            </a:pPr>
            <a:r>
              <a:rPr kumimoji="1" lang="ja-JP" altLang="en-US" sz="1600" b="1" dirty="0">
                <a:solidFill>
                  <a:schemeClr val="tx1">
                    <a:lumMod val="75000"/>
                    <a:lumOff val="25000"/>
                  </a:schemeClr>
                </a:solidFill>
                <a:latin typeface="BIZ UDPゴシック" panose="020B0400000000000000" pitchFamily="50" charset="-128"/>
                <a:ea typeface="BIZ UDPゴシック" panose="020B0400000000000000" pitchFamily="50" charset="-128"/>
              </a:rPr>
              <a:t>避難所等、被災者の生活対策</a:t>
            </a:r>
            <a:endParaRPr kumimoji="1" lang="en-US" altLang="ja-JP" sz="16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285750" indent="-285750">
              <a:lnSpc>
                <a:spcPts val="2000"/>
              </a:lnSpc>
              <a:buFont typeface="Arial" panose="020B0604020202020204" pitchFamily="34" charset="0"/>
              <a:buChar char="•"/>
            </a:pPr>
            <a:r>
              <a:rPr kumimoji="1" lang="ja-JP" altLang="en-US" sz="1600" b="1" dirty="0">
                <a:solidFill>
                  <a:schemeClr val="tx1">
                    <a:lumMod val="75000"/>
                    <a:lumOff val="25000"/>
                  </a:schemeClr>
                </a:solidFill>
                <a:latin typeface="BIZ UDPゴシック" panose="020B0400000000000000" pitchFamily="50" charset="-128"/>
                <a:ea typeface="BIZ UDPゴシック" panose="020B0400000000000000" pitchFamily="50" charset="-128"/>
              </a:rPr>
              <a:t>特別な配慮が必要な人への対応</a:t>
            </a:r>
          </a:p>
        </p:txBody>
      </p:sp>
      <p:sp>
        <p:nvSpPr>
          <p:cNvPr id="11" name="正方形/長方形 10">
            <a:extLst>
              <a:ext uri="{FF2B5EF4-FFF2-40B4-BE49-F238E27FC236}">
                <a16:creationId xmlns:a16="http://schemas.microsoft.com/office/drawing/2014/main" xmlns="" id="{E5E52104-5445-441E-B313-D2BA1DA43CF6}"/>
              </a:ext>
            </a:extLst>
          </p:cNvPr>
          <p:cNvSpPr/>
          <p:nvPr/>
        </p:nvSpPr>
        <p:spPr>
          <a:xfrm>
            <a:off x="4876799" y="4257643"/>
            <a:ext cx="3894260" cy="181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ts val="2000"/>
              </a:lnSpc>
              <a:buFont typeface="Arial" panose="020B0604020202020204" pitchFamily="34" charset="0"/>
              <a:buChar char="•"/>
            </a:pPr>
            <a:r>
              <a:rPr kumimoji="1" lang="ja-JP" altLang="en-US" sz="1600" b="1" dirty="0">
                <a:solidFill>
                  <a:schemeClr val="tx1">
                    <a:lumMod val="75000"/>
                    <a:lumOff val="25000"/>
                  </a:schemeClr>
                </a:solidFill>
                <a:latin typeface="BIZ UDPゴシック" panose="020B0400000000000000" pitchFamily="50" charset="-128"/>
                <a:ea typeface="BIZ UDPゴシック" panose="020B0400000000000000" pitchFamily="50" charset="-128"/>
              </a:rPr>
              <a:t>物資等の輸送、供給対策</a:t>
            </a:r>
            <a:endParaRPr kumimoji="1" lang="en-US" altLang="ja-JP" sz="16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285750" indent="-285750">
              <a:lnSpc>
                <a:spcPts val="2000"/>
              </a:lnSpc>
              <a:buFont typeface="Arial" panose="020B0604020202020204" pitchFamily="34" charset="0"/>
              <a:buChar char="•"/>
            </a:pPr>
            <a:r>
              <a:rPr kumimoji="1" lang="ja-JP" altLang="en-US" sz="1600" b="1" dirty="0">
                <a:solidFill>
                  <a:schemeClr val="tx1">
                    <a:lumMod val="75000"/>
                    <a:lumOff val="25000"/>
                  </a:schemeClr>
                </a:solidFill>
                <a:latin typeface="BIZ UDPゴシック" panose="020B0400000000000000" pitchFamily="50" charset="-128"/>
                <a:ea typeface="BIZ UDPゴシック" panose="020B0400000000000000" pitchFamily="50" charset="-128"/>
              </a:rPr>
              <a:t>ボランティアとの協働活動</a:t>
            </a:r>
            <a:endParaRPr kumimoji="1" lang="en-US" altLang="ja-JP" sz="16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285750" indent="-285750">
              <a:lnSpc>
                <a:spcPts val="2000"/>
              </a:lnSpc>
              <a:buFont typeface="Arial" panose="020B0604020202020204" pitchFamily="34" charset="0"/>
              <a:buChar char="•"/>
            </a:pPr>
            <a:r>
              <a:rPr kumimoji="1" lang="ja-JP" altLang="en-US" sz="1600" b="1" dirty="0">
                <a:solidFill>
                  <a:schemeClr val="tx1">
                    <a:lumMod val="75000"/>
                    <a:lumOff val="25000"/>
                  </a:schemeClr>
                </a:solidFill>
                <a:latin typeface="BIZ UDPゴシック" panose="020B0400000000000000" pitchFamily="50" charset="-128"/>
                <a:ea typeface="BIZ UDPゴシック" panose="020B0400000000000000" pitchFamily="50" charset="-128"/>
              </a:rPr>
              <a:t>公共インフラ被害の応急処置等</a:t>
            </a:r>
            <a:endParaRPr kumimoji="1" lang="en-US" altLang="ja-JP" sz="16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285750" indent="-285750">
              <a:lnSpc>
                <a:spcPts val="2000"/>
              </a:lnSpc>
              <a:buFont typeface="Arial" panose="020B0604020202020204" pitchFamily="34" charset="0"/>
              <a:buChar char="•"/>
            </a:pPr>
            <a:r>
              <a:rPr kumimoji="1" lang="ja-JP" altLang="en-US" sz="1600" b="1" dirty="0">
                <a:solidFill>
                  <a:schemeClr val="tx1">
                    <a:lumMod val="75000"/>
                    <a:lumOff val="25000"/>
                  </a:schemeClr>
                </a:solidFill>
                <a:latin typeface="BIZ UDPゴシック" panose="020B0400000000000000" pitchFamily="50" charset="-128"/>
                <a:ea typeface="BIZ UDPゴシック" panose="020B0400000000000000" pitchFamily="50" charset="-128"/>
              </a:rPr>
              <a:t>建物、宅地等の応急危険度判定</a:t>
            </a:r>
            <a:endParaRPr kumimoji="1" lang="en-US" altLang="ja-JP" sz="16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285750" indent="-285750">
              <a:lnSpc>
                <a:spcPts val="2000"/>
              </a:lnSpc>
              <a:buFont typeface="Arial" panose="020B0604020202020204" pitchFamily="34" charset="0"/>
              <a:buChar char="•"/>
            </a:pPr>
            <a:r>
              <a:rPr kumimoji="1" lang="ja-JP" altLang="en-US" sz="1600" b="1" dirty="0">
                <a:solidFill>
                  <a:schemeClr val="tx1">
                    <a:lumMod val="75000"/>
                    <a:lumOff val="25000"/>
                  </a:schemeClr>
                </a:solidFill>
                <a:latin typeface="BIZ UDPゴシック" panose="020B0400000000000000" pitchFamily="50" charset="-128"/>
                <a:ea typeface="BIZ UDPゴシック" panose="020B0400000000000000" pitchFamily="50" charset="-128"/>
              </a:rPr>
              <a:t>被害認定調査、罹災証明の発行</a:t>
            </a:r>
            <a:endParaRPr kumimoji="1" lang="en-US" altLang="ja-JP" sz="16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285750" indent="-285750">
              <a:lnSpc>
                <a:spcPts val="2000"/>
              </a:lnSpc>
              <a:buFont typeface="Arial" panose="020B0604020202020204" pitchFamily="34" charset="0"/>
              <a:buChar char="•"/>
            </a:pPr>
            <a:r>
              <a:rPr kumimoji="1" lang="ja-JP" altLang="en-US" sz="1600" b="1" dirty="0">
                <a:solidFill>
                  <a:schemeClr val="tx1">
                    <a:lumMod val="75000"/>
                    <a:lumOff val="25000"/>
                  </a:schemeClr>
                </a:solidFill>
                <a:latin typeface="BIZ UDPゴシック" panose="020B0400000000000000" pitchFamily="50" charset="-128"/>
                <a:ea typeface="BIZ UDPゴシック" panose="020B0400000000000000" pitchFamily="50" charset="-128"/>
              </a:rPr>
              <a:t>仮設住宅</a:t>
            </a:r>
            <a:endParaRPr kumimoji="1" lang="en-US" altLang="ja-JP" sz="16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285750" indent="-285750">
              <a:lnSpc>
                <a:spcPts val="2000"/>
              </a:lnSpc>
              <a:buFont typeface="Arial" panose="020B0604020202020204" pitchFamily="34" charset="0"/>
              <a:buChar char="•"/>
            </a:pPr>
            <a:r>
              <a:rPr kumimoji="1" lang="ja-JP" altLang="en-US" sz="1600" b="1" dirty="0">
                <a:solidFill>
                  <a:schemeClr val="tx1">
                    <a:lumMod val="75000"/>
                    <a:lumOff val="25000"/>
                  </a:schemeClr>
                </a:solidFill>
                <a:latin typeface="BIZ UDPゴシック" panose="020B0400000000000000" pitchFamily="50" charset="-128"/>
                <a:ea typeface="BIZ UDPゴシック" panose="020B0400000000000000" pitchFamily="50" charset="-128"/>
              </a:rPr>
              <a:t>生活再建支援</a:t>
            </a:r>
            <a:endParaRPr kumimoji="1" lang="en-US" altLang="ja-JP" sz="16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285750" indent="-285750">
              <a:lnSpc>
                <a:spcPts val="2000"/>
              </a:lnSpc>
              <a:buFont typeface="Arial" panose="020B0604020202020204" pitchFamily="34" charset="0"/>
              <a:buChar char="•"/>
            </a:pPr>
            <a:r>
              <a:rPr kumimoji="1" lang="ja-JP" altLang="en-US" sz="1600" b="1" dirty="0">
                <a:solidFill>
                  <a:schemeClr val="tx1">
                    <a:lumMod val="75000"/>
                    <a:lumOff val="25000"/>
                  </a:schemeClr>
                </a:solidFill>
                <a:latin typeface="BIZ UDPゴシック" panose="020B0400000000000000" pitchFamily="50" charset="-128"/>
                <a:ea typeface="BIZ UDPゴシック" panose="020B0400000000000000" pitchFamily="50" charset="-128"/>
              </a:rPr>
              <a:t>廃棄物処理</a:t>
            </a:r>
            <a:endParaRPr kumimoji="1" lang="en-US" altLang="ja-JP" sz="16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285750" indent="-285750">
              <a:lnSpc>
                <a:spcPts val="2000"/>
              </a:lnSpc>
              <a:buFont typeface="Arial" panose="020B0604020202020204" pitchFamily="34" charset="0"/>
              <a:buChar char="•"/>
            </a:pPr>
            <a:endParaRPr kumimoji="1" lang="en-US" altLang="ja-JP" sz="16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xmlns="" id="{C1A0D35B-3914-441B-906A-A05B1C6E9CE3}"/>
              </a:ext>
            </a:extLst>
          </p:cNvPr>
          <p:cNvSpPr/>
          <p:nvPr/>
        </p:nvSpPr>
        <p:spPr>
          <a:xfrm>
            <a:off x="269630" y="6531568"/>
            <a:ext cx="8710099" cy="334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000" dirty="0">
                <a:solidFill>
                  <a:schemeClr val="tx1">
                    <a:lumMod val="75000"/>
                    <a:lumOff val="25000"/>
                  </a:schemeClr>
                </a:solidFill>
                <a:latin typeface="BIZ UDPゴシック" panose="020B0400000000000000" pitchFamily="50" charset="-128"/>
                <a:ea typeface="BIZ UDPゴシック" panose="020B0400000000000000" pitchFamily="50" charset="-128"/>
              </a:rPr>
              <a:t>　出典：＜表＞内閣府（防災担当）「地方都市等における地震対応のガイドライン」（平成</a:t>
            </a:r>
            <a:r>
              <a:rPr kumimoji="1" lang="en-US" altLang="ja-JP" sz="1000" dirty="0">
                <a:solidFill>
                  <a:schemeClr val="tx1">
                    <a:lumMod val="75000"/>
                    <a:lumOff val="25000"/>
                  </a:schemeClr>
                </a:solidFill>
                <a:latin typeface="BIZ UDPゴシック" panose="020B0400000000000000" pitchFamily="50" charset="-128"/>
                <a:ea typeface="BIZ UDPゴシック" panose="020B0400000000000000" pitchFamily="50" charset="-128"/>
              </a:rPr>
              <a:t>25</a:t>
            </a:r>
            <a:r>
              <a:rPr kumimoji="1" lang="ja-JP" altLang="en-US" sz="1000" dirty="0">
                <a:solidFill>
                  <a:schemeClr val="tx1">
                    <a:lumMod val="75000"/>
                    <a:lumOff val="25000"/>
                  </a:schemeClr>
                </a:solidFill>
                <a:latin typeface="BIZ UDPゴシック" panose="020B0400000000000000" pitchFamily="50" charset="-128"/>
                <a:ea typeface="BIZ UDPゴシック" panose="020B0400000000000000" pitchFamily="50" charset="-128"/>
              </a:rPr>
              <a:t>年８月）より抜粋</a:t>
            </a:r>
            <a:endParaRPr kumimoji="1" lang="en-US" altLang="ja-JP" sz="10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xmlns="" id="{DDA051DC-7286-4545-AC61-B5D432A94115}"/>
              </a:ext>
            </a:extLst>
          </p:cNvPr>
          <p:cNvSpPr txBox="1"/>
          <p:nvPr/>
        </p:nvSpPr>
        <p:spPr>
          <a:xfrm>
            <a:off x="1386838" y="3631723"/>
            <a:ext cx="6347462" cy="338554"/>
          </a:xfrm>
          <a:prstGeom prst="rect">
            <a:avLst/>
          </a:prstGeom>
          <a:noFill/>
        </p:spPr>
        <p:txBody>
          <a:bodyPr wrap="square">
            <a:spAutoFit/>
          </a:bodyPr>
          <a:lstStyle/>
          <a:p>
            <a:pPr algn="ctr"/>
            <a:r>
              <a:rPr kumimoji="1" lang="ja-JP" altLang="en-US" sz="1600" b="1" dirty="0">
                <a:solidFill>
                  <a:schemeClr val="tx1">
                    <a:lumMod val="75000"/>
                    <a:lumOff val="25000"/>
                  </a:schemeClr>
                </a:solidFill>
                <a:latin typeface="BIZ UDPゴシック" panose="020B0400000000000000" pitchFamily="50" charset="-128"/>
                <a:ea typeface="BIZ UDPゴシック" panose="020B0400000000000000" pitchFamily="50" charset="-128"/>
              </a:rPr>
              <a:t>＜発災時に地方公共団体が実施すべき</a:t>
            </a:r>
            <a:r>
              <a:rPr kumimoji="1" lang="en-US" altLang="ja-JP" sz="1600" b="1" dirty="0">
                <a:solidFill>
                  <a:schemeClr val="tx1">
                    <a:lumMod val="75000"/>
                    <a:lumOff val="25000"/>
                  </a:schemeClr>
                </a:solidFill>
                <a:latin typeface="BIZ UDPゴシック" panose="020B0400000000000000" pitchFamily="50" charset="-128"/>
                <a:ea typeface="BIZ UDPゴシック" panose="020B0400000000000000" pitchFamily="50" charset="-128"/>
              </a:rPr>
              <a:t>17</a:t>
            </a:r>
            <a:r>
              <a:rPr kumimoji="1" lang="ja-JP" altLang="en-US" sz="1600" b="1" dirty="0">
                <a:solidFill>
                  <a:schemeClr val="tx1">
                    <a:lumMod val="75000"/>
                    <a:lumOff val="25000"/>
                  </a:schemeClr>
                </a:solidFill>
                <a:latin typeface="BIZ UDPゴシック" panose="020B0400000000000000" pitchFamily="50" charset="-128"/>
                <a:ea typeface="BIZ UDPゴシック" panose="020B0400000000000000" pitchFamily="50" charset="-128"/>
              </a:rPr>
              <a:t>の対策項目＞</a:t>
            </a:r>
            <a:endParaRPr kumimoji="1" lang="en-US" altLang="ja-JP" sz="16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89424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xmlns="" id="{2F6CBBDE-E81C-464E-A65E-2D154A512887}"/>
              </a:ext>
            </a:extLst>
          </p:cNvPr>
          <p:cNvGraphicFramePr>
            <a:graphicFrameLocks noGrp="1"/>
          </p:cNvGraphicFramePr>
          <p:nvPr>
            <p:extLst>
              <p:ext uri="{D42A27DB-BD31-4B8C-83A1-F6EECF244321}">
                <p14:modId xmlns:p14="http://schemas.microsoft.com/office/powerpoint/2010/main" val="1339728127"/>
              </p:ext>
            </p:extLst>
          </p:nvPr>
        </p:nvGraphicFramePr>
        <p:xfrm>
          <a:off x="707182" y="3760561"/>
          <a:ext cx="7808168" cy="2857434"/>
        </p:xfrm>
        <a:graphic>
          <a:graphicData uri="http://schemas.openxmlformats.org/drawingml/2006/table">
            <a:tbl>
              <a:tblPr firstRow="1" firstCol="1" bandRow="1">
                <a:tableStyleId>{5C22544A-7EE6-4342-B048-85BDC9FD1C3A}</a:tableStyleId>
              </a:tblPr>
              <a:tblGrid>
                <a:gridCol w="1653746">
                  <a:extLst>
                    <a:ext uri="{9D8B030D-6E8A-4147-A177-3AD203B41FA5}">
                      <a16:colId xmlns:a16="http://schemas.microsoft.com/office/drawing/2014/main" xmlns="" val="918579397"/>
                    </a:ext>
                  </a:extLst>
                </a:gridCol>
                <a:gridCol w="6154422">
                  <a:extLst>
                    <a:ext uri="{9D8B030D-6E8A-4147-A177-3AD203B41FA5}">
                      <a16:colId xmlns:a16="http://schemas.microsoft.com/office/drawing/2014/main" xmlns="" val="1311643930"/>
                    </a:ext>
                  </a:extLst>
                </a:gridCol>
              </a:tblGrid>
              <a:tr h="223816">
                <a:tc>
                  <a:txBody>
                    <a:bodyPr/>
                    <a:lstStyle/>
                    <a:p>
                      <a:pPr algn="ctr"/>
                      <a:r>
                        <a:rPr lang="ja-JP" sz="1600" b="0"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段階</a:t>
                      </a:r>
                      <a:endParaRPr lang="ja-JP" sz="1600" b="0"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ja-JP" altLang="en-US" sz="1600" b="0"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あなたの部署</a:t>
                      </a:r>
                      <a:r>
                        <a:rPr lang="ja-JP" sz="1600" b="0"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で行う業務</a:t>
                      </a:r>
                      <a:endParaRPr lang="ja-JP" sz="1600" b="0"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922416645"/>
                  </a:ext>
                </a:extLst>
              </a:tr>
              <a:tr h="1110774">
                <a:tc>
                  <a:txBody>
                    <a:bodyPr/>
                    <a:lstStyle/>
                    <a:p>
                      <a:pPr algn="ctr"/>
                      <a:r>
                        <a:rPr lang="ja-JP" sz="1600" b="0"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初動段階</a:t>
                      </a:r>
                      <a:endParaRPr lang="ja-JP" sz="1600" b="0"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just"/>
                      <a:r>
                        <a:rPr lang="en-US" sz="1050" b="1" kern="100">
                          <a:effectLst/>
                          <a:latin typeface="BIZ UDPゴシック" panose="020B0400000000000000" pitchFamily="50" charset="-128"/>
                          <a:ea typeface="BIZ UDPゴシック" panose="020B0400000000000000" pitchFamily="50" charset="-128"/>
                        </a:rPr>
                        <a:t> </a:t>
                      </a:r>
                      <a:endParaRPr lang="ja-JP" sz="1050" b="1" kern="100">
                        <a:effectLst/>
                        <a:latin typeface="BIZ UDPゴシック" panose="020B0400000000000000" pitchFamily="50" charset="-128"/>
                        <a:ea typeface="BIZ UDPゴシック" panose="020B0400000000000000" pitchFamily="50" charset="-128"/>
                      </a:endParaRPr>
                    </a:p>
                    <a:p>
                      <a:pPr algn="just"/>
                      <a:r>
                        <a:rPr lang="en-US" sz="1050" b="1" kern="100">
                          <a:effectLst/>
                          <a:latin typeface="BIZ UDPゴシック" panose="020B0400000000000000" pitchFamily="50" charset="-128"/>
                          <a:ea typeface="BIZ UDPゴシック" panose="020B0400000000000000" pitchFamily="50" charset="-128"/>
                        </a:rPr>
                        <a:t> </a:t>
                      </a:r>
                      <a:endParaRPr lang="ja-JP" sz="1050" b="1" kern="100">
                        <a:effectLst/>
                        <a:latin typeface="BIZ UDPゴシック" panose="020B0400000000000000" pitchFamily="50" charset="-128"/>
                        <a:ea typeface="BIZ UDPゴシック" panose="020B0400000000000000" pitchFamily="50" charset="-128"/>
                      </a:endParaRPr>
                    </a:p>
                    <a:p>
                      <a:pPr algn="just"/>
                      <a:r>
                        <a:rPr lang="en-US" sz="1050" b="1" kern="100">
                          <a:effectLst/>
                          <a:latin typeface="BIZ UDPゴシック" panose="020B0400000000000000" pitchFamily="50" charset="-128"/>
                          <a:ea typeface="BIZ UDPゴシック" panose="020B0400000000000000" pitchFamily="50" charset="-128"/>
                        </a:rPr>
                        <a:t> </a:t>
                      </a:r>
                      <a:endParaRPr lang="ja-JP" sz="1050" b="1" kern="100">
                        <a:effectLst/>
                        <a:latin typeface="BIZ UDPゴシック" panose="020B0400000000000000" pitchFamily="50" charset="-128"/>
                        <a:ea typeface="BIZ UDPゴシック" panose="020B0400000000000000" pitchFamily="50" charset="-128"/>
                      </a:endParaRPr>
                    </a:p>
                    <a:p>
                      <a:pPr algn="just"/>
                      <a:r>
                        <a:rPr lang="en-US" sz="1050" b="1" kern="100">
                          <a:effectLst/>
                          <a:latin typeface="BIZ UDPゴシック" panose="020B0400000000000000" pitchFamily="50" charset="-128"/>
                          <a:ea typeface="BIZ UDPゴシック" panose="020B0400000000000000" pitchFamily="50" charset="-128"/>
                        </a:rPr>
                        <a:t> </a:t>
                      </a:r>
                      <a:endParaRPr lang="ja-JP" sz="1050" b="1"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90733540"/>
                  </a:ext>
                </a:extLst>
              </a:tr>
              <a:tr h="862740">
                <a:tc>
                  <a:txBody>
                    <a:bodyPr/>
                    <a:lstStyle/>
                    <a:p>
                      <a:pPr algn="ctr"/>
                      <a:r>
                        <a:rPr lang="ja-JP" sz="1600" b="0"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避難生活</a:t>
                      </a:r>
                      <a:endParaRPr lang="ja-JP" sz="1600" b="0"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just"/>
                      <a:r>
                        <a:rPr lang="en-US" sz="1050" b="1" kern="100">
                          <a:effectLst/>
                          <a:latin typeface="BIZ UDPゴシック" panose="020B0400000000000000" pitchFamily="50" charset="-128"/>
                          <a:ea typeface="BIZ UDPゴシック" panose="020B0400000000000000" pitchFamily="50" charset="-128"/>
                        </a:rPr>
                        <a:t> </a:t>
                      </a:r>
                      <a:endParaRPr lang="ja-JP" sz="1050" b="1" kern="100">
                        <a:effectLst/>
                        <a:latin typeface="BIZ UDPゴシック" panose="020B0400000000000000" pitchFamily="50" charset="-128"/>
                        <a:ea typeface="BIZ UDPゴシック" panose="020B0400000000000000" pitchFamily="50" charset="-128"/>
                      </a:endParaRPr>
                    </a:p>
                    <a:p>
                      <a:pPr algn="just"/>
                      <a:r>
                        <a:rPr lang="en-US" sz="1050" b="1" kern="100">
                          <a:effectLst/>
                          <a:latin typeface="BIZ UDPゴシック" panose="020B0400000000000000" pitchFamily="50" charset="-128"/>
                          <a:ea typeface="BIZ UDPゴシック" panose="020B0400000000000000" pitchFamily="50" charset="-128"/>
                        </a:rPr>
                        <a:t> </a:t>
                      </a:r>
                      <a:endParaRPr lang="ja-JP" sz="1050" b="1" kern="100">
                        <a:effectLst/>
                        <a:latin typeface="BIZ UDPゴシック" panose="020B0400000000000000" pitchFamily="50" charset="-128"/>
                        <a:ea typeface="BIZ UDPゴシック" panose="020B0400000000000000" pitchFamily="50" charset="-128"/>
                      </a:endParaRPr>
                    </a:p>
                    <a:p>
                      <a:pPr algn="just"/>
                      <a:r>
                        <a:rPr lang="en-US" sz="1050" b="1" kern="100">
                          <a:effectLst/>
                          <a:latin typeface="BIZ UDPゴシック" panose="020B0400000000000000" pitchFamily="50" charset="-128"/>
                          <a:ea typeface="BIZ UDPゴシック" panose="020B0400000000000000" pitchFamily="50" charset="-128"/>
                        </a:rPr>
                        <a:t> </a:t>
                      </a:r>
                      <a:endParaRPr lang="ja-JP" sz="1050" b="1" kern="100">
                        <a:effectLst/>
                        <a:latin typeface="BIZ UDPゴシック" panose="020B0400000000000000" pitchFamily="50" charset="-128"/>
                        <a:ea typeface="BIZ UDPゴシック" panose="020B0400000000000000" pitchFamily="50" charset="-128"/>
                      </a:endParaRPr>
                    </a:p>
                    <a:p>
                      <a:pPr algn="just"/>
                      <a:r>
                        <a:rPr lang="en-US" sz="1050" b="1" kern="100">
                          <a:effectLst/>
                          <a:latin typeface="BIZ UDPゴシック" panose="020B0400000000000000" pitchFamily="50" charset="-128"/>
                          <a:ea typeface="BIZ UDPゴシック" panose="020B0400000000000000" pitchFamily="50" charset="-128"/>
                        </a:rPr>
                        <a:t> </a:t>
                      </a:r>
                      <a:endParaRPr lang="ja-JP" sz="1050" b="1"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904101918"/>
                  </a:ext>
                </a:extLst>
              </a:tr>
              <a:tr h="617978">
                <a:tc>
                  <a:txBody>
                    <a:bodyPr/>
                    <a:lstStyle/>
                    <a:p>
                      <a:pPr algn="ctr"/>
                      <a:r>
                        <a:rPr lang="ja-JP" sz="1600" b="0"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復旧・復興</a:t>
                      </a:r>
                      <a:endParaRPr lang="ja-JP" sz="1600" b="0"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just"/>
                      <a:r>
                        <a:rPr lang="en-US" sz="1050" b="1" kern="100" dirty="0">
                          <a:effectLst/>
                          <a:latin typeface="BIZ UDPゴシック" panose="020B0400000000000000" pitchFamily="50" charset="-128"/>
                          <a:ea typeface="BIZ UDPゴシック" panose="020B0400000000000000" pitchFamily="50" charset="-128"/>
                        </a:rPr>
                        <a:t> </a:t>
                      </a:r>
                      <a:endParaRPr lang="ja-JP" sz="1050" b="1" kern="100" dirty="0">
                        <a:effectLst/>
                        <a:latin typeface="BIZ UDPゴシック" panose="020B0400000000000000" pitchFamily="50" charset="-128"/>
                        <a:ea typeface="BIZ UDPゴシック" panose="020B0400000000000000" pitchFamily="50" charset="-128"/>
                      </a:endParaRPr>
                    </a:p>
                    <a:p>
                      <a:pPr algn="just"/>
                      <a:r>
                        <a:rPr lang="en-US" sz="1050" b="1" kern="100" dirty="0">
                          <a:effectLst/>
                          <a:latin typeface="BIZ UDPゴシック" panose="020B0400000000000000" pitchFamily="50" charset="-128"/>
                          <a:ea typeface="BIZ UDPゴシック" panose="020B0400000000000000" pitchFamily="50" charset="-128"/>
                        </a:rPr>
                        <a:t> </a:t>
                      </a:r>
                      <a:endParaRPr lang="ja-JP" sz="1050" b="1" kern="100" dirty="0">
                        <a:effectLst/>
                        <a:latin typeface="BIZ UDPゴシック" panose="020B0400000000000000" pitchFamily="50" charset="-128"/>
                        <a:ea typeface="BIZ UDPゴシック" panose="020B0400000000000000" pitchFamily="50" charset="-128"/>
                      </a:endParaRPr>
                    </a:p>
                    <a:p>
                      <a:pPr algn="just"/>
                      <a:r>
                        <a:rPr lang="en-US" sz="1050" b="1" kern="100" dirty="0">
                          <a:effectLst/>
                          <a:latin typeface="BIZ UDPゴシック" panose="020B0400000000000000" pitchFamily="50" charset="-128"/>
                          <a:ea typeface="BIZ UDPゴシック" panose="020B0400000000000000" pitchFamily="50" charset="-128"/>
                        </a:rPr>
                        <a:t> </a:t>
                      </a:r>
                      <a:endParaRPr lang="ja-JP" sz="1050" b="1" kern="100" dirty="0">
                        <a:effectLst/>
                        <a:latin typeface="BIZ UDPゴシック" panose="020B0400000000000000" pitchFamily="50" charset="-128"/>
                        <a:ea typeface="BIZ UDPゴシック" panose="020B0400000000000000" pitchFamily="50" charset="-128"/>
                      </a:endParaRPr>
                    </a:p>
                    <a:p>
                      <a:pPr algn="just"/>
                      <a:r>
                        <a:rPr lang="en-US" sz="1050" b="1" kern="100" dirty="0">
                          <a:effectLst/>
                          <a:latin typeface="BIZ UDPゴシック" panose="020B0400000000000000" pitchFamily="50" charset="-128"/>
                          <a:ea typeface="BIZ UDPゴシック" panose="020B0400000000000000" pitchFamily="50" charset="-128"/>
                        </a:rPr>
                        <a:t> </a:t>
                      </a:r>
                      <a:endParaRPr lang="ja-JP" sz="105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09400775"/>
                  </a:ext>
                </a:extLst>
              </a:tr>
            </a:tbl>
          </a:graphicData>
        </a:graphic>
      </p:graphicFrame>
      <p:sp>
        <p:nvSpPr>
          <p:cNvPr id="6" name="テキスト ボックス 5">
            <a:extLst>
              <a:ext uri="{FF2B5EF4-FFF2-40B4-BE49-F238E27FC236}">
                <a16:creationId xmlns:a16="http://schemas.microsoft.com/office/drawing/2014/main" xmlns="" id="{B13259C6-F3D8-47DE-AF13-8EF0F4E65469}"/>
              </a:ext>
            </a:extLst>
          </p:cNvPr>
          <p:cNvSpPr txBox="1"/>
          <p:nvPr/>
        </p:nvSpPr>
        <p:spPr>
          <a:xfrm>
            <a:off x="609424" y="1174751"/>
            <a:ext cx="6067030" cy="2339102"/>
          </a:xfrm>
          <a:prstGeom prst="rect">
            <a:avLst/>
          </a:prstGeom>
          <a:noFill/>
        </p:spPr>
        <p:txBody>
          <a:bodyPr wrap="square" rtlCol="0">
            <a:spAutoFit/>
          </a:bodyPr>
          <a:lstStyle/>
          <a:p>
            <a:pPr algn="just">
              <a:spcAft>
                <a:spcPts val="1200"/>
              </a:spcAft>
            </a:pPr>
            <a:r>
              <a:rPr kumimoji="1" lang="ja-JP" altLang="en-US" sz="2400" dirty="0">
                <a:solidFill>
                  <a:schemeClr val="tx1">
                    <a:lumMod val="75000"/>
                    <a:lumOff val="25000"/>
                  </a:schemeClr>
                </a:solidFill>
                <a:latin typeface="BIZ UDPゴシック" panose="020B0400000000000000" pitchFamily="50" charset="-128"/>
                <a:ea typeface="BIZ UDPゴシック" panose="020B0400000000000000" pitchFamily="50" charset="-128"/>
              </a:rPr>
              <a:t>災害が起きたときに</a:t>
            </a:r>
            <a:r>
              <a:rPr kumimoji="1" lang="ja-JP" altLang="en-US" sz="2400" b="1" dirty="0">
                <a:solidFill>
                  <a:srgbClr val="FF2800"/>
                </a:solidFill>
                <a:latin typeface="BIZ UDPゴシック" panose="020B0400000000000000" pitchFamily="50" charset="-128"/>
                <a:ea typeface="BIZ UDPゴシック" panose="020B0400000000000000" pitchFamily="50" charset="-128"/>
              </a:rPr>
              <a:t>あなたの部署（課等）で行う業務</a:t>
            </a:r>
            <a:r>
              <a:rPr kumimoji="1" lang="ja-JP" altLang="en-US" sz="2400" dirty="0">
                <a:solidFill>
                  <a:schemeClr val="tx1">
                    <a:lumMod val="75000"/>
                    <a:lumOff val="25000"/>
                  </a:schemeClr>
                </a:solidFill>
                <a:latin typeface="BIZ UDPゴシック" panose="020B0400000000000000" pitchFamily="50" charset="-128"/>
                <a:ea typeface="BIZ UDPゴシック" panose="020B0400000000000000" pitchFamily="50" charset="-128"/>
              </a:rPr>
              <a:t>を、段階ごとに黄色の付せん紙に</a:t>
            </a:r>
            <a:r>
              <a:rPr kumimoji="1" lang="en-US" altLang="ja-JP" sz="2400" dirty="0">
                <a:solidFill>
                  <a:schemeClr val="tx1">
                    <a:lumMod val="75000"/>
                    <a:lumOff val="25000"/>
                  </a:schemeClr>
                </a:solidFill>
                <a:latin typeface="BIZ UDPゴシック" panose="020B0400000000000000" pitchFamily="50" charset="-128"/>
                <a:ea typeface="BIZ UDPゴシック" panose="020B0400000000000000" pitchFamily="50" charset="-128"/>
              </a:rPr>
              <a:t/>
            </a:r>
            <a:br>
              <a:rPr kumimoji="1" lang="en-US" altLang="ja-JP" sz="2400" dirty="0">
                <a:solidFill>
                  <a:schemeClr val="tx1">
                    <a:lumMod val="75000"/>
                    <a:lumOff val="25000"/>
                  </a:schemeClr>
                </a:solidFill>
                <a:latin typeface="BIZ UDPゴシック" panose="020B0400000000000000" pitchFamily="50" charset="-128"/>
                <a:ea typeface="BIZ UDPゴシック" panose="020B0400000000000000" pitchFamily="50" charset="-128"/>
              </a:rPr>
            </a:br>
            <a:r>
              <a:rPr kumimoji="1" lang="ja-JP" altLang="en-US" sz="2400" dirty="0">
                <a:solidFill>
                  <a:schemeClr val="tx1">
                    <a:lumMod val="75000"/>
                    <a:lumOff val="25000"/>
                  </a:schemeClr>
                </a:solidFill>
                <a:latin typeface="BIZ UDPゴシック" panose="020B0400000000000000" pitchFamily="50" charset="-128"/>
                <a:ea typeface="BIZ UDPゴシック" panose="020B0400000000000000" pitchFamily="50" charset="-128"/>
              </a:rPr>
              <a:t>書き出しましょう。</a:t>
            </a:r>
            <a:endParaRPr kumimoji="1" lang="en-US" altLang="ja-JP" sz="24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342900" indent="-342900" algn="just">
              <a:buFont typeface="Wingdings" panose="05000000000000000000" pitchFamily="2" charset="2"/>
              <a:buChar char="l"/>
            </a:pPr>
            <a:r>
              <a:rPr kumimoji="1" lang="ja-JP" altLang="en-US" sz="2000" b="1" dirty="0">
                <a:solidFill>
                  <a:schemeClr val="tx1">
                    <a:lumMod val="75000"/>
                    <a:lumOff val="25000"/>
                  </a:schemeClr>
                </a:solidFill>
                <a:latin typeface="BIZ UDPゴシック" panose="020B0400000000000000" pitchFamily="50" charset="-128"/>
                <a:ea typeface="BIZ UDPゴシック" panose="020B0400000000000000" pitchFamily="50" charset="-128"/>
              </a:rPr>
              <a:t>付箋紙</a:t>
            </a:r>
            <a:r>
              <a:rPr kumimoji="1" lang="en-US" altLang="ja-JP" sz="2000" b="1" dirty="0">
                <a:solidFill>
                  <a:schemeClr val="tx1">
                    <a:lumMod val="75000"/>
                    <a:lumOff val="25000"/>
                  </a:schemeClr>
                </a:solidFill>
                <a:latin typeface="BIZ UDPゴシック" panose="020B0400000000000000" pitchFamily="50" charset="-128"/>
                <a:ea typeface="BIZ UDPゴシック" panose="020B0400000000000000" pitchFamily="50" charset="-128"/>
              </a:rPr>
              <a:t>1</a:t>
            </a:r>
            <a:r>
              <a:rPr kumimoji="1" lang="ja-JP" altLang="en-US" sz="2000" b="1" dirty="0">
                <a:solidFill>
                  <a:schemeClr val="tx1">
                    <a:lumMod val="75000"/>
                    <a:lumOff val="25000"/>
                  </a:schemeClr>
                </a:solidFill>
                <a:latin typeface="BIZ UDPゴシック" panose="020B0400000000000000" pitchFamily="50" charset="-128"/>
                <a:ea typeface="BIZ UDPゴシック" panose="020B0400000000000000" pitchFamily="50" charset="-128"/>
              </a:rPr>
              <a:t>枚に</a:t>
            </a:r>
            <a:r>
              <a:rPr kumimoji="1" lang="en-US" altLang="ja-JP" sz="2000" b="1" dirty="0">
                <a:solidFill>
                  <a:schemeClr val="tx1">
                    <a:lumMod val="75000"/>
                    <a:lumOff val="25000"/>
                  </a:schemeClr>
                </a:solidFill>
                <a:latin typeface="BIZ UDPゴシック" panose="020B0400000000000000" pitchFamily="50" charset="-128"/>
                <a:ea typeface="BIZ UDPゴシック" panose="020B0400000000000000" pitchFamily="50" charset="-128"/>
              </a:rPr>
              <a:t>1</a:t>
            </a:r>
            <a:r>
              <a:rPr kumimoji="1" lang="ja-JP" altLang="en-US" sz="2000" b="1" dirty="0">
                <a:solidFill>
                  <a:schemeClr val="tx1">
                    <a:lumMod val="75000"/>
                    <a:lumOff val="25000"/>
                  </a:schemeClr>
                </a:solidFill>
                <a:latin typeface="BIZ UDPゴシック" panose="020B0400000000000000" pitchFamily="50" charset="-128"/>
                <a:ea typeface="BIZ UDPゴシック" panose="020B0400000000000000" pitchFamily="50" charset="-128"/>
              </a:rPr>
              <a:t>業務</a:t>
            </a:r>
            <a:endParaRPr kumimoji="1" lang="en-US" altLang="ja-JP" sz="20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342900" indent="-342900" algn="just">
              <a:buFont typeface="Wingdings" panose="05000000000000000000" pitchFamily="2" charset="2"/>
              <a:buChar char="l"/>
            </a:pPr>
            <a:r>
              <a:rPr kumimoji="1" lang="ja-JP" altLang="en-US" sz="2000" b="1" dirty="0">
                <a:solidFill>
                  <a:schemeClr val="tx1">
                    <a:lumMod val="75000"/>
                    <a:lumOff val="25000"/>
                  </a:schemeClr>
                </a:solidFill>
                <a:latin typeface="BIZ UDPゴシック" panose="020B0400000000000000" pitchFamily="50" charset="-128"/>
                <a:ea typeface="BIZ UDPゴシック" panose="020B0400000000000000" pitchFamily="50" charset="-128"/>
              </a:rPr>
              <a:t>出来るだけ大きな文字で記入</a:t>
            </a:r>
            <a:endParaRPr kumimoji="1"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just">
              <a:spcAft>
                <a:spcPts val="1200"/>
              </a:spcAft>
            </a:pPr>
            <a:endParaRPr kumimoji="1" lang="en-US" altLang="ja-JP" sz="24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xmlns="" id="{DD0E4CEA-E07B-43FF-9EE1-137D0F735DCF}"/>
              </a:ext>
            </a:extLst>
          </p:cNvPr>
          <p:cNvSpPr txBox="1"/>
          <p:nvPr/>
        </p:nvSpPr>
        <p:spPr>
          <a:xfrm>
            <a:off x="2493782" y="4062765"/>
            <a:ext cx="3676805" cy="974626"/>
          </a:xfrm>
          <a:prstGeom prst="rect">
            <a:avLst/>
          </a:prstGeom>
          <a:noFill/>
        </p:spPr>
        <p:txBody>
          <a:bodyPr wrap="square" rtlCol="0">
            <a:spAutoFit/>
          </a:bodyPr>
          <a:lstStyle/>
          <a:p>
            <a:pPr marL="177800" indent="-177800">
              <a:spcAft>
                <a:spcPts val="200"/>
              </a:spcAft>
              <a:buFont typeface="Arial" panose="020B0604020202020204" pitchFamily="34" charset="0"/>
              <a:buChar char="•"/>
            </a:pPr>
            <a:r>
              <a:rPr kumimoji="1" lang="ja-JP" altLang="en-US" dirty="0">
                <a:solidFill>
                  <a:srgbClr val="0041FF"/>
                </a:solidFill>
                <a:latin typeface="BIZ UDPゴシック" panose="020B0400000000000000" pitchFamily="50" charset="-128"/>
                <a:ea typeface="BIZ UDPゴシック" panose="020B0400000000000000" pitchFamily="50" charset="-128"/>
              </a:rPr>
              <a:t>災害対策本部の設置、体制確立</a:t>
            </a:r>
            <a:endParaRPr kumimoji="1" lang="en-US" altLang="ja-JP" dirty="0">
              <a:solidFill>
                <a:srgbClr val="0041FF"/>
              </a:solidFill>
              <a:latin typeface="BIZ UDPゴシック" panose="020B0400000000000000" pitchFamily="50" charset="-128"/>
              <a:ea typeface="BIZ UDPゴシック" panose="020B0400000000000000" pitchFamily="50" charset="-128"/>
            </a:endParaRPr>
          </a:p>
          <a:p>
            <a:pPr marL="177800" indent="-177800">
              <a:spcAft>
                <a:spcPts val="200"/>
              </a:spcAft>
              <a:buFont typeface="Arial" panose="020B0604020202020204" pitchFamily="34" charset="0"/>
              <a:buChar char="•"/>
            </a:pPr>
            <a:r>
              <a:rPr kumimoji="1" lang="ja-JP" altLang="en-US" dirty="0">
                <a:solidFill>
                  <a:srgbClr val="0041FF"/>
                </a:solidFill>
                <a:latin typeface="BIZ UDPゴシック" panose="020B0400000000000000" pitchFamily="50" charset="-128"/>
                <a:ea typeface="BIZ UDPゴシック" panose="020B0400000000000000" pitchFamily="50" charset="-128"/>
              </a:rPr>
              <a:t>被害情報の収集・集約</a:t>
            </a:r>
            <a:endParaRPr kumimoji="1" lang="en-US" altLang="ja-JP" dirty="0">
              <a:solidFill>
                <a:srgbClr val="0041FF"/>
              </a:solidFill>
              <a:latin typeface="BIZ UDPゴシック" panose="020B0400000000000000" pitchFamily="50" charset="-128"/>
              <a:ea typeface="BIZ UDPゴシック" panose="020B0400000000000000" pitchFamily="50" charset="-128"/>
            </a:endParaRPr>
          </a:p>
          <a:p>
            <a:pPr marL="177800" indent="-177800">
              <a:spcAft>
                <a:spcPts val="200"/>
              </a:spcAft>
              <a:buFont typeface="Arial" panose="020B0604020202020204" pitchFamily="34" charset="0"/>
              <a:buChar char="•"/>
            </a:pPr>
            <a:r>
              <a:rPr kumimoji="1" lang="ja-JP" altLang="en-US" dirty="0">
                <a:solidFill>
                  <a:srgbClr val="0041FF"/>
                </a:solidFill>
                <a:latin typeface="BIZ UDPゴシック" panose="020B0400000000000000" pitchFamily="50" charset="-128"/>
                <a:ea typeface="BIZ UDPゴシック" panose="020B0400000000000000" pitchFamily="50" charset="-128"/>
              </a:rPr>
              <a:t>避難所の開設決定</a:t>
            </a:r>
            <a:endParaRPr kumimoji="1" lang="en-US" altLang="ja-JP" dirty="0">
              <a:solidFill>
                <a:srgbClr val="0041FF"/>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xmlns="" id="{CB5FD15C-1AF1-41A5-B8E3-6FE89899B498}"/>
              </a:ext>
            </a:extLst>
          </p:cNvPr>
          <p:cNvSpPr txBox="1"/>
          <p:nvPr/>
        </p:nvSpPr>
        <p:spPr>
          <a:xfrm>
            <a:off x="649945" y="3332197"/>
            <a:ext cx="4035312" cy="369332"/>
          </a:xfrm>
          <a:prstGeom prst="rect">
            <a:avLst/>
          </a:prstGeom>
          <a:noFill/>
        </p:spPr>
        <p:txBody>
          <a:bodyPr wrap="square" rtlCol="0">
            <a:spAutoFit/>
          </a:bodyPr>
          <a:lstStyle/>
          <a:p>
            <a:r>
              <a:rPr kumimoji="1" lang="ja-JP" altLang="en-US" b="1" dirty="0">
                <a:solidFill>
                  <a:srgbClr val="0041FF"/>
                </a:solidFill>
              </a:rPr>
              <a:t>例）防災・危機管理担当部局</a:t>
            </a:r>
          </a:p>
        </p:txBody>
      </p:sp>
      <p:sp>
        <p:nvSpPr>
          <p:cNvPr id="9" name="テキスト ボックス 8">
            <a:extLst>
              <a:ext uri="{FF2B5EF4-FFF2-40B4-BE49-F238E27FC236}">
                <a16:creationId xmlns:a16="http://schemas.microsoft.com/office/drawing/2014/main" xmlns="" id="{7AD14249-AF6E-45CC-8B6D-E196BB4F4F3D}"/>
              </a:ext>
            </a:extLst>
          </p:cNvPr>
          <p:cNvSpPr txBox="1"/>
          <p:nvPr/>
        </p:nvSpPr>
        <p:spPr>
          <a:xfrm>
            <a:off x="2493782" y="5205638"/>
            <a:ext cx="3075745" cy="671979"/>
          </a:xfrm>
          <a:prstGeom prst="rect">
            <a:avLst/>
          </a:prstGeom>
          <a:noFill/>
        </p:spPr>
        <p:txBody>
          <a:bodyPr wrap="square" rtlCol="0">
            <a:spAutoFit/>
          </a:bodyPr>
          <a:lstStyle/>
          <a:p>
            <a:pPr marL="177800" indent="-177800">
              <a:spcAft>
                <a:spcPts val="200"/>
              </a:spcAft>
              <a:buFont typeface="Arial" panose="020B0604020202020204" pitchFamily="34" charset="0"/>
              <a:buChar char="•"/>
            </a:pPr>
            <a:r>
              <a:rPr kumimoji="1" lang="ja-JP" altLang="en-US" dirty="0">
                <a:solidFill>
                  <a:srgbClr val="0041FF"/>
                </a:solidFill>
                <a:latin typeface="BIZ UDPゴシック" panose="020B0400000000000000" pitchFamily="50" charset="-128"/>
                <a:ea typeface="BIZ UDPゴシック" panose="020B0400000000000000" pitchFamily="50" charset="-128"/>
              </a:rPr>
              <a:t>対策実施状況の把握・調整</a:t>
            </a:r>
            <a:endParaRPr kumimoji="1" lang="en-US" altLang="ja-JP" dirty="0">
              <a:solidFill>
                <a:srgbClr val="0041FF"/>
              </a:solidFill>
              <a:latin typeface="BIZ UDPゴシック" panose="020B0400000000000000" pitchFamily="50" charset="-128"/>
              <a:ea typeface="BIZ UDPゴシック" panose="020B0400000000000000" pitchFamily="50" charset="-128"/>
            </a:endParaRPr>
          </a:p>
          <a:p>
            <a:pPr marL="177800" indent="-177800">
              <a:spcAft>
                <a:spcPts val="200"/>
              </a:spcAft>
              <a:buFont typeface="Arial" panose="020B0604020202020204" pitchFamily="34" charset="0"/>
              <a:buChar char="•"/>
            </a:pPr>
            <a:r>
              <a:rPr kumimoji="1" lang="ja-JP" altLang="en-US" dirty="0">
                <a:solidFill>
                  <a:srgbClr val="0041FF"/>
                </a:solidFill>
                <a:latin typeface="BIZ UDPゴシック" panose="020B0400000000000000" pitchFamily="50" charset="-128"/>
                <a:ea typeface="BIZ UDPゴシック" panose="020B0400000000000000" pitchFamily="50" charset="-128"/>
              </a:rPr>
              <a:t>応援要請、受入</a:t>
            </a:r>
            <a:endParaRPr kumimoji="1" lang="en-US" altLang="ja-JP" dirty="0">
              <a:solidFill>
                <a:srgbClr val="0041FF"/>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xmlns="" id="{0F60D886-7A7B-4FE2-8483-3074C2AA04AA}"/>
              </a:ext>
            </a:extLst>
          </p:cNvPr>
          <p:cNvSpPr txBox="1"/>
          <p:nvPr/>
        </p:nvSpPr>
        <p:spPr>
          <a:xfrm>
            <a:off x="2493782" y="6106077"/>
            <a:ext cx="5607486" cy="369332"/>
          </a:xfrm>
          <a:prstGeom prst="rect">
            <a:avLst/>
          </a:prstGeom>
          <a:noFill/>
        </p:spPr>
        <p:txBody>
          <a:bodyPr wrap="square" rtlCol="0">
            <a:spAutoFit/>
          </a:bodyPr>
          <a:lstStyle/>
          <a:p>
            <a:pPr marL="177800" indent="-177800">
              <a:spcAft>
                <a:spcPts val="200"/>
              </a:spcAft>
              <a:buFont typeface="Arial" panose="020B0604020202020204" pitchFamily="34" charset="0"/>
              <a:buChar char="•"/>
            </a:pPr>
            <a:r>
              <a:rPr kumimoji="1" lang="ja-JP" altLang="en-US" dirty="0">
                <a:solidFill>
                  <a:srgbClr val="0041FF"/>
                </a:solidFill>
                <a:latin typeface="BIZ UDPゴシック" panose="020B0400000000000000" pitchFamily="50" charset="-128"/>
                <a:ea typeface="BIZ UDPゴシック" panose="020B0400000000000000" pitchFamily="50" charset="-128"/>
              </a:rPr>
              <a:t>各種施設・設備等の復旧状況の把握・調整</a:t>
            </a:r>
            <a:endParaRPr kumimoji="1" lang="en-US" altLang="ja-JP" dirty="0">
              <a:solidFill>
                <a:srgbClr val="0041FF"/>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xmlns="" id="{3DAD712F-C45F-44FC-BF6A-107E4B371CC3}"/>
              </a:ext>
            </a:extLst>
          </p:cNvPr>
          <p:cNvSpPr txBox="1"/>
          <p:nvPr/>
        </p:nvSpPr>
        <p:spPr>
          <a:xfrm>
            <a:off x="6024500" y="4062765"/>
            <a:ext cx="2872628" cy="974626"/>
          </a:xfrm>
          <a:prstGeom prst="rect">
            <a:avLst/>
          </a:prstGeom>
          <a:noFill/>
        </p:spPr>
        <p:txBody>
          <a:bodyPr wrap="square" rtlCol="0">
            <a:spAutoFit/>
          </a:bodyPr>
          <a:lstStyle/>
          <a:p>
            <a:pPr marL="177800" indent="-177800">
              <a:spcAft>
                <a:spcPts val="200"/>
              </a:spcAft>
              <a:buFont typeface="Arial" panose="020B0604020202020204" pitchFamily="34" charset="0"/>
              <a:buChar char="•"/>
            </a:pPr>
            <a:r>
              <a:rPr kumimoji="1" lang="ja-JP" altLang="en-US" dirty="0">
                <a:solidFill>
                  <a:srgbClr val="0041FF"/>
                </a:solidFill>
                <a:latin typeface="BIZ UDPゴシック" panose="020B0400000000000000" pitchFamily="50" charset="-128"/>
                <a:ea typeface="BIZ UDPゴシック" panose="020B0400000000000000" pitchFamily="50" charset="-128"/>
              </a:rPr>
              <a:t>救助</a:t>
            </a:r>
            <a:endParaRPr kumimoji="1" lang="en-US" altLang="ja-JP" dirty="0">
              <a:solidFill>
                <a:srgbClr val="0041FF"/>
              </a:solidFill>
              <a:latin typeface="BIZ UDPゴシック" panose="020B0400000000000000" pitchFamily="50" charset="-128"/>
              <a:ea typeface="BIZ UDPゴシック" panose="020B0400000000000000" pitchFamily="50" charset="-128"/>
            </a:endParaRPr>
          </a:p>
          <a:p>
            <a:pPr marL="177800" indent="-177800">
              <a:spcAft>
                <a:spcPts val="200"/>
              </a:spcAft>
              <a:buFont typeface="Arial" panose="020B0604020202020204" pitchFamily="34" charset="0"/>
              <a:buChar char="•"/>
            </a:pPr>
            <a:r>
              <a:rPr kumimoji="1" lang="ja-JP" altLang="en-US" dirty="0">
                <a:solidFill>
                  <a:srgbClr val="0041FF"/>
                </a:solidFill>
                <a:latin typeface="BIZ UDPゴシック" panose="020B0400000000000000" pitchFamily="50" charset="-128"/>
                <a:ea typeface="BIZ UDPゴシック" panose="020B0400000000000000" pitchFamily="50" charset="-128"/>
              </a:rPr>
              <a:t>行方不明者捜索</a:t>
            </a:r>
            <a:endParaRPr kumimoji="1" lang="en-US" altLang="ja-JP" dirty="0">
              <a:solidFill>
                <a:srgbClr val="0041FF"/>
              </a:solidFill>
              <a:latin typeface="BIZ UDPゴシック" panose="020B0400000000000000" pitchFamily="50" charset="-128"/>
              <a:ea typeface="BIZ UDPゴシック" panose="020B0400000000000000" pitchFamily="50" charset="-128"/>
            </a:endParaRPr>
          </a:p>
          <a:p>
            <a:pPr marL="177800" indent="-177800">
              <a:spcAft>
                <a:spcPts val="200"/>
              </a:spcAft>
              <a:buFont typeface="Arial" panose="020B0604020202020204" pitchFamily="34" charset="0"/>
              <a:buChar char="•"/>
            </a:pPr>
            <a:r>
              <a:rPr kumimoji="1" lang="ja-JP" altLang="en-US" dirty="0">
                <a:solidFill>
                  <a:srgbClr val="0041FF"/>
                </a:solidFill>
                <a:latin typeface="BIZ UDPゴシック" panose="020B0400000000000000" pitchFamily="50" charset="-128"/>
                <a:ea typeface="BIZ UDPゴシック" panose="020B0400000000000000" pitchFamily="50" charset="-128"/>
              </a:rPr>
              <a:t>孤立地区への支援</a:t>
            </a:r>
            <a:endParaRPr kumimoji="1" lang="en-US" altLang="ja-JP" dirty="0">
              <a:solidFill>
                <a:srgbClr val="0041FF"/>
              </a:solidFill>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xmlns="" id="{F8AB994F-59C1-4413-A112-1AB0525B1EB7}"/>
              </a:ext>
            </a:extLst>
          </p:cNvPr>
          <p:cNvSpPr txBox="1"/>
          <p:nvPr/>
        </p:nvSpPr>
        <p:spPr>
          <a:xfrm>
            <a:off x="5740480" y="5205539"/>
            <a:ext cx="2872628" cy="671979"/>
          </a:xfrm>
          <a:prstGeom prst="rect">
            <a:avLst/>
          </a:prstGeom>
          <a:noFill/>
        </p:spPr>
        <p:txBody>
          <a:bodyPr wrap="square" rtlCol="0">
            <a:spAutoFit/>
          </a:bodyPr>
          <a:lstStyle/>
          <a:p>
            <a:pPr marL="177800" indent="-177800">
              <a:spcAft>
                <a:spcPts val="200"/>
              </a:spcAft>
              <a:buFont typeface="Arial" panose="020B0604020202020204" pitchFamily="34" charset="0"/>
              <a:buChar char="•"/>
            </a:pPr>
            <a:r>
              <a:rPr kumimoji="1" lang="ja-JP" altLang="en-US" dirty="0">
                <a:solidFill>
                  <a:srgbClr val="0041FF"/>
                </a:solidFill>
                <a:latin typeface="BIZ UDPゴシック" panose="020B0400000000000000" pitchFamily="50" charset="-128"/>
                <a:ea typeface="BIZ UDPゴシック" panose="020B0400000000000000" pitchFamily="50" charset="-128"/>
              </a:rPr>
              <a:t>関係機関との連絡調整</a:t>
            </a:r>
            <a:endParaRPr kumimoji="1" lang="en-US" altLang="ja-JP" dirty="0">
              <a:solidFill>
                <a:srgbClr val="0041FF"/>
              </a:solidFill>
              <a:latin typeface="BIZ UDPゴシック" panose="020B0400000000000000" pitchFamily="50" charset="-128"/>
              <a:ea typeface="BIZ UDPゴシック" panose="020B0400000000000000" pitchFamily="50" charset="-128"/>
            </a:endParaRPr>
          </a:p>
          <a:p>
            <a:pPr marL="177800" indent="-177800">
              <a:spcAft>
                <a:spcPts val="200"/>
              </a:spcAft>
              <a:buFont typeface="Arial" panose="020B0604020202020204" pitchFamily="34" charset="0"/>
              <a:buChar char="•"/>
            </a:pPr>
            <a:r>
              <a:rPr kumimoji="1" lang="ja-JP" altLang="en-US" dirty="0">
                <a:solidFill>
                  <a:srgbClr val="0041FF"/>
                </a:solidFill>
                <a:latin typeface="BIZ UDPゴシック" panose="020B0400000000000000" pitchFamily="50" charset="-128"/>
                <a:ea typeface="BIZ UDPゴシック" panose="020B0400000000000000" pitchFamily="50" charset="-128"/>
              </a:rPr>
              <a:t>個別事案への対応　</a:t>
            </a:r>
            <a:endParaRPr kumimoji="1" lang="en-US" altLang="ja-JP" dirty="0">
              <a:solidFill>
                <a:srgbClr val="0041FF"/>
              </a:solidFill>
              <a:latin typeface="BIZ UDPゴシック" panose="020B0400000000000000" pitchFamily="50" charset="-128"/>
              <a:ea typeface="BIZ UDPゴシック" panose="020B0400000000000000" pitchFamily="50" charset="-128"/>
            </a:endParaRPr>
          </a:p>
        </p:txBody>
      </p:sp>
      <p:sp>
        <p:nvSpPr>
          <p:cNvPr id="3" name="スライド番号プレースホルダー 2">
            <a:extLst>
              <a:ext uri="{FF2B5EF4-FFF2-40B4-BE49-F238E27FC236}">
                <a16:creationId xmlns:a16="http://schemas.microsoft.com/office/drawing/2014/main" xmlns="" id="{9845B255-98A4-476E-8A14-9758DFC29F28}"/>
              </a:ext>
            </a:extLst>
          </p:cNvPr>
          <p:cNvSpPr>
            <a:spLocks noGrp="1"/>
          </p:cNvSpPr>
          <p:nvPr>
            <p:ph type="sldNum" sz="quarter" idx="12"/>
          </p:nvPr>
        </p:nvSpPr>
        <p:spPr/>
        <p:txBody>
          <a:bodyPr/>
          <a:lstStyle/>
          <a:p>
            <a:fld id="{3837D2F9-3F71-4E1B-B85F-DD9E8690F842}" type="slidenum">
              <a:rPr kumimoji="1" lang="ja-JP" altLang="en-US" smtClean="0"/>
              <a:pPr/>
              <a:t>8</a:t>
            </a:fld>
            <a:endParaRPr kumimoji="1" lang="ja-JP" altLang="en-US" dirty="0"/>
          </a:p>
        </p:txBody>
      </p:sp>
      <p:sp>
        <p:nvSpPr>
          <p:cNvPr id="16" name="テキスト ボックス 15">
            <a:extLst>
              <a:ext uri="{FF2B5EF4-FFF2-40B4-BE49-F238E27FC236}">
                <a16:creationId xmlns:a16="http://schemas.microsoft.com/office/drawing/2014/main" xmlns="" id="{074B4071-08A0-4894-B437-79701DB17810}"/>
              </a:ext>
            </a:extLst>
          </p:cNvPr>
          <p:cNvSpPr txBox="1"/>
          <p:nvPr/>
        </p:nvSpPr>
        <p:spPr>
          <a:xfrm>
            <a:off x="368687" y="282131"/>
            <a:ext cx="8437110" cy="684000"/>
          </a:xfrm>
          <a:prstGeom prst="rect">
            <a:avLst/>
          </a:prstGeom>
          <a:solidFill>
            <a:srgbClr val="E6F5FF"/>
          </a:solidFill>
          <a:effectLst>
            <a:outerShdw blurRad="50800" dist="38100" dir="2700000" algn="tl" rotWithShape="0">
              <a:prstClr val="black">
                <a:alpha val="40000"/>
              </a:prstClr>
            </a:outerShdw>
          </a:effectLst>
        </p:spPr>
        <p:txBody>
          <a:bodyPr wrap="square" lIns="180000" tIns="36000" bIns="72000" anchor="ctr">
            <a:noAutofit/>
          </a:bodyPr>
          <a:lstStyle/>
          <a:p>
            <a:pPr>
              <a:spcAft>
                <a:spcPts val="1200"/>
              </a:spcAft>
            </a:pPr>
            <a:r>
              <a:rPr kumimoji="1" lang="ja-JP" altLang="en-US" sz="2400" b="1" dirty="0">
                <a:solidFill>
                  <a:schemeClr val="tx1">
                    <a:lumMod val="75000"/>
                    <a:lumOff val="25000"/>
                  </a:schemeClr>
                </a:solidFill>
                <a:latin typeface="BIZ UDPゴシック" panose="020B0400000000000000" pitchFamily="50" charset="-128"/>
                <a:ea typeface="BIZ UDPゴシック" panose="020B0400000000000000" pitchFamily="50" charset="-128"/>
              </a:rPr>
              <a:t>①ー１　災害時の業務　「洗い出し」　</a:t>
            </a:r>
            <a:r>
              <a:rPr kumimoji="1" lang="en-US" altLang="ja-JP" sz="24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2400" b="1" dirty="0">
                <a:solidFill>
                  <a:schemeClr val="tx1">
                    <a:lumMod val="75000"/>
                    <a:lumOff val="25000"/>
                  </a:schemeClr>
                </a:solidFill>
                <a:latin typeface="BIZ UDPゴシック" panose="020B0400000000000000" pitchFamily="50" charset="-128"/>
                <a:ea typeface="BIZ UDPゴシック" panose="020B0400000000000000" pitchFamily="50" charset="-128"/>
              </a:rPr>
              <a:t>個人検討</a:t>
            </a:r>
            <a:r>
              <a:rPr kumimoji="1" lang="en-US" altLang="ja-JP" sz="24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2400" b="1" dirty="0">
                <a:solidFill>
                  <a:schemeClr val="tx1">
                    <a:lumMod val="75000"/>
                    <a:lumOff val="25000"/>
                  </a:schemeClr>
                </a:solidFill>
                <a:latin typeface="BIZ UDPゴシック" panose="020B0400000000000000" pitchFamily="50" charset="-128"/>
                <a:ea typeface="BIZ UDPゴシック" panose="020B0400000000000000" pitchFamily="50" charset="-128"/>
              </a:rPr>
              <a:t>（３分）</a:t>
            </a:r>
            <a:endParaRPr kumimoji="1" lang="en-US" altLang="ja-JP" sz="2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4" name="四角形: メモ 13">
            <a:extLst>
              <a:ext uri="{FF2B5EF4-FFF2-40B4-BE49-F238E27FC236}">
                <a16:creationId xmlns:a16="http://schemas.microsoft.com/office/drawing/2014/main" xmlns="" id="{CD6F104C-E1FF-43FE-B9E8-54B9ADBF0DA2}"/>
              </a:ext>
            </a:extLst>
          </p:cNvPr>
          <p:cNvSpPr/>
          <p:nvPr/>
        </p:nvSpPr>
        <p:spPr>
          <a:xfrm>
            <a:off x="6954959" y="1327935"/>
            <a:ext cx="1805011" cy="1768619"/>
          </a:xfrm>
          <a:prstGeom prst="foldedCorner">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xmlns="" id="{79496D57-22B1-4901-8B7D-AD616C76AC5C}"/>
              </a:ext>
            </a:extLst>
          </p:cNvPr>
          <p:cNvSpPr txBox="1"/>
          <p:nvPr/>
        </p:nvSpPr>
        <p:spPr>
          <a:xfrm>
            <a:off x="7086600" y="1639598"/>
            <a:ext cx="1541727" cy="1225977"/>
          </a:xfrm>
          <a:prstGeom prst="rect">
            <a:avLst/>
          </a:prstGeom>
          <a:noFill/>
        </p:spPr>
        <p:txBody>
          <a:bodyPr wrap="square">
            <a:spAutoFit/>
          </a:bodyPr>
          <a:lstStyle/>
          <a:p>
            <a:pPr algn="ctr">
              <a:spcAft>
                <a:spcPts val="200"/>
              </a:spcAft>
            </a:pPr>
            <a:r>
              <a:rPr kumimoji="1" lang="ja-JP" altLang="en-US" sz="2400" dirty="0">
                <a:latin typeface="HG丸ｺﾞｼｯｸM-PRO" panose="020F0600000000000000" pitchFamily="50" charset="-128"/>
                <a:ea typeface="HG丸ｺﾞｼｯｸM-PRO" panose="020F0600000000000000" pitchFamily="50" charset="-128"/>
              </a:rPr>
              <a:t>災害対策本部の</a:t>
            </a:r>
            <a:endParaRPr kumimoji="1" lang="en-US" altLang="ja-JP" sz="2400" dirty="0">
              <a:latin typeface="HG丸ｺﾞｼｯｸM-PRO" panose="020F0600000000000000" pitchFamily="50" charset="-128"/>
              <a:ea typeface="HG丸ｺﾞｼｯｸM-PRO" panose="020F0600000000000000" pitchFamily="50" charset="-128"/>
            </a:endParaRPr>
          </a:p>
          <a:p>
            <a:pPr algn="ctr">
              <a:spcAft>
                <a:spcPts val="200"/>
              </a:spcAft>
            </a:pPr>
            <a:r>
              <a:rPr kumimoji="1" lang="ja-JP" altLang="en-US" sz="2400" dirty="0">
                <a:latin typeface="HG丸ｺﾞｼｯｸM-PRO" panose="020F0600000000000000" pitchFamily="50" charset="-128"/>
                <a:ea typeface="HG丸ｺﾞｼｯｸM-PRO" panose="020F0600000000000000" pitchFamily="50" charset="-128"/>
              </a:rPr>
              <a:t>設置</a:t>
            </a:r>
            <a:endParaRPr kumimoji="1" lang="en-US" altLang="ja-JP" sz="2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861353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四角形: メモ 55">
            <a:extLst>
              <a:ext uri="{FF2B5EF4-FFF2-40B4-BE49-F238E27FC236}">
                <a16:creationId xmlns:a16="http://schemas.microsoft.com/office/drawing/2014/main" xmlns="" id="{C0CC2E36-0A4F-40A9-AE14-43981366F42D}"/>
              </a:ext>
            </a:extLst>
          </p:cNvPr>
          <p:cNvSpPr/>
          <p:nvPr/>
        </p:nvSpPr>
        <p:spPr>
          <a:xfrm>
            <a:off x="3386899" y="4789459"/>
            <a:ext cx="684000" cy="684000"/>
          </a:xfrm>
          <a:prstGeom prst="foldedCorner">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a:extLst>
              <a:ext uri="{FF2B5EF4-FFF2-40B4-BE49-F238E27FC236}">
                <a16:creationId xmlns:a16="http://schemas.microsoft.com/office/drawing/2014/main" xmlns="" id="{B13259C6-F3D8-47DE-AF13-8EF0F4E65469}"/>
              </a:ext>
            </a:extLst>
          </p:cNvPr>
          <p:cNvSpPr txBox="1"/>
          <p:nvPr/>
        </p:nvSpPr>
        <p:spPr>
          <a:xfrm>
            <a:off x="609423" y="1174751"/>
            <a:ext cx="8196374" cy="1292662"/>
          </a:xfrm>
          <a:prstGeom prst="rect">
            <a:avLst/>
          </a:prstGeom>
          <a:noFill/>
        </p:spPr>
        <p:txBody>
          <a:bodyPr wrap="square" rtlCol="0">
            <a:spAutoFit/>
          </a:bodyPr>
          <a:lstStyle/>
          <a:p>
            <a:pPr algn="just">
              <a:spcAft>
                <a:spcPts val="1200"/>
              </a:spcAft>
            </a:pPr>
            <a:r>
              <a:rPr kumimoji="1" lang="ja-JP" altLang="en-US" sz="2400" dirty="0">
                <a:solidFill>
                  <a:schemeClr val="tx1">
                    <a:lumMod val="75000"/>
                    <a:lumOff val="25000"/>
                  </a:schemeClr>
                </a:solidFill>
                <a:latin typeface="BIZ UDPゴシック" panose="020B0400000000000000" pitchFamily="50" charset="-128"/>
                <a:ea typeface="BIZ UDPゴシック" panose="020B0400000000000000" pitchFamily="50" charset="-128"/>
              </a:rPr>
              <a:t>記入した付箋紙を出し合い、模造紙を使って災害の段階ごとに整理しましょう。</a:t>
            </a:r>
            <a:endParaRPr kumimoji="1" lang="en-US" altLang="ja-JP" sz="24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342900" indent="-342900" algn="just">
              <a:spcAft>
                <a:spcPts val="1200"/>
              </a:spcAft>
              <a:buFont typeface="Wingdings" panose="05000000000000000000" pitchFamily="2" charset="2"/>
              <a:buChar char="l"/>
            </a:pPr>
            <a:r>
              <a:rPr kumimoji="1" lang="ja-JP" altLang="en-US" sz="2000" b="1" dirty="0">
                <a:solidFill>
                  <a:schemeClr val="tx1">
                    <a:lumMod val="75000"/>
                    <a:lumOff val="25000"/>
                  </a:schemeClr>
                </a:solidFill>
                <a:latin typeface="BIZ UDPゴシック" panose="020B0400000000000000" pitchFamily="50" charset="-128"/>
                <a:ea typeface="BIZ UDPゴシック" panose="020B0400000000000000" pitchFamily="50" charset="-128"/>
              </a:rPr>
              <a:t>同じ意見は重ねて整理</a:t>
            </a:r>
            <a:endParaRPr kumimoji="1" lang="en-US" altLang="ja-JP" sz="24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3" name="スライド番号プレースホルダー 2">
            <a:extLst>
              <a:ext uri="{FF2B5EF4-FFF2-40B4-BE49-F238E27FC236}">
                <a16:creationId xmlns:a16="http://schemas.microsoft.com/office/drawing/2014/main" xmlns="" id="{9845B255-98A4-476E-8A14-9758DFC29F28}"/>
              </a:ext>
            </a:extLst>
          </p:cNvPr>
          <p:cNvSpPr>
            <a:spLocks noGrp="1"/>
          </p:cNvSpPr>
          <p:nvPr>
            <p:ph type="sldNum" sz="quarter" idx="12"/>
          </p:nvPr>
        </p:nvSpPr>
        <p:spPr/>
        <p:txBody>
          <a:bodyPr/>
          <a:lstStyle/>
          <a:p>
            <a:fld id="{3837D2F9-3F71-4E1B-B85F-DD9E8690F842}" type="slidenum">
              <a:rPr kumimoji="1" lang="ja-JP" altLang="en-US" smtClean="0"/>
              <a:pPr/>
              <a:t>9</a:t>
            </a:fld>
            <a:endParaRPr kumimoji="1" lang="ja-JP" altLang="en-US" dirty="0"/>
          </a:p>
        </p:txBody>
      </p:sp>
      <p:sp>
        <p:nvSpPr>
          <p:cNvPr id="16" name="テキスト ボックス 15">
            <a:extLst>
              <a:ext uri="{FF2B5EF4-FFF2-40B4-BE49-F238E27FC236}">
                <a16:creationId xmlns:a16="http://schemas.microsoft.com/office/drawing/2014/main" xmlns="" id="{074B4071-08A0-4894-B437-79701DB17810}"/>
              </a:ext>
            </a:extLst>
          </p:cNvPr>
          <p:cNvSpPr txBox="1"/>
          <p:nvPr/>
        </p:nvSpPr>
        <p:spPr>
          <a:xfrm>
            <a:off x="368687" y="282131"/>
            <a:ext cx="8437110" cy="684000"/>
          </a:xfrm>
          <a:prstGeom prst="rect">
            <a:avLst/>
          </a:prstGeom>
          <a:solidFill>
            <a:srgbClr val="E6F5FF"/>
          </a:solidFill>
          <a:effectLst>
            <a:outerShdw blurRad="50800" dist="38100" dir="2700000" algn="tl" rotWithShape="0">
              <a:prstClr val="black">
                <a:alpha val="40000"/>
              </a:prstClr>
            </a:outerShdw>
          </a:effectLst>
        </p:spPr>
        <p:txBody>
          <a:bodyPr wrap="square" lIns="180000" tIns="36000" bIns="72000" anchor="ctr">
            <a:noAutofit/>
          </a:bodyPr>
          <a:lstStyle/>
          <a:p>
            <a:pPr>
              <a:spcAft>
                <a:spcPts val="1200"/>
              </a:spcAft>
            </a:pPr>
            <a:r>
              <a:rPr kumimoji="1" lang="ja-JP" altLang="en-US" sz="2400" b="1" dirty="0">
                <a:solidFill>
                  <a:schemeClr val="tx1">
                    <a:lumMod val="75000"/>
                    <a:lumOff val="25000"/>
                  </a:schemeClr>
                </a:solidFill>
                <a:latin typeface="BIZ UDPゴシック" panose="020B0400000000000000" pitchFamily="50" charset="-128"/>
                <a:ea typeface="BIZ UDPゴシック" panose="020B0400000000000000" pitchFamily="50" charset="-128"/>
              </a:rPr>
              <a:t>①ー２　災害時の業務　「業務の整理」 </a:t>
            </a:r>
            <a:r>
              <a:rPr kumimoji="1" lang="en-US" altLang="ja-JP" sz="24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2400" b="1" dirty="0">
                <a:solidFill>
                  <a:schemeClr val="tx1">
                    <a:lumMod val="75000"/>
                    <a:lumOff val="25000"/>
                  </a:schemeClr>
                </a:solidFill>
                <a:latin typeface="BIZ UDPゴシック" panose="020B0400000000000000" pitchFamily="50" charset="-128"/>
                <a:ea typeface="BIZ UDPゴシック" panose="020B0400000000000000" pitchFamily="50" charset="-128"/>
              </a:rPr>
              <a:t>グループ検討</a:t>
            </a:r>
            <a:r>
              <a:rPr kumimoji="1" lang="en-US" altLang="ja-JP" sz="24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2400" b="1" dirty="0">
                <a:solidFill>
                  <a:schemeClr val="tx1">
                    <a:lumMod val="75000"/>
                    <a:lumOff val="25000"/>
                  </a:schemeClr>
                </a:solidFill>
                <a:latin typeface="BIZ UDPゴシック" panose="020B0400000000000000" pitchFamily="50" charset="-128"/>
                <a:ea typeface="BIZ UDPゴシック" panose="020B0400000000000000" pitchFamily="50" charset="-128"/>
              </a:rPr>
              <a:t>（５分）</a:t>
            </a:r>
            <a:endParaRPr kumimoji="1" lang="en-US" altLang="ja-JP" sz="2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grpSp>
        <p:nvGrpSpPr>
          <p:cNvPr id="18" name="グループ化 17">
            <a:extLst>
              <a:ext uri="{FF2B5EF4-FFF2-40B4-BE49-F238E27FC236}">
                <a16:creationId xmlns:a16="http://schemas.microsoft.com/office/drawing/2014/main" xmlns="" id="{629AD25B-CC4F-4E84-A036-07033ABCECEE}"/>
              </a:ext>
            </a:extLst>
          </p:cNvPr>
          <p:cNvGrpSpPr/>
          <p:nvPr/>
        </p:nvGrpSpPr>
        <p:grpSpPr>
          <a:xfrm>
            <a:off x="1215610" y="2713555"/>
            <a:ext cx="6591374" cy="3661592"/>
            <a:chOff x="4813300" y="3872539"/>
            <a:chExt cx="4416604" cy="2620334"/>
          </a:xfrm>
        </p:grpSpPr>
        <p:sp>
          <p:nvSpPr>
            <p:cNvPr id="22" name="正方形/長方形 21">
              <a:extLst>
                <a:ext uri="{FF2B5EF4-FFF2-40B4-BE49-F238E27FC236}">
                  <a16:creationId xmlns:a16="http://schemas.microsoft.com/office/drawing/2014/main" xmlns="" id="{12377BCA-B0A2-4C1E-986E-EBCA5A3B7F08}"/>
                </a:ext>
              </a:extLst>
            </p:cNvPr>
            <p:cNvSpPr/>
            <p:nvPr/>
          </p:nvSpPr>
          <p:spPr>
            <a:xfrm>
              <a:off x="4813300" y="3872539"/>
              <a:ext cx="4076700" cy="2620334"/>
            </a:xfrm>
            <a:prstGeom prst="rect">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3" name="直線コネクタ 22">
              <a:extLst>
                <a:ext uri="{FF2B5EF4-FFF2-40B4-BE49-F238E27FC236}">
                  <a16:creationId xmlns:a16="http://schemas.microsoft.com/office/drawing/2014/main" xmlns="" id="{CF928D7F-4F06-4833-94A9-A6CF81FFC060}"/>
                </a:ext>
              </a:extLst>
            </p:cNvPr>
            <p:cNvCxnSpPr/>
            <p:nvPr/>
          </p:nvCxnSpPr>
          <p:spPr>
            <a:xfrm>
              <a:off x="4927600" y="4241800"/>
              <a:ext cx="3807899"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xmlns="" id="{C35E3863-DB34-4C10-9140-9862EBF86C2B}"/>
                </a:ext>
              </a:extLst>
            </p:cNvPr>
            <p:cNvCxnSpPr>
              <a:cxnSpLocks/>
            </p:cNvCxnSpPr>
            <p:nvPr/>
          </p:nvCxnSpPr>
          <p:spPr>
            <a:xfrm>
              <a:off x="6819340" y="4241800"/>
              <a:ext cx="0" cy="2070099"/>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xmlns="" id="{BBB93EEB-68C8-4773-80EF-B9CE8E1CBEE8}"/>
                </a:ext>
              </a:extLst>
            </p:cNvPr>
            <p:cNvSpPr txBox="1"/>
            <p:nvPr/>
          </p:nvSpPr>
          <p:spPr>
            <a:xfrm>
              <a:off x="7705904" y="3951928"/>
              <a:ext cx="1524000" cy="242278"/>
            </a:xfrm>
            <a:prstGeom prst="rect">
              <a:avLst/>
            </a:prstGeom>
            <a:noFill/>
          </p:spPr>
          <p:txBody>
            <a:bodyPr wrap="square" rtlCol="0">
              <a:spAutoFit/>
            </a:bodyPr>
            <a:lstStyle/>
            <a:p>
              <a:r>
                <a:rPr kumimoji="1" lang="ja-JP" altLang="en-US" sz="1600" b="1" dirty="0">
                  <a:latin typeface="BIZ UDPゴシック" panose="020B0400000000000000" pitchFamily="50" charset="-128"/>
                  <a:ea typeface="BIZ UDPゴシック" panose="020B0400000000000000" pitchFamily="50" charset="-128"/>
                </a:rPr>
                <a:t>グループ名●●</a:t>
              </a:r>
            </a:p>
          </p:txBody>
        </p:sp>
        <p:sp>
          <p:nvSpPr>
            <p:cNvPr id="26" name="テキスト ボックス 25">
              <a:extLst>
                <a:ext uri="{FF2B5EF4-FFF2-40B4-BE49-F238E27FC236}">
                  <a16:creationId xmlns:a16="http://schemas.microsoft.com/office/drawing/2014/main" xmlns="" id="{3F0346ED-86FD-445D-8B6C-3B5B4BC07578}"/>
                </a:ext>
              </a:extLst>
            </p:cNvPr>
            <p:cNvSpPr txBox="1"/>
            <p:nvPr/>
          </p:nvSpPr>
          <p:spPr>
            <a:xfrm>
              <a:off x="4853501" y="4250566"/>
              <a:ext cx="1935386" cy="242278"/>
            </a:xfrm>
            <a:prstGeom prst="rect">
              <a:avLst/>
            </a:prstGeom>
            <a:noFill/>
          </p:spPr>
          <p:txBody>
            <a:bodyPr wrap="square" rtlCol="0">
              <a:spAutoFit/>
            </a:bodyPr>
            <a:lstStyle/>
            <a:p>
              <a:r>
                <a:rPr kumimoji="1" lang="ja-JP" altLang="en-US" sz="1600" b="1" dirty="0">
                  <a:latin typeface="BIZ UDPゴシック" panose="020B0400000000000000" pitchFamily="50" charset="-128"/>
                  <a:ea typeface="BIZ UDPゴシック" panose="020B0400000000000000" pitchFamily="50" charset="-128"/>
                </a:rPr>
                <a:t>ワーク１　①②　災害時の業務</a:t>
              </a:r>
            </a:p>
          </p:txBody>
        </p:sp>
        <p:sp>
          <p:nvSpPr>
            <p:cNvPr id="27" name="テキスト ボックス 26">
              <a:extLst>
                <a:ext uri="{FF2B5EF4-FFF2-40B4-BE49-F238E27FC236}">
                  <a16:creationId xmlns:a16="http://schemas.microsoft.com/office/drawing/2014/main" xmlns="" id="{BFACE509-A720-4780-B1C6-C56EEE9107C8}"/>
                </a:ext>
              </a:extLst>
            </p:cNvPr>
            <p:cNvSpPr txBox="1"/>
            <p:nvPr/>
          </p:nvSpPr>
          <p:spPr>
            <a:xfrm>
              <a:off x="6849790" y="4250566"/>
              <a:ext cx="2128340" cy="242278"/>
            </a:xfrm>
            <a:prstGeom prst="rect">
              <a:avLst/>
            </a:prstGeom>
            <a:noFill/>
          </p:spPr>
          <p:txBody>
            <a:bodyPr wrap="square" rtlCol="0">
              <a:spAutoFit/>
            </a:bodyPr>
            <a:lstStyle/>
            <a:p>
              <a:r>
                <a:rPr kumimoji="1" lang="ja-JP" altLang="en-US" sz="1600" b="1" dirty="0">
                  <a:latin typeface="BIZ UDPゴシック" panose="020B0400000000000000" pitchFamily="50" charset="-128"/>
                  <a:ea typeface="BIZ UDPゴシック" panose="020B0400000000000000" pitchFamily="50" charset="-128"/>
                </a:rPr>
                <a:t>ワーク１　③　目指したいゴール</a:t>
              </a:r>
            </a:p>
          </p:txBody>
        </p:sp>
      </p:grpSp>
      <p:sp>
        <p:nvSpPr>
          <p:cNvPr id="28" name="四角形: 角を丸くする 27">
            <a:extLst>
              <a:ext uri="{FF2B5EF4-FFF2-40B4-BE49-F238E27FC236}">
                <a16:creationId xmlns:a16="http://schemas.microsoft.com/office/drawing/2014/main" xmlns="" id="{110F85C1-B9EC-44E8-9AE1-1483CAA72A34}"/>
              </a:ext>
            </a:extLst>
          </p:cNvPr>
          <p:cNvSpPr/>
          <p:nvPr/>
        </p:nvSpPr>
        <p:spPr>
          <a:xfrm>
            <a:off x="1115985" y="2612234"/>
            <a:ext cx="3170798" cy="3820261"/>
          </a:xfrm>
          <a:prstGeom prst="roundRect">
            <a:avLst>
              <a:gd name="adj" fmla="val 6808"/>
            </a:avLst>
          </a:prstGeom>
          <a:noFill/>
          <a:ln w="38100">
            <a:solidFill>
              <a:srgbClr val="FF28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xmlns="" id="{4AA7CD7F-7F9D-4661-B91A-778938D98920}"/>
              </a:ext>
            </a:extLst>
          </p:cNvPr>
          <p:cNvSpPr txBox="1"/>
          <p:nvPr/>
        </p:nvSpPr>
        <p:spPr>
          <a:xfrm>
            <a:off x="1056969" y="3807298"/>
            <a:ext cx="1577788" cy="369332"/>
          </a:xfrm>
          <a:prstGeom prst="rect">
            <a:avLst/>
          </a:prstGeom>
          <a:noFill/>
        </p:spPr>
        <p:txBody>
          <a:bodyPr wrap="square" rtlCol="0">
            <a:spAutoFit/>
          </a:bodyPr>
          <a:lstStyle/>
          <a:p>
            <a:pPr algn="ctr"/>
            <a:r>
              <a:rPr kumimoji="1" lang="ja-JP" altLang="en-US" b="1" dirty="0">
                <a:solidFill>
                  <a:srgbClr val="0041FF"/>
                </a:solidFill>
                <a:latin typeface="BIZ UDPゴシック" panose="020B0400000000000000" pitchFamily="50" charset="-128"/>
                <a:ea typeface="BIZ UDPゴシック" panose="020B0400000000000000" pitchFamily="50" charset="-128"/>
              </a:rPr>
              <a:t>初動段階</a:t>
            </a:r>
          </a:p>
        </p:txBody>
      </p:sp>
      <p:sp>
        <p:nvSpPr>
          <p:cNvPr id="30" name="テキスト ボックス 29">
            <a:extLst>
              <a:ext uri="{FF2B5EF4-FFF2-40B4-BE49-F238E27FC236}">
                <a16:creationId xmlns:a16="http://schemas.microsoft.com/office/drawing/2014/main" xmlns="" id="{66362158-2A84-446D-BF5E-74B4584976F2}"/>
              </a:ext>
            </a:extLst>
          </p:cNvPr>
          <p:cNvSpPr txBox="1"/>
          <p:nvPr/>
        </p:nvSpPr>
        <p:spPr>
          <a:xfrm>
            <a:off x="1032665" y="4762127"/>
            <a:ext cx="1577788" cy="369332"/>
          </a:xfrm>
          <a:prstGeom prst="rect">
            <a:avLst/>
          </a:prstGeom>
          <a:noFill/>
        </p:spPr>
        <p:txBody>
          <a:bodyPr wrap="square" rtlCol="0">
            <a:spAutoFit/>
          </a:bodyPr>
          <a:lstStyle/>
          <a:p>
            <a:pPr algn="ctr"/>
            <a:r>
              <a:rPr kumimoji="1" lang="ja-JP" altLang="en-US" b="1" dirty="0">
                <a:solidFill>
                  <a:srgbClr val="0041FF"/>
                </a:solidFill>
                <a:latin typeface="BIZ UDPゴシック" panose="020B0400000000000000" pitchFamily="50" charset="-128"/>
                <a:ea typeface="BIZ UDPゴシック" panose="020B0400000000000000" pitchFamily="50" charset="-128"/>
              </a:rPr>
              <a:t>避難生活</a:t>
            </a:r>
          </a:p>
        </p:txBody>
      </p:sp>
      <p:sp>
        <p:nvSpPr>
          <p:cNvPr id="31" name="テキスト ボックス 30">
            <a:extLst>
              <a:ext uri="{FF2B5EF4-FFF2-40B4-BE49-F238E27FC236}">
                <a16:creationId xmlns:a16="http://schemas.microsoft.com/office/drawing/2014/main" xmlns="" id="{F7CB9C21-A484-4261-8E7A-D980933FB848}"/>
              </a:ext>
            </a:extLst>
          </p:cNvPr>
          <p:cNvSpPr txBox="1"/>
          <p:nvPr/>
        </p:nvSpPr>
        <p:spPr>
          <a:xfrm>
            <a:off x="1134026" y="5686961"/>
            <a:ext cx="1577788" cy="369332"/>
          </a:xfrm>
          <a:prstGeom prst="rect">
            <a:avLst/>
          </a:prstGeom>
          <a:noFill/>
        </p:spPr>
        <p:txBody>
          <a:bodyPr wrap="square" rtlCol="0">
            <a:spAutoFit/>
          </a:bodyPr>
          <a:lstStyle/>
          <a:p>
            <a:pPr algn="ctr"/>
            <a:r>
              <a:rPr kumimoji="1" lang="ja-JP" altLang="en-US" b="1" dirty="0">
                <a:solidFill>
                  <a:srgbClr val="0041FF"/>
                </a:solidFill>
                <a:latin typeface="BIZ UDPゴシック" panose="020B0400000000000000" pitchFamily="50" charset="-128"/>
                <a:ea typeface="BIZ UDPゴシック" panose="020B0400000000000000" pitchFamily="50" charset="-128"/>
              </a:rPr>
              <a:t>復旧・復興</a:t>
            </a:r>
          </a:p>
        </p:txBody>
      </p:sp>
      <p:sp>
        <p:nvSpPr>
          <p:cNvPr id="35" name="テキスト ボックス 34">
            <a:extLst>
              <a:ext uri="{FF2B5EF4-FFF2-40B4-BE49-F238E27FC236}">
                <a16:creationId xmlns:a16="http://schemas.microsoft.com/office/drawing/2014/main" xmlns="" id="{CBC58052-DB94-482B-BD7E-49666F6CEC57}"/>
              </a:ext>
            </a:extLst>
          </p:cNvPr>
          <p:cNvSpPr txBox="1"/>
          <p:nvPr/>
        </p:nvSpPr>
        <p:spPr>
          <a:xfrm>
            <a:off x="3210007" y="6485926"/>
            <a:ext cx="2991558" cy="307777"/>
          </a:xfrm>
          <a:prstGeom prst="rect">
            <a:avLst/>
          </a:prstGeom>
          <a:noFill/>
        </p:spPr>
        <p:txBody>
          <a:bodyPr wrap="square" rtlCol="0">
            <a:spAutoFit/>
          </a:bodyPr>
          <a:lstStyle/>
          <a:p>
            <a:pPr algn="ctr"/>
            <a:r>
              <a:rPr kumimoji="1"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模造紙（１枚目）の使用イメージ</a:t>
            </a:r>
          </a:p>
        </p:txBody>
      </p:sp>
      <p:grpSp>
        <p:nvGrpSpPr>
          <p:cNvPr id="57" name="グループ化 56">
            <a:extLst>
              <a:ext uri="{FF2B5EF4-FFF2-40B4-BE49-F238E27FC236}">
                <a16:creationId xmlns:a16="http://schemas.microsoft.com/office/drawing/2014/main" xmlns="" id="{7C1367DE-67B2-4335-8FB3-B7EA264AC488}"/>
              </a:ext>
            </a:extLst>
          </p:cNvPr>
          <p:cNvGrpSpPr/>
          <p:nvPr/>
        </p:nvGrpSpPr>
        <p:grpSpPr>
          <a:xfrm>
            <a:off x="6900708" y="3718134"/>
            <a:ext cx="1805011" cy="1768619"/>
            <a:chOff x="6900708" y="3718134"/>
            <a:chExt cx="1805011" cy="1768619"/>
          </a:xfrm>
        </p:grpSpPr>
        <p:sp>
          <p:nvSpPr>
            <p:cNvPr id="14" name="四角形: メモ 13">
              <a:extLst>
                <a:ext uri="{FF2B5EF4-FFF2-40B4-BE49-F238E27FC236}">
                  <a16:creationId xmlns:a16="http://schemas.microsoft.com/office/drawing/2014/main" xmlns="" id="{CD6F104C-E1FF-43FE-B9E8-54B9ADBF0DA2}"/>
                </a:ext>
              </a:extLst>
            </p:cNvPr>
            <p:cNvSpPr/>
            <p:nvPr/>
          </p:nvSpPr>
          <p:spPr>
            <a:xfrm>
              <a:off x="6900708" y="3718134"/>
              <a:ext cx="1805011" cy="1768619"/>
            </a:xfrm>
            <a:prstGeom prst="foldedCorner">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xmlns="" id="{79496D57-22B1-4901-8B7D-AD616C76AC5C}"/>
                </a:ext>
              </a:extLst>
            </p:cNvPr>
            <p:cNvSpPr txBox="1"/>
            <p:nvPr/>
          </p:nvSpPr>
          <p:spPr>
            <a:xfrm>
              <a:off x="7032349" y="4029797"/>
              <a:ext cx="1541727" cy="1225977"/>
            </a:xfrm>
            <a:prstGeom prst="rect">
              <a:avLst/>
            </a:prstGeom>
            <a:noFill/>
          </p:spPr>
          <p:txBody>
            <a:bodyPr wrap="square">
              <a:spAutoFit/>
            </a:bodyPr>
            <a:lstStyle/>
            <a:p>
              <a:pPr algn="ctr">
                <a:spcAft>
                  <a:spcPts val="200"/>
                </a:spcAft>
              </a:pPr>
              <a:r>
                <a:rPr kumimoji="1" lang="ja-JP" altLang="en-US" sz="2400" dirty="0">
                  <a:latin typeface="HG丸ｺﾞｼｯｸM-PRO" panose="020F0600000000000000" pitchFamily="50" charset="-128"/>
                  <a:ea typeface="HG丸ｺﾞｼｯｸM-PRO" panose="020F0600000000000000" pitchFamily="50" charset="-128"/>
                </a:rPr>
                <a:t>災害対策本部の</a:t>
              </a:r>
              <a:endParaRPr kumimoji="1" lang="en-US" altLang="ja-JP" sz="2400" dirty="0">
                <a:latin typeface="HG丸ｺﾞｼｯｸM-PRO" panose="020F0600000000000000" pitchFamily="50" charset="-128"/>
                <a:ea typeface="HG丸ｺﾞｼｯｸM-PRO" panose="020F0600000000000000" pitchFamily="50" charset="-128"/>
              </a:endParaRPr>
            </a:p>
            <a:p>
              <a:pPr algn="ctr">
                <a:spcAft>
                  <a:spcPts val="200"/>
                </a:spcAft>
              </a:pPr>
              <a:r>
                <a:rPr kumimoji="1" lang="ja-JP" altLang="en-US" sz="2400" dirty="0">
                  <a:latin typeface="HG丸ｺﾞｼｯｸM-PRO" panose="020F0600000000000000" pitchFamily="50" charset="-128"/>
                  <a:ea typeface="HG丸ｺﾞｼｯｸM-PRO" panose="020F0600000000000000" pitchFamily="50" charset="-128"/>
                </a:rPr>
                <a:t>設置</a:t>
              </a:r>
              <a:endParaRPr kumimoji="1" lang="en-US" altLang="ja-JP" sz="2400" dirty="0">
                <a:latin typeface="HG丸ｺﾞｼｯｸM-PRO" panose="020F0600000000000000" pitchFamily="50" charset="-128"/>
                <a:ea typeface="HG丸ｺﾞｼｯｸM-PRO" panose="020F0600000000000000" pitchFamily="50" charset="-128"/>
              </a:endParaRPr>
            </a:p>
          </p:txBody>
        </p:sp>
      </p:grpSp>
      <p:grpSp>
        <p:nvGrpSpPr>
          <p:cNvPr id="44" name="グループ化 43">
            <a:extLst>
              <a:ext uri="{FF2B5EF4-FFF2-40B4-BE49-F238E27FC236}">
                <a16:creationId xmlns:a16="http://schemas.microsoft.com/office/drawing/2014/main" xmlns="" id="{1541F326-7589-4A77-A2A3-28B4908D97F4}"/>
              </a:ext>
            </a:extLst>
          </p:cNvPr>
          <p:cNvGrpSpPr/>
          <p:nvPr/>
        </p:nvGrpSpPr>
        <p:grpSpPr>
          <a:xfrm>
            <a:off x="2384857" y="3717822"/>
            <a:ext cx="798646" cy="684000"/>
            <a:chOff x="2384857" y="3781620"/>
            <a:chExt cx="798646" cy="684000"/>
          </a:xfrm>
        </p:grpSpPr>
        <p:sp>
          <p:nvSpPr>
            <p:cNvPr id="33" name="四角形: メモ 32">
              <a:extLst>
                <a:ext uri="{FF2B5EF4-FFF2-40B4-BE49-F238E27FC236}">
                  <a16:creationId xmlns:a16="http://schemas.microsoft.com/office/drawing/2014/main" xmlns="" id="{71BE588E-A030-48E4-9015-C74F6CD86D7B}"/>
                </a:ext>
              </a:extLst>
            </p:cNvPr>
            <p:cNvSpPr/>
            <p:nvPr/>
          </p:nvSpPr>
          <p:spPr>
            <a:xfrm>
              <a:off x="2438711" y="3781620"/>
              <a:ext cx="684000" cy="684000"/>
            </a:xfrm>
            <a:prstGeom prst="foldedCorner">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テキスト ボックス 36">
              <a:extLst>
                <a:ext uri="{FF2B5EF4-FFF2-40B4-BE49-F238E27FC236}">
                  <a16:creationId xmlns:a16="http://schemas.microsoft.com/office/drawing/2014/main" xmlns="" id="{6B8F22A8-50D9-4055-A1CA-EBB2074FE3C1}"/>
                </a:ext>
              </a:extLst>
            </p:cNvPr>
            <p:cNvSpPr txBox="1"/>
            <p:nvPr/>
          </p:nvSpPr>
          <p:spPr>
            <a:xfrm>
              <a:off x="2384857" y="3824043"/>
              <a:ext cx="798646" cy="602729"/>
            </a:xfrm>
            <a:prstGeom prst="rect">
              <a:avLst/>
            </a:prstGeom>
            <a:noFill/>
          </p:spPr>
          <p:txBody>
            <a:bodyPr wrap="square">
              <a:spAutoFit/>
            </a:bodyPr>
            <a:lstStyle/>
            <a:p>
              <a:pPr algn="ctr">
                <a:spcAft>
                  <a:spcPts val="200"/>
                </a:spcAft>
              </a:pPr>
              <a:r>
                <a:rPr kumimoji="1" lang="ja-JP" altLang="en-US" sz="1050" dirty="0">
                  <a:latin typeface="HG丸ｺﾞｼｯｸM-PRO" panose="020F0600000000000000" pitchFamily="50" charset="-128"/>
                  <a:ea typeface="HG丸ｺﾞｼｯｸM-PRO" panose="020F0600000000000000" pitchFamily="50" charset="-128"/>
                </a:rPr>
                <a:t>災害対策本部の</a:t>
              </a:r>
              <a:endParaRPr kumimoji="1" lang="en-US" altLang="ja-JP" sz="1050" dirty="0">
                <a:latin typeface="HG丸ｺﾞｼｯｸM-PRO" panose="020F0600000000000000" pitchFamily="50" charset="-128"/>
                <a:ea typeface="HG丸ｺﾞｼｯｸM-PRO" panose="020F0600000000000000" pitchFamily="50" charset="-128"/>
              </a:endParaRPr>
            </a:p>
            <a:p>
              <a:pPr algn="ctr">
                <a:spcAft>
                  <a:spcPts val="200"/>
                </a:spcAft>
              </a:pPr>
              <a:r>
                <a:rPr kumimoji="1" lang="ja-JP" altLang="en-US" sz="1050" dirty="0">
                  <a:latin typeface="HG丸ｺﾞｼｯｸM-PRO" panose="020F0600000000000000" pitchFamily="50" charset="-128"/>
                  <a:ea typeface="HG丸ｺﾞｼｯｸM-PRO" panose="020F0600000000000000" pitchFamily="50" charset="-128"/>
                </a:rPr>
                <a:t>設置</a:t>
              </a:r>
              <a:endParaRPr kumimoji="1" lang="en-US" altLang="ja-JP" sz="1050" dirty="0">
                <a:latin typeface="HG丸ｺﾞｼｯｸM-PRO" panose="020F0600000000000000" pitchFamily="50" charset="-128"/>
                <a:ea typeface="HG丸ｺﾞｼｯｸM-PRO" panose="020F0600000000000000" pitchFamily="50" charset="-128"/>
              </a:endParaRPr>
            </a:p>
          </p:txBody>
        </p:sp>
      </p:grpSp>
      <p:sp>
        <p:nvSpPr>
          <p:cNvPr id="41" name="四角形: メモ 40">
            <a:extLst>
              <a:ext uri="{FF2B5EF4-FFF2-40B4-BE49-F238E27FC236}">
                <a16:creationId xmlns:a16="http://schemas.microsoft.com/office/drawing/2014/main" xmlns="" id="{A5ABB33E-F20B-4334-AE54-DD9BC0E08539}"/>
              </a:ext>
            </a:extLst>
          </p:cNvPr>
          <p:cNvSpPr/>
          <p:nvPr/>
        </p:nvSpPr>
        <p:spPr>
          <a:xfrm>
            <a:off x="3254238" y="3717822"/>
            <a:ext cx="684000" cy="684000"/>
          </a:xfrm>
          <a:prstGeom prst="foldedCorner">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四角形: メモ 45">
            <a:extLst>
              <a:ext uri="{FF2B5EF4-FFF2-40B4-BE49-F238E27FC236}">
                <a16:creationId xmlns:a16="http://schemas.microsoft.com/office/drawing/2014/main" xmlns="" id="{01576DE1-2F25-45E3-9364-9EEF1D4F7E90}"/>
              </a:ext>
            </a:extLst>
          </p:cNvPr>
          <p:cNvSpPr/>
          <p:nvPr/>
        </p:nvSpPr>
        <p:spPr>
          <a:xfrm>
            <a:off x="2438711" y="4668197"/>
            <a:ext cx="684000" cy="684000"/>
          </a:xfrm>
          <a:prstGeom prst="foldedCorner">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四角形: メモ 48">
            <a:extLst>
              <a:ext uri="{FF2B5EF4-FFF2-40B4-BE49-F238E27FC236}">
                <a16:creationId xmlns:a16="http://schemas.microsoft.com/office/drawing/2014/main" xmlns="" id="{FBF69FA2-652F-4E53-9DC2-A01C00EC891A}"/>
              </a:ext>
            </a:extLst>
          </p:cNvPr>
          <p:cNvSpPr/>
          <p:nvPr/>
        </p:nvSpPr>
        <p:spPr>
          <a:xfrm>
            <a:off x="3254238" y="4668197"/>
            <a:ext cx="684000" cy="684000"/>
          </a:xfrm>
          <a:prstGeom prst="foldedCorner">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2" name="四角形: メモ 51">
            <a:extLst>
              <a:ext uri="{FF2B5EF4-FFF2-40B4-BE49-F238E27FC236}">
                <a16:creationId xmlns:a16="http://schemas.microsoft.com/office/drawing/2014/main" xmlns="" id="{F13E39D8-DC4F-4029-9958-F88CD991322D}"/>
              </a:ext>
            </a:extLst>
          </p:cNvPr>
          <p:cNvSpPr/>
          <p:nvPr/>
        </p:nvSpPr>
        <p:spPr>
          <a:xfrm>
            <a:off x="2520174" y="5560265"/>
            <a:ext cx="684000" cy="684000"/>
          </a:xfrm>
          <a:prstGeom prst="foldedCorner">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6" name="直線矢印コネクタ 35">
            <a:extLst>
              <a:ext uri="{FF2B5EF4-FFF2-40B4-BE49-F238E27FC236}">
                <a16:creationId xmlns:a16="http://schemas.microsoft.com/office/drawing/2014/main" xmlns="" id="{690BA45E-C7A4-4941-86B0-5A48AA338CB5}"/>
              </a:ext>
            </a:extLst>
          </p:cNvPr>
          <p:cNvCxnSpPr>
            <a:cxnSpLocks/>
          </p:cNvCxnSpPr>
          <p:nvPr/>
        </p:nvCxnSpPr>
        <p:spPr>
          <a:xfrm flipH="1" flipV="1">
            <a:off x="3026782" y="4070272"/>
            <a:ext cx="3873926" cy="468374"/>
          </a:xfrm>
          <a:prstGeom prst="straightConnector1">
            <a:avLst/>
          </a:prstGeom>
          <a:ln>
            <a:solidFill>
              <a:schemeClr val="tx1"/>
            </a:solidFill>
            <a:headEnd type="none" w="lg" len="lg"/>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298738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4221</Words>
  <Application>Microsoft Office PowerPoint</Application>
  <PresentationFormat>画面に合わせる (4:3)</PresentationFormat>
  <Paragraphs>586</Paragraphs>
  <Slides>22</Slides>
  <Notes>22</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22</vt:i4>
      </vt:variant>
    </vt:vector>
  </HeadingPairs>
  <TitlesOfParts>
    <vt:vector size="33" baseType="lpstr">
      <vt:lpstr>游ゴシック</vt:lpstr>
      <vt:lpstr>HG丸ｺﾞｼｯｸM-PRO</vt:lpstr>
      <vt:lpstr>游ゴシック Light</vt:lpstr>
      <vt:lpstr>Calibri</vt:lpstr>
      <vt:lpstr>游明朝</vt:lpstr>
      <vt:lpstr>Times New Roman</vt:lpstr>
      <vt:lpstr>Calibri Light</vt:lpstr>
      <vt:lpstr>BIZ UDPゴシック</vt:lpstr>
      <vt:lpstr>Wingdings</vt:lpstr>
      <vt:lpstr>Arial</vt:lpstr>
      <vt:lpstr>Office テーマ</vt:lpstr>
      <vt:lpstr>セッション３</vt:lpstr>
      <vt:lpstr>PowerPoint プレゼンテーション</vt:lpstr>
      <vt:lpstr>セッション１　「防災になぜ男女共同参画の視点が必要なのか」 振り返り</vt:lpstr>
      <vt:lpstr>学習の進め方</vt:lpstr>
      <vt:lpstr>自己紹介と役割分担　（５分）</vt:lpstr>
      <vt:lpstr>【ワーク１】</vt:lpstr>
      <vt:lpstr>災害時の自治体の対応業務</vt:lpstr>
      <vt:lpstr>PowerPoint プレゼンテーション</vt:lpstr>
      <vt:lpstr>PowerPoint プレゼンテーション</vt:lpstr>
      <vt:lpstr>PowerPoint プレゼンテーション</vt:lpstr>
      <vt:lpstr>PowerPoint プレゼンテーション</vt:lpstr>
      <vt:lpstr>ガイドラインを活用して 具体的に取組を検討してみましょう</vt:lpstr>
      <vt:lpstr>ガイドラインの活用方法</vt:lpstr>
      <vt:lpstr>【ワーク２】</vt:lpstr>
      <vt:lpstr>PowerPoint プレゼンテーション</vt:lpstr>
      <vt:lpstr>PowerPoint プレゼンテーション</vt:lpstr>
      <vt:lpstr>【ワーク３】</vt:lpstr>
      <vt:lpstr>PowerPoint プレゼンテーション</vt:lpstr>
      <vt:lpstr>PowerPoint プレゼンテーション</vt:lpstr>
      <vt:lpstr>PowerPoint プレゼンテーション</vt:lpstr>
      <vt:lpstr>【共有】　（全体で２０分）</vt:lpstr>
      <vt:lpstr>まとめ</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2021-05-13T15:42:27Z</dcterms:created>
  <dcterms:modified xsi:type="dcterms:W3CDTF">2021-05-13T15:43:09Z</dcterms:modified>
  <cp:contentStatus>最終版</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