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6"/>
  </p:notesMasterIdLst>
  <p:sldIdLst>
    <p:sldId id="256" r:id="rId2"/>
    <p:sldId id="266" r:id="rId3"/>
    <p:sldId id="267" r:id="rId4"/>
    <p:sldId id="261" r:id="rId5"/>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FF"/>
    <a:srgbClr val="CCF2FC"/>
    <a:srgbClr val="35A16B"/>
    <a:srgbClr val="FF99A0"/>
    <a:srgbClr val="B4EBFA"/>
    <a:srgbClr val="F4B183"/>
    <a:srgbClr val="FFFFD5"/>
    <a:srgbClr val="FFFF99"/>
    <a:srgbClr val="FF2800"/>
    <a:srgbClr val="E4F8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7" autoAdjust="0"/>
    <p:restoredTop sz="93827" autoAdjust="0"/>
  </p:normalViewPr>
  <p:slideViewPr>
    <p:cSldViewPr snapToGrid="0" showGuides="1">
      <p:cViewPr varScale="1">
        <p:scale>
          <a:sx n="91" d="100"/>
          <a:sy n="91" d="100"/>
        </p:scale>
        <p:origin x="726" y="90"/>
      </p:cViewPr>
      <p:guideLst>
        <p:guide orient="horz" pos="3113"/>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179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竹本 加良子" userId="0c6ae3ae-d856-42b3-a34a-032faf097262" providerId="ADAL" clId="{8BD9F906-945F-4733-873C-0D9042034E97}"/>
    <pc:docChg chg="undo custSel modSld">
      <pc:chgData name="竹本 加良子" userId="0c6ae3ae-d856-42b3-a34a-032faf097262" providerId="ADAL" clId="{8BD9F906-945F-4733-873C-0D9042034E97}" dt="2021-05-13T05:34:53.332" v="9" actId="20577"/>
      <pc:docMkLst>
        <pc:docMk/>
      </pc:docMkLst>
      <pc:sldChg chg="modSp mod modNotes">
        <pc:chgData name="竹本 加良子" userId="0c6ae3ae-d856-42b3-a34a-032faf097262" providerId="ADAL" clId="{8BD9F906-945F-4733-873C-0D9042034E97}" dt="2021-05-13T05:34:53.332" v="9" actId="20577"/>
        <pc:sldMkLst>
          <pc:docMk/>
          <pc:sldMk cId="1656790617" sldId="256"/>
        </pc:sldMkLst>
        <pc:spChg chg="mod">
          <ac:chgData name="竹本 加良子" userId="0c6ae3ae-d856-42b3-a34a-032faf097262" providerId="ADAL" clId="{8BD9F906-945F-4733-873C-0D9042034E97}" dt="2021-05-13T05:34:53.332" v="9" actId="20577"/>
          <ac:spMkLst>
            <pc:docMk/>
            <pc:sldMk cId="1656790617" sldId="256"/>
            <ac:spMk id="7" creationId="{4AEDB8F6-DD79-49E0-8188-3D9133F7274C}"/>
          </ac:spMkLst>
        </pc:spChg>
      </pc:sldChg>
      <pc:sldChg chg="modNotes">
        <pc:chgData name="竹本 加良子" userId="0c6ae3ae-d856-42b3-a34a-032faf097262" providerId="ADAL" clId="{8BD9F906-945F-4733-873C-0D9042034E97}" dt="2021-05-13T05:30:25.029" v="8" actId="5793"/>
        <pc:sldMkLst>
          <pc:docMk/>
          <pc:sldMk cId="3577619276" sldId="261"/>
        </pc:sldMkLst>
      </pc:sldChg>
      <pc:sldChg chg="modNotes">
        <pc:chgData name="竹本 加良子" userId="0c6ae3ae-d856-42b3-a34a-032faf097262" providerId="ADAL" clId="{8BD9F906-945F-4733-873C-0D9042034E97}" dt="2021-05-13T05:30:09.172" v="4" actId="5793"/>
        <pc:sldMkLst>
          <pc:docMk/>
          <pc:sldMk cId="3378078331" sldId="266"/>
        </pc:sldMkLst>
      </pc:sldChg>
      <pc:sldChg chg="modNotes">
        <pc:chgData name="竹本 加良子" userId="0c6ae3ae-d856-42b3-a34a-032faf097262" providerId="ADAL" clId="{8BD9F906-945F-4733-873C-0D9042034E97}" dt="2021-05-13T05:30:15.199" v="6" actId="20577"/>
        <pc:sldMkLst>
          <pc:docMk/>
          <pc:sldMk cId="1125808126"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950913" y="190500"/>
            <a:ext cx="5202237" cy="3902075"/>
          </a:xfrm>
          <a:prstGeom prst="rect">
            <a:avLst/>
          </a:prstGeom>
          <a:noFill/>
          <a:ln w="12700">
            <a:solidFill>
              <a:prstClr val="black"/>
            </a:solidFill>
          </a:ln>
        </p:spPr>
        <p:txBody>
          <a:bodyPr vert="horz" lIns="94784" tIns="47392" rIns="94784" bIns="47392" rtlCol="0" anchor="ctr"/>
          <a:lstStyle/>
          <a:p>
            <a:endParaRPr lang="ja-JP" altLang="en-US"/>
          </a:p>
        </p:txBody>
      </p:sp>
      <p:sp>
        <p:nvSpPr>
          <p:cNvPr id="5" name="ノート プレースホルダー 4"/>
          <p:cNvSpPr>
            <a:spLocks noGrp="1"/>
          </p:cNvSpPr>
          <p:nvPr>
            <p:ph type="body" sz="quarter" idx="3"/>
          </p:nvPr>
        </p:nvSpPr>
        <p:spPr>
          <a:xfrm>
            <a:off x="615685" y="4395489"/>
            <a:ext cx="5817500" cy="5647889"/>
          </a:xfrm>
          <a:prstGeom prst="rect">
            <a:avLst/>
          </a:prstGeom>
        </p:spPr>
        <p:txBody>
          <a:bodyPr vert="horz" lIns="0" tIns="0" rIns="0" bIns="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721107"/>
            <a:ext cx="3078427" cy="513507"/>
          </a:xfrm>
          <a:prstGeom prst="rect">
            <a:avLst/>
          </a:prstGeom>
        </p:spPr>
        <p:txBody>
          <a:bodyPr vert="horz" lIns="94784" tIns="47392" rIns="94784" bIns="4739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993" y="9721107"/>
            <a:ext cx="3078427" cy="513507"/>
          </a:xfrm>
          <a:prstGeom prst="rect">
            <a:avLst/>
          </a:prstGeom>
        </p:spPr>
        <p:txBody>
          <a:bodyPr vert="horz" lIns="94784" tIns="47392" rIns="94784" bIns="47392" rtlCol="0" anchor="b"/>
          <a:lstStyle>
            <a:lvl1pPr algn="r">
              <a:defRPr sz="1100">
                <a:latin typeface="HGPｺﾞｼｯｸM" panose="020B0600000000000000" pitchFamily="50" charset="-128"/>
                <a:ea typeface="HGPｺﾞｼｯｸM" panose="020B0600000000000000" pitchFamily="50" charset="-128"/>
              </a:defRPr>
            </a:lvl1pPr>
          </a:lstStyle>
          <a:p>
            <a:fld id="{4A960280-4C04-493E-9E5F-103FAB7B57B0}" type="slidenum">
              <a:rPr kumimoji="1" lang="ja-JP" altLang="en-US" smtClean="0"/>
              <a:pPr/>
              <a:t>‹#›</a:t>
            </a:fld>
            <a:endParaRPr kumimoji="1" lang="ja-JP" altLang="en-US" dirty="0"/>
          </a:p>
        </p:txBody>
      </p:sp>
    </p:spTree>
    <p:extLst>
      <p:ext uri="{BB962C8B-B14F-4D97-AF65-F5344CB8AC3E}">
        <p14:creationId xmlns:p14="http://schemas.microsoft.com/office/powerpoint/2010/main" val="3278712912"/>
      </p:ext>
    </p:extLst>
  </p:cSld>
  <p:clrMap bg1="lt1" tx1="dk1" bg2="lt2" tx2="dk2" accent1="accent1" accent2="accent2" accent3="accent3" accent4="accent4" accent5="accent5" accent6="accent6" hlink="hlink" folHlink="folHlink"/>
  <p:notesStyle>
    <a:lvl1pPr marL="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1pPr>
    <a:lvl2pPr marL="182563"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2pPr>
    <a:lvl3pPr marL="354013"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3pPr>
    <a:lvl4pPr marL="536575" indent="0" algn="just" defTabSz="914400" rtl="0" eaLnBrk="1" latinLnBrk="0" hangingPunct="1">
      <a:lnSpc>
        <a:spcPts val="1200"/>
      </a:lnSpc>
      <a:spcAft>
        <a:spcPts val="200"/>
      </a:spcAf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4pPr>
    <a:lvl5pPr marL="720725" indent="0" algn="just" defTabSz="914400" rtl="0" eaLnBrk="1" latinLnBrk="0" hangingPunct="1">
      <a:lnSpc>
        <a:spcPts val="1200"/>
      </a:lnSpc>
      <a:spcAft>
        <a:spcPts val="200"/>
      </a:spcAft>
      <a:tabLst>
        <a:tab pos="720725" algn="l"/>
      </a:tabLst>
      <a:defRPr kumimoji="1" sz="1000" kern="1200">
        <a:solidFill>
          <a:schemeClr val="tx1"/>
        </a:solidFill>
        <a:latin typeface="ＭＳ Ｐゴシック" panose="020B0600070205080204" pitchFamily="50" charset="-128"/>
        <a:ea typeface="ＭＳ Ｐゴシック" panose="020B060007020508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500063"/>
            <a:ext cx="4105275" cy="3079750"/>
          </a:xfrm>
        </p:spPr>
      </p:sp>
      <p:sp>
        <p:nvSpPr>
          <p:cNvPr id="3" name="ノート プレースホルダー 2"/>
          <p:cNvSpPr>
            <a:spLocks noGrp="1"/>
          </p:cNvSpPr>
          <p:nvPr>
            <p:ph type="body" idx="1"/>
          </p:nvPr>
        </p:nvSpPr>
        <p:spPr>
          <a:xfrm>
            <a:off x="714830" y="3897275"/>
            <a:ext cx="5808931" cy="5716004"/>
          </a:xfrm>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t>1</a:t>
            </a:fld>
            <a:endParaRPr kumimoji="1" lang="ja-JP" altLang="en-US"/>
          </a:p>
        </p:txBody>
      </p:sp>
    </p:spTree>
    <p:extLst>
      <p:ext uri="{BB962C8B-B14F-4D97-AF65-F5344CB8AC3E}">
        <p14:creationId xmlns:p14="http://schemas.microsoft.com/office/powerpoint/2010/main" val="320110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4538" y="500063"/>
            <a:ext cx="4110037" cy="3081337"/>
          </a:xfrm>
        </p:spPr>
      </p:sp>
      <p:sp>
        <p:nvSpPr>
          <p:cNvPr id="3" name="ノート プレースホルダー 2"/>
          <p:cNvSpPr>
            <a:spLocks noGrp="1"/>
          </p:cNvSpPr>
          <p:nvPr>
            <p:ph type="body" idx="1"/>
          </p:nvPr>
        </p:nvSpPr>
        <p:spPr>
          <a:xfrm>
            <a:off x="714830" y="3897276"/>
            <a:ext cx="5808931" cy="5201754"/>
          </a:xfrm>
        </p:spPr>
        <p:txBody>
          <a:bodyPr/>
          <a:lstStyle/>
          <a:p>
            <a:pPr defTabSz="947841">
              <a:lnSpc>
                <a:spcPts val="1244"/>
              </a:lnSpc>
              <a:spcAft>
                <a:spcPts val="208"/>
              </a:spcAft>
              <a:defRPr/>
            </a:pPr>
            <a:endParaRPr lang="ja-JP" altLang="en-US"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t>2</a:t>
            </a:fld>
            <a:endParaRPr kumimoji="1" lang="ja-JP" altLang="en-US"/>
          </a:p>
        </p:txBody>
      </p:sp>
    </p:spTree>
    <p:extLst>
      <p:ext uri="{BB962C8B-B14F-4D97-AF65-F5344CB8AC3E}">
        <p14:creationId xmlns:p14="http://schemas.microsoft.com/office/powerpoint/2010/main" val="2087082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6125" y="500063"/>
            <a:ext cx="4108450" cy="3081337"/>
          </a:xfrm>
        </p:spPr>
      </p:sp>
      <p:sp>
        <p:nvSpPr>
          <p:cNvPr id="3" name="ノート プレースホルダー 2"/>
          <p:cNvSpPr>
            <a:spLocks noGrp="1"/>
          </p:cNvSpPr>
          <p:nvPr>
            <p:ph type="body" idx="1"/>
          </p:nvPr>
        </p:nvSpPr>
        <p:spPr>
          <a:xfrm>
            <a:off x="714830" y="3897277"/>
            <a:ext cx="5808931" cy="5837274"/>
          </a:xfrm>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t>3</a:t>
            </a:fld>
            <a:endParaRPr kumimoji="1" lang="ja-JP" altLang="en-US" dirty="0"/>
          </a:p>
        </p:txBody>
      </p:sp>
    </p:spTree>
    <p:extLst>
      <p:ext uri="{BB962C8B-B14F-4D97-AF65-F5344CB8AC3E}">
        <p14:creationId xmlns:p14="http://schemas.microsoft.com/office/powerpoint/2010/main" val="382919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44538" y="500063"/>
            <a:ext cx="4110037" cy="3081337"/>
          </a:xfrm>
        </p:spPr>
      </p:sp>
      <p:sp>
        <p:nvSpPr>
          <p:cNvPr id="3" name="ノート プレースホルダー 2"/>
          <p:cNvSpPr>
            <a:spLocks noGrp="1"/>
          </p:cNvSpPr>
          <p:nvPr>
            <p:ph type="body" idx="1"/>
          </p:nvPr>
        </p:nvSpPr>
        <p:spPr>
          <a:xfrm>
            <a:off x="714830" y="3897275"/>
            <a:ext cx="5808931" cy="5850395"/>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60280-4C04-493E-9E5F-103FAB7B57B0}" type="slidenum">
              <a:rPr kumimoji="1" lang="ja-JP" altLang="en-US" smtClean="0"/>
              <a:t>4</a:t>
            </a:fld>
            <a:endParaRPr kumimoji="1" lang="ja-JP" altLang="en-US"/>
          </a:p>
        </p:txBody>
      </p:sp>
    </p:spTree>
    <p:extLst>
      <p:ext uri="{BB962C8B-B14F-4D97-AF65-F5344CB8AC3E}">
        <p14:creationId xmlns:p14="http://schemas.microsoft.com/office/powerpoint/2010/main" val="3133513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401538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89364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8711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947243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110321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41226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39298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046561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83396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3839535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C6E8ED-D7A7-461D-A15A-5E2EC4BA7BD5}" type="datetimeFigureOut">
              <a:rPr kumimoji="1" lang="ja-JP" altLang="en-US" smtClean="0"/>
              <a:t>2021/5/14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82096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C6E8ED-D7A7-461D-A15A-5E2EC4BA7BD5}" type="datetimeFigureOut">
              <a:rPr kumimoji="1" lang="ja-JP" altLang="en-US" smtClean="0"/>
              <a:t>2021/5/14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1A8DA-3B12-477F-B575-5E39BCC9E45E}" type="slidenum">
              <a:rPr kumimoji="1" lang="ja-JP" altLang="en-US" smtClean="0"/>
              <a:t>‹#›</a:t>
            </a:fld>
            <a:endParaRPr kumimoji="1" lang="ja-JP" altLang="en-US"/>
          </a:p>
        </p:txBody>
      </p:sp>
    </p:spTree>
    <p:extLst>
      <p:ext uri="{BB962C8B-B14F-4D97-AF65-F5344CB8AC3E}">
        <p14:creationId xmlns:p14="http://schemas.microsoft.com/office/powerpoint/2010/main" val="24216286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xmlns="" id="{4A3A339E-38F8-41E6-A53B-ED1E0C188068}"/>
              </a:ext>
            </a:extLst>
          </p:cNvPr>
          <p:cNvSpPr/>
          <p:nvPr/>
        </p:nvSpPr>
        <p:spPr>
          <a:xfrm>
            <a:off x="565922" y="1430238"/>
            <a:ext cx="8102590" cy="1420116"/>
          </a:xfrm>
          <a:prstGeom prst="rect">
            <a:avLst/>
          </a:prstGeom>
          <a:solidFill>
            <a:srgbClr val="CCF2FC"/>
          </a:solidFill>
          <a:ln>
            <a:solidFill>
              <a:srgbClr val="0041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solidFill>
                  <a:srgbClr val="0070C0"/>
                </a:solidFill>
              </a:ln>
            </a:endParaRPr>
          </a:p>
        </p:txBody>
      </p:sp>
      <p:sp>
        <p:nvSpPr>
          <p:cNvPr id="6" name="正方形/長方形 5">
            <a:extLst>
              <a:ext uri="{FF2B5EF4-FFF2-40B4-BE49-F238E27FC236}">
                <a16:creationId xmlns:a16="http://schemas.microsoft.com/office/drawing/2014/main" xmlns="" id="{19203562-9557-4592-94B0-60BE3F610AB0}"/>
              </a:ext>
            </a:extLst>
          </p:cNvPr>
          <p:cNvSpPr/>
          <p:nvPr/>
        </p:nvSpPr>
        <p:spPr>
          <a:xfrm>
            <a:off x="475488" y="1250259"/>
            <a:ext cx="8211312" cy="1761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34988" indent="-268288">
              <a:spcAft>
                <a:spcPts val="600"/>
              </a:spcAft>
              <a:buFont typeface="+mj-ea"/>
              <a:buAutoNum type="circleNumDbPlain"/>
            </a:pPr>
            <a:r>
              <a:rPr kumimoji="1" lang="ja-JP" altLang="en-US" sz="1600" dirty="0">
                <a:solidFill>
                  <a:schemeClr val="tx1">
                    <a:lumMod val="75000"/>
                    <a:lumOff val="25000"/>
                  </a:schemeClr>
                </a:solidFill>
                <a:latin typeface="BIZ UDPゴシック" panose="020B0400000000000000" pitchFamily="50" charset="-128"/>
                <a:ea typeface="BIZ UDPゴシック" panose="020B0400000000000000" pitchFamily="50" charset="-128"/>
              </a:rPr>
              <a:t>これまでの災害における被災地応援で</a:t>
            </a: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多くの女性職員を派遣</a:t>
            </a:r>
            <a:endParaRPr kumimoji="1" lang="en-US" altLang="ja-JP"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534988" indent="-268288">
              <a:spcAft>
                <a:spcPts val="600"/>
              </a:spcAft>
              <a:buFont typeface="+mj-ea"/>
              <a:buAutoNum type="circleNumDbPlain"/>
            </a:pP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女性の視点に立った避難所運営</a:t>
            </a:r>
            <a:r>
              <a:rPr kumimoji="1" lang="ja-JP" altLang="en-US" sz="1600" dirty="0">
                <a:solidFill>
                  <a:schemeClr val="tx1">
                    <a:lumMod val="75000"/>
                    <a:lumOff val="25000"/>
                  </a:schemeClr>
                </a:solidFill>
                <a:latin typeface="BIZ UDPゴシック" panose="020B0400000000000000" pitchFamily="50" charset="-128"/>
                <a:ea typeface="BIZ UDPゴシック" panose="020B0400000000000000" pitchFamily="50" charset="-128"/>
              </a:rPr>
              <a:t>に関するノウハウの蓄積</a:t>
            </a:r>
            <a:endParaRPr kumimoji="1" lang="en-US" altLang="ja-JP" sz="16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534988" indent="-268288">
              <a:spcAft>
                <a:spcPts val="600"/>
              </a:spcAft>
              <a:buFont typeface="+mj-ea"/>
              <a:buAutoNum type="circleNumDbPlain"/>
            </a:pPr>
            <a:r>
              <a:rPr kumimoji="1" lang="ja-JP" altLang="en-US"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避難所運営ガイドラインに女性の視点を反映</a:t>
            </a:r>
            <a:endParaRPr kumimoji="1" lang="en-US" altLang="ja-JP" sz="16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xmlns="" id="{4AEDB8F6-DD79-49E0-8188-3D9133F7274C}"/>
              </a:ext>
            </a:extLst>
          </p:cNvPr>
          <p:cNvSpPr txBox="1"/>
          <p:nvPr/>
        </p:nvSpPr>
        <p:spPr>
          <a:xfrm>
            <a:off x="307846" y="1020468"/>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取組</a:t>
            </a:r>
            <a:r>
              <a:rPr kumimoji="1" lang="ja-JP" altLang="en-US" b="1">
                <a:solidFill>
                  <a:srgbClr val="0041FF"/>
                </a:solidFill>
                <a:latin typeface="BIZ UDPゴシック" panose="020B0400000000000000" pitchFamily="50" charset="-128"/>
                <a:ea typeface="BIZ UDPゴシック" panose="020B0400000000000000" pitchFamily="50" charset="-128"/>
              </a:rPr>
              <a:t>の概要　</a:t>
            </a:r>
            <a:endParaRPr kumimoji="1" lang="ja-JP" altLang="en-US" b="1" dirty="0">
              <a:solidFill>
                <a:srgbClr val="0041FF"/>
              </a:solidFill>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xmlns="" id="{8DA6488C-0E00-40D9-934E-AF9C4E29A090}"/>
              </a:ext>
            </a:extLst>
          </p:cNvPr>
          <p:cNvSpPr txBox="1"/>
          <p:nvPr/>
        </p:nvSpPr>
        <p:spPr>
          <a:xfrm>
            <a:off x="307846" y="3095775"/>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背景・経緯</a:t>
            </a:r>
          </a:p>
        </p:txBody>
      </p:sp>
      <p:sp>
        <p:nvSpPr>
          <p:cNvPr id="9" name="四角形: 角を丸くする 8">
            <a:extLst>
              <a:ext uri="{FF2B5EF4-FFF2-40B4-BE49-F238E27FC236}">
                <a16:creationId xmlns:a16="http://schemas.microsoft.com/office/drawing/2014/main" xmlns="" id="{59294EB4-26D3-405B-A2E1-7C7B24527DDF}"/>
              </a:ext>
            </a:extLst>
          </p:cNvPr>
          <p:cNvSpPr/>
          <p:nvPr/>
        </p:nvSpPr>
        <p:spPr>
          <a:xfrm>
            <a:off x="565922" y="3947177"/>
            <a:ext cx="2559115" cy="505965"/>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平成２３年（</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2011</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３月１１日</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東日本大震災発生</a:t>
            </a:r>
          </a:p>
        </p:txBody>
      </p:sp>
      <p:graphicFrame>
        <p:nvGraphicFramePr>
          <p:cNvPr id="20" name="表 6">
            <a:extLst>
              <a:ext uri="{FF2B5EF4-FFF2-40B4-BE49-F238E27FC236}">
                <a16:creationId xmlns:a16="http://schemas.microsoft.com/office/drawing/2014/main" xmlns="" id="{5C2CD190-38A0-4E47-AFEA-22FFC2B78299}"/>
              </a:ext>
            </a:extLst>
          </p:cNvPr>
          <p:cNvGraphicFramePr>
            <a:graphicFrameLocks noGrp="1"/>
          </p:cNvGraphicFramePr>
          <p:nvPr>
            <p:extLst>
              <p:ext uri="{D42A27DB-BD31-4B8C-83A1-F6EECF244321}">
                <p14:modId xmlns:p14="http://schemas.microsoft.com/office/powerpoint/2010/main" val="3706275733"/>
              </p:ext>
            </p:extLst>
          </p:nvPr>
        </p:nvGraphicFramePr>
        <p:xfrm>
          <a:off x="41148" y="36576"/>
          <a:ext cx="9061704" cy="64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64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事例１３</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被災地応援で多くの女性職員を派遣</a:t>
                      </a:r>
                      <a:endParaRPr kumimoji="1" lang="ja-JP" altLang="en-US" sz="1800" b="1" dirty="0">
                        <a:solidFill>
                          <a:srgbClr val="0041FF"/>
                        </a:solidFill>
                        <a:highlight>
                          <a:srgbClr val="FFFF00"/>
                        </a:highlight>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岐阜県</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29" name="四角形: 角を丸くする 28">
            <a:extLst>
              <a:ext uri="{FF2B5EF4-FFF2-40B4-BE49-F238E27FC236}">
                <a16:creationId xmlns:a16="http://schemas.microsoft.com/office/drawing/2014/main" xmlns="" id="{35B988E6-1137-4A26-B2FD-29213194745B}"/>
              </a:ext>
            </a:extLst>
          </p:cNvPr>
          <p:cNvSpPr/>
          <p:nvPr/>
        </p:nvSpPr>
        <p:spPr>
          <a:xfrm>
            <a:off x="565923" y="4739221"/>
            <a:ext cx="2559115" cy="505965"/>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宮城県多賀城市へ応援職員派遣</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（１０名</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１７４名が女性職員）</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cxnSp>
        <p:nvCxnSpPr>
          <p:cNvPr id="30" name="直線矢印コネクタ 29">
            <a:extLst>
              <a:ext uri="{FF2B5EF4-FFF2-40B4-BE49-F238E27FC236}">
                <a16:creationId xmlns:a16="http://schemas.microsoft.com/office/drawing/2014/main" xmlns="" id="{1A8668DA-FA2D-4D9E-94F8-7F21364D6177}"/>
              </a:ext>
            </a:extLst>
          </p:cNvPr>
          <p:cNvCxnSpPr>
            <a:cxnSpLocks/>
            <a:stCxn id="9" idx="2"/>
            <a:endCxn id="29" idx="0"/>
          </p:cNvCxnSpPr>
          <p:nvPr/>
        </p:nvCxnSpPr>
        <p:spPr>
          <a:xfrm>
            <a:off x="1845480" y="4453142"/>
            <a:ext cx="1" cy="286079"/>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14" name="四角形: 角を丸くする 13">
            <a:extLst>
              <a:ext uri="{FF2B5EF4-FFF2-40B4-BE49-F238E27FC236}">
                <a16:creationId xmlns:a16="http://schemas.microsoft.com/office/drawing/2014/main" xmlns="" id="{8CEFC5A0-74A0-4577-ABD7-53A22E073D20}"/>
              </a:ext>
            </a:extLst>
          </p:cNvPr>
          <p:cNvSpPr/>
          <p:nvPr/>
        </p:nvSpPr>
        <p:spPr>
          <a:xfrm>
            <a:off x="2119552" y="5762373"/>
            <a:ext cx="4904895" cy="324000"/>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②　女性の視点に立った避難所運営に関するノウハウの蓄積</a:t>
            </a:r>
          </a:p>
        </p:txBody>
      </p:sp>
      <p:sp>
        <p:nvSpPr>
          <p:cNvPr id="19" name="四角形: 角を丸くする 18">
            <a:extLst>
              <a:ext uri="{FF2B5EF4-FFF2-40B4-BE49-F238E27FC236}">
                <a16:creationId xmlns:a16="http://schemas.microsoft.com/office/drawing/2014/main" xmlns="" id="{0CD032CF-8DD6-4B08-BCC5-9B959B4BF949}"/>
              </a:ext>
            </a:extLst>
          </p:cNvPr>
          <p:cNvSpPr/>
          <p:nvPr/>
        </p:nvSpPr>
        <p:spPr>
          <a:xfrm>
            <a:off x="3300750" y="3940040"/>
            <a:ext cx="2559115" cy="505965"/>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平成２８年（</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2016</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４月１４日</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熊本地震発生</a:t>
            </a:r>
          </a:p>
        </p:txBody>
      </p:sp>
      <p:sp>
        <p:nvSpPr>
          <p:cNvPr id="21" name="四角形: 角を丸くする 20">
            <a:extLst>
              <a:ext uri="{FF2B5EF4-FFF2-40B4-BE49-F238E27FC236}">
                <a16:creationId xmlns:a16="http://schemas.microsoft.com/office/drawing/2014/main" xmlns="" id="{3E8EC670-5634-4E1E-B29C-EF3AE2768F7C}"/>
              </a:ext>
            </a:extLst>
          </p:cNvPr>
          <p:cNvSpPr/>
          <p:nvPr/>
        </p:nvSpPr>
        <p:spPr>
          <a:xfrm>
            <a:off x="3300751" y="4660900"/>
            <a:ext cx="2556000" cy="648000"/>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熊本県阿蘇郡南阿蘇村へ応援職員派遣</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２１名</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３６名が女性職員）</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cxnSp>
        <p:nvCxnSpPr>
          <p:cNvPr id="22" name="直線矢印コネクタ 21">
            <a:extLst>
              <a:ext uri="{FF2B5EF4-FFF2-40B4-BE49-F238E27FC236}">
                <a16:creationId xmlns:a16="http://schemas.microsoft.com/office/drawing/2014/main" xmlns="" id="{B0D432B8-B634-452E-B513-4B2800EF3243}"/>
              </a:ext>
            </a:extLst>
          </p:cNvPr>
          <p:cNvCxnSpPr>
            <a:cxnSpLocks/>
            <a:stCxn id="19" idx="2"/>
            <a:endCxn id="21" idx="0"/>
          </p:cNvCxnSpPr>
          <p:nvPr/>
        </p:nvCxnSpPr>
        <p:spPr>
          <a:xfrm flipH="1">
            <a:off x="4578751" y="4446005"/>
            <a:ext cx="1557" cy="214895"/>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27" name="四角形: 角を丸くする 26">
            <a:extLst>
              <a:ext uri="{FF2B5EF4-FFF2-40B4-BE49-F238E27FC236}">
                <a16:creationId xmlns:a16="http://schemas.microsoft.com/office/drawing/2014/main" xmlns="" id="{D3CBE13A-AB57-4DC7-8D80-8EC79B2AA4D6}"/>
              </a:ext>
            </a:extLst>
          </p:cNvPr>
          <p:cNvSpPr/>
          <p:nvPr/>
        </p:nvSpPr>
        <p:spPr>
          <a:xfrm>
            <a:off x="6005431" y="3957225"/>
            <a:ext cx="2559115" cy="505965"/>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平成３０年（</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2019</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　７月６日</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平成３０年７月豪雨発生</a:t>
            </a:r>
          </a:p>
        </p:txBody>
      </p:sp>
      <p:sp>
        <p:nvSpPr>
          <p:cNvPr id="28" name="四角形: 角を丸くする 27">
            <a:extLst>
              <a:ext uri="{FF2B5EF4-FFF2-40B4-BE49-F238E27FC236}">
                <a16:creationId xmlns:a16="http://schemas.microsoft.com/office/drawing/2014/main" xmlns="" id="{3E5417FD-A5B4-4BDF-8426-8B0044DD4CFF}"/>
              </a:ext>
            </a:extLst>
          </p:cNvPr>
          <p:cNvSpPr/>
          <p:nvPr/>
        </p:nvSpPr>
        <p:spPr>
          <a:xfrm>
            <a:off x="6005432" y="4749269"/>
            <a:ext cx="2559115" cy="505965"/>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岐阜県高山市へ応援職員派遣</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３名</a:t>
            </a:r>
            <a:r>
              <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５名が女性職員）</a:t>
            </a:r>
            <a:endParaRPr kumimoji="1" lang="en-US" altLang="ja-JP" sz="12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cxnSp>
        <p:nvCxnSpPr>
          <p:cNvPr id="31" name="直線矢印コネクタ 30">
            <a:extLst>
              <a:ext uri="{FF2B5EF4-FFF2-40B4-BE49-F238E27FC236}">
                <a16:creationId xmlns:a16="http://schemas.microsoft.com/office/drawing/2014/main" xmlns="" id="{77F982A3-6B71-439F-B425-840D0BCE91DA}"/>
              </a:ext>
            </a:extLst>
          </p:cNvPr>
          <p:cNvCxnSpPr>
            <a:cxnSpLocks/>
            <a:stCxn id="27" idx="2"/>
            <a:endCxn id="28" idx="0"/>
          </p:cNvCxnSpPr>
          <p:nvPr/>
        </p:nvCxnSpPr>
        <p:spPr>
          <a:xfrm>
            <a:off x="7284989" y="4463190"/>
            <a:ext cx="1" cy="286079"/>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32" name="四角形: 角を丸くする 31">
            <a:extLst>
              <a:ext uri="{FF2B5EF4-FFF2-40B4-BE49-F238E27FC236}">
                <a16:creationId xmlns:a16="http://schemas.microsoft.com/office/drawing/2014/main" xmlns="" id="{C8348815-5401-4E91-BDEF-A99228B79303}"/>
              </a:ext>
            </a:extLst>
          </p:cNvPr>
          <p:cNvSpPr/>
          <p:nvPr/>
        </p:nvSpPr>
        <p:spPr>
          <a:xfrm>
            <a:off x="2127859" y="6279377"/>
            <a:ext cx="4904895" cy="324000"/>
          </a:xfrm>
          <a:prstGeom prst="round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lumMod val="75000"/>
                    <a:lumOff val="25000"/>
                  </a:schemeClr>
                </a:solidFill>
                <a:latin typeface="BIZ UDPゴシック" panose="020B0400000000000000" pitchFamily="50" charset="-128"/>
                <a:ea typeface="BIZ UDPゴシック" panose="020B0400000000000000" pitchFamily="50" charset="-128"/>
              </a:rPr>
              <a:t>③　避難所運営ガイドラインに女性の視点を反映</a:t>
            </a:r>
          </a:p>
        </p:txBody>
      </p:sp>
      <p:sp>
        <p:nvSpPr>
          <p:cNvPr id="33" name="正方形/長方形 32">
            <a:extLst>
              <a:ext uri="{FF2B5EF4-FFF2-40B4-BE49-F238E27FC236}">
                <a16:creationId xmlns:a16="http://schemas.microsoft.com/office/drawing/2014/main" xmlns="" id="{D702A8B0-01C6-4939-A5FF-FA1223802D16}"/>
              </a:ext>
            </a:extLst>
          </p:cNvPr>
          <p:cNvSpPr/>
          <p:nvPr/>
        </p:nvSpPr>
        <p:spPr>
          <a:xfrm>
            <a:off x="289558" y="3539429"/>
            <a:ext cx="8564884" cy="1870478"/>
          </a:xfrm>
          <a:prstGeom prst="rect">
            <a:avLst/>
          </a:prstGeom>
          <a:noFill/>
          <a:ln w="38100">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xmlns="" id="{A26D5B60-2EED-4ABD-AE4B-98C0E282C921}"/>
              </a:ext>
            </a:extLst>
          </p:cNvPr>
          <p:cNvSpPr/>
          <p:nvPr/>
        </p:nvSpPr>
        <p:spPr>
          <a:xfrm>
            <a:off x="4580308" y="3551919"/>
            <a:ext cx="4274135" cy="300063"/>
          </a:xfrm>
          <a:prstGeom prst="rect">
            <a:avLst/>
          </a:prstGeom>
          <a:solidFill>
            <a:srgbClr val="35A1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① 過去の災害における被災地応援で多くの女性職員を派遣</a:t>
            </a:r>
          </a:p>
        </p:txBody>
      </p:sp>
      <p:cxnSp>
        <p:nvCxnSpPr>
          <p:cNvPr id="17" name="コネクタ: カギ線 16">
            <a:extLst>
              <a:ext uri="{FF2B5EF4-FFF2-40B4-BE49-F238E27FC236}">
                <a16:creationId xmlns:a16="http://schemas.microsoft.com/office/drawing/2014/main" xmlns="" id="{1E48CE5F-7E8D-4304-80CD-1F11519D1ECB}"/>
              </a:ext>
            </a:extLst>
          </p:cNvPr>
          <p:cNvCxnSpPr>
            <a:stCxn id="29" idx="2"/>
            <a:endCxn id="14" idx="0"/>
          </p:cNvCxnSpPr>
          <p:nvPr/>
        </p:nvCxnSpPr>
        <p:spPr>
          <a:xfrm rot="16200000" flipH="1">
            <a:off x="2950147" y="4140519"/>
            <a:ext cx="517187" cy="2726519"/>
          </a:xfrm>
          <a:prstGeom prst="bentConnector3">
            <a:avLst>
              <a:gd name="adj1" fmla="val 62278"/>
            </a:avLst>
          </a:prstGeom>
          <a:ln>
            <a:solidFill>
              <a:srgbClr val="35A16B"/>
            </a:solidFill>
            <a:tailEnd type="triangle"/>
          </a:ln>
        </p:spPr>
        <p:style>
          <a:lnRef idx="1">
            <a:schemeClr val="accent6"/>
          </a:lnRef>
          <a:fillRef idx="0">
            <a:schemeClr val="accent6"/>
          </a:fillRef>
          <a:effectRef idx="0">
            <a:schemeClr val="accent6"/>
          </a:effectRef>
          <a:fontRef idx="minor">
            <a:schemeClr val="tx1"/>
          </a:fontRef>
        </p:style>
      </p:cxnSp>
      <p:cxnSp>
        <p:nvCxnSpPr>
          <p:cNvPr id="36" name="コネクタ: カギ線 35">
            <a:extLst>
              <a:ext uri="{FF2B5EF4-FFF2-40B4-BE49-F238E27FC236}">
                <a16:creationId xmlns:a16="http://schemas.microsoft.com/office/drawing/2014/main" xmlns="" id="{9A75FFEF-43C9-4FD8-80DA-FCB42C91E667}"/>
              </a:ext>
            </a:extLst>
          </p:cNvPr>
          <p:cNvCxnSpPr>
            <a:cxnSpLocks/>
            <a:stCxn id="28" idx="2"/>
            <a:endCxn id="14" idx="0"/>
          </p:cNvCxnSpPr>
          <p:nvPr/>
        </p:nvCxnSpPr>
        <p:spPr>
          <a:xfrm rot="5400000">
            <a:off x="5674926" y="4152308"/>
            <a:ext cx="507139" cy="2712990"/>
          </a:xfrm>
          <a:prstGeom prst="bentConnector3">
            <a:avLst>
              <a:gd name="adj1" fmla="val 60017"/>
            </a:avLst>
          </a:prstGeom>
          <a:ln>
            <a:solidFill>
              <a:srgbClr val="35A16B"/>
            </a:solidFill>
            <a:tailEnd type="triangle"/>
          </a:ln>
        </p:spPr>
        <p:style>
          <a:lnRef idx="1">
            <a:schemeClr val="accent6"/>
          </a:lnRef>
          <a:fillRef idx="0">
            <a:schemeClr val="accent6"/>
          </a:fillRef>
          <a:effectRef idx="0">
            <a:schemeClr val="accent6"/>
          </a:effectRef>
          <a:fontRef idx="minor">
            <a:schemeClr val="tx1"/>
          </a:fontRef>
        </p:style>
      </p:cxnSp>
      <p:cxnSp>
        <p:nvCxnSpPr>
          <p:cNvPr id="37" name="直線矢印コネクタ 36">
            <a:extLst>
              <a:ext uri="{FF2B5EF4-FFF2-40B4-BE49-F238E27FC236}">
                <a16:creationId xmlns:a16="http://schemas.microsoft.com/office/drawing/2014/main" xmlns="" id="{A2CE91C0-B186-4244-BEE2-FD1146D76915}"/>
              </a:ext>
            </a:extLst>
          </p:cNvPr>
          <p:cNvCxnSpPr>
            <a:cxnSpLocks/>
            <a:stCxn id="21" idx="2"/>
            <a:endCxn id="14" idx="0"/>
          </p:cNvCxnSpPr>
          <p:nvPr/>
        </p:nvCxnSpPr>
        <p:spPr>
          <a:xfrm flipH="1">
            <a:off x="4572000" y="5308900"/>
            <a:ext cx="6751" cy="453473"/>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xmlns="" id="{544E11D9-D3D5-4CA0-B217-878BEC9DCB72}"/>
              </a:ext>
            </a:extLst>
          </p:cNvPr>
          <p:cNvCxnSpPr>
            <a:cxnSpLocks/>
            <a:stCxn id="14" idx="2"/>
            <a:endCxn id="32" idx="0"/>
          </p:cNvCxnSpPr>
          <p:nvPr/>
        </p:nvCxnSpPr>
        <p:spPr>
          <a:xfrm>
            <a:off x="4572000" y="6086373"/>
            <a:ext cx="8307" cy="193004"/>
          </a:xfrm>
          <a:prstGeom prst="straightConnector1">
            <a:avLst/>
          </a:prstGeom>
          <a:ln>
            <a:solidFill>
              <a:srgbClr val="35A16B"/>
            </a:solidFill>
            <a:tailEnd type="triangle"/>
          </a:ln>
        </p:spPr>
        <p:style>
          <a:lnRef idx="1">
            <a:schemeClr val="accent1"/>
          </a:lnRef>
          <a:fillRef idx="0">
            <a:schemeClr val="accent1"/>
          </a:fillRef>
          <a:effectRef idx="0">
            <a:schemeClr val="accent1"/>
          </a:effectRef>
          <a:fontRef idx="minor">
            <a:schemeClr val="tx1"/>
          </a:fontRef>
        </p:style>
      </p:cxnSp>
      <p:sp>
        <p:nvSpPr>
          <p:cNvPr id="26" name="スライド番号プレースホルダー 2">
            <a:extLst>
              <a:ext uri="{FF2B5EF4-FFF2-40B4-BE49-F238E27FC236}">
                <a16:creationId xmlns:a16="http://schemas.microsoft.com/office/drawing/2014/main" xmlns="" id="{96F225A3-6430-4965-8BF2-6633CD967B98}"/>
              </a:ext>
            </a:extLst>
          </p:cNvPr>
          <p:cNvSpPr>
            <a:spLocks noGrp="1"/>
          </p:cNvSpPr>
          <p:nvPr>
            <p:ph type="sldNum" sz="quarter" idx="12"/>
          </p:nvPr>
        </p:nvSpPr>
        <p:spPr>
          <a:xfrm>
            <a:off x="7045452" y="6456299"/>
            <a:ext cx="2057400" cy="365125"/>
          </a:xfrm>
        </p:spPr>
        <p:txBody>
          <a:bodyPr/>
          <a:lstStyle/>
          <a:p>
            <a:r>
              <a:rPr kumimoji="1" lang="ja-JP" altLang="en-US" dirty="0"/>
              <a:t>１／５</a:t>
            </a:r>
            <a:endParaRPr kumimoji="1" lang="en-US" altLang="ja-JP" dirty="0"/>
          </a:p>
        </p:txBody>
      </p:sp>
    </p:spTree>
    <p:extLst>
      <p:ext uri="{BB962C8B-B14F-4D97-AF65-F5344CB8AC3E}">
        <p14:creationId xmlns:p14="http://schemas.microsoft.com/office/powerpoint/2010/main" val="1656790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47B2ACFE-94BB-4CD1-96B1-FFA1A355508B}"/>
              </a:ext>
            </a:extLst>
          </p:cNvPr>
          <p:cNvSpPr txBox="1"/>
          <p:nvPr/>
        </p:nvSpPr>
        <p:spPr>
          <a:xfrm>
            <a:off x="172578" y="801825"/>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取組内容</a:t>
            </a:r>
          </a:p>
        </p:txBody>
      </p:sp>
      <p:sp>
        <p:nvSpPr>
          <p:cNvPr id="6" name="テキスト ボックス 5">
            <a:extLst>
              <a:ext uri="{FF2B5EF4-FFF2-40B4-BE49-F238E27FC236}">
                <a16:creationId xmlns:a16="http://schemas.microsoft.com/office/drawing/2014/main" xmlns="" id="{B165957B-F97C-4F21-ABC7-3CDD26D05C20}"/>
              </a:ext>
            </a:extLst>
          </p:cNvPr>
          <p:cNvSpPr txBox="1"/>
          <p:nvPr/>
        </p:nvSpPr>
        <p:spPr>
          <a:xfrm>
            <a:off x="210961" y="1215618"/>
            <a:ext cx="8173489" cy="338554"/>
          </a:xfrm>
          <a:prstGeom prst="rect">
            <a:avLst/>
          </a:prstGeom>
          <a:noFill/>
        </p:spPr>
        <p:txBody>
          <a:bodyPr wrap="square" rtlCol="0">
            <a:spAutoFit/>
          </a:bodyPr>
          <a:lstStyle/>
          <a:p>
            <a:pPr marL="342900" indent="-342900">
              <a:buFont typeface="+mj-ea"/>
              <a:buAutoNum type="circleNumDbPlain"/>
            </a:pPr>
            <a:r>
              <a:rPr kumimoji="1" lang="ja-JP" altLang="en-US" sz="1600" b="1" dirty="0">
                <a:solidFill>
                  <a:srgbClr val="0041FF"/>
                </a:solidFill>
                <a:latin typeface="BIZ UDPゴシック" panose="020B0400000000000000" pitchFamily="50" charset="-128"/>
                <a:ea typeface="BIZ UDPゴシック" panose="020B0400000000000000" pitchFamily="50" charset="-128"/>
              </a:rPr>
              <a:t>これまでの災害における被災地応援で多くの女性職員を派遣</a:t>
            </a:r>
          </a:p>
        </p:txBody>
      </p:sp>
      <p:sp>
        <p:nvSpPr>
          <p:cNvPr id="30" name="四角形: 角を丸くする 29">
            <a:extLst>
              <a:ext uri="{FF2B5EF4-FFF2-40B4-BE49-F238E27FC236}">
                <a16:creationId xmlns:a16="http://schemas.microsoft.com/office/drawing/2014/main" xmlns="" id="{44D47A6B-B212-4FC4-9175-7FB5FE772B7D}"/>
              </a:ext>
            </a:extLst>
          </p:cNvPr>
          <p:cNvSpPr/>
          <p:nvPr/>
        </p:nvSpPr>
        <p:spPr>
          <a:xfrm>
            <a:off x="607416" y="1774143"/>
            <a:ext cx="8002193" cy="3390346"/>
          </a:xfrm>
          <a:prstGeom prst="roundRect">
            <a:avLst>
              <a:gd name="adj" fmla="val 3577"/>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xmlns="" id="{CDE78ACE-2A65-43C2-974E-BAE154A23E1D}"/>
              </a:ext>
            </a:extLst>
          </p:cNvPr>
          <p:cNvSpPr txBox="1"/>
          <p:nvPr/>
        </p:nvSpPr>
        <p:spPr>
          <a:xfrm>
            <a:off x="740200" y="1645216"/>
            <a:ext cx="3483371" cy="307777"/>
          </a:xfrm>
          <a:prstGeom prst="rect">
            <a:avLst/>
          </a:prstGeom>
          <a:solidFill>
            <a:srgbClr val="0041FF"/>
          </a:solidFill>
        </p:spPr>
        <p:txBody>
          <a:bodyPr wrap="square">
            <a:spAutoFit/>
          </a:bodyP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過去の災害における被災地派遣</a:t>
            </a:r>
          </a:p>
        </p:txBody>
      </p:sp>
      <p:sp>
        <p:nvSpPr>
          <p:cNvPr id="32" name="テキスト ボックス 31">
            <a:extLst>
              <a:ext uri="{FF2B5EF4-FFF2-40B4-BE49-F238E27FC236}">
                <a16:creationId xmlns:a16="http://schemas.microsoft.com/office/drawing/2014/main" xmlns="" id="{79DAAE6D-F212-42E6-9C05-6ED2C16356BF}"/>
              </a:ext>
            </a:extLst>
          </p:cNvPr>
          <p:cNvSpPr txBox="1"/>
          <p:nvPr/>
        </p:nvSpPr>
        <p:spPr>
          <a:xfrm>
            <a:off x="801828" y="2016469"/>
            <a:ext cx="3035300" cy="307777"/>
          </a:xfrm>
          <a:prstGeom prst="rect">
            <a:avLst/>
          </a:prstGeom>
          <a:noFill/>
        </p:spPr>
        <p:txBody>
          <a:bodyPr wrap="square">
            <a:spAutoFit/>
          </a:bodyPr>
          <a:lstStyle/>
          <a:p>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東日本大震災</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43" name="テキスト ボックス 42">
            <a:extLst>
              <a:ext uri="{FF2B5EF4-FFF2-40B4-BE49-F238E27FC236}">
                <a16:creationId xmlns:a16="http://schemas.microsoft.com/office/drawing/2014/main" xmlns="" id="{CBCC5013-0B00-4EB9-8AED-9F65F1312DEA}"/>
              </a:ext>
            </a:extLst>
          </p:cNvPr>
          <p:cNvSpPr txBox="1"/>
          <p:nvPr/>
        </p:nvSpPr>
        <p:spPr>
          <a:xfrm>
            <a:off x="811123" y="2288196"/>
            <a:ext cx="3722039" cy="1538883"/>
          </a:xfrm>
          <a:prstGeom prst="rect">
            <a:avLst/>
          </a:prstGeom>
          <a:noFill/>
        </p:spPr>
        <p:txBody>
          <a:bodyPr wrap="square">
            <a:spAutoFit/>
          </a:bodyPr>
          <a:lstStyle/>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１７４名中１０名（５</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７</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）が女性職員</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応援先の宮城県多賀城市の避難所運営スタッフから、避難所に女性が応援職員としてきたのは岐阜県が初めてだといわれる</a:t>
            </a:r>
          </a:p>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女性ならではの支援をしたことで避難者から大変感謝された</a:t>
            </a:r>
          </a:p>
        </p:txBody>
      </p:sp>
      <p:sp>
        <p:nvSpPr>
          <p:cNvPr id="51" name="テキスト ボックス 50">
            <a:extLst>
              <a:ext uri="{FF2B5EF4-FFF2-40B4-BE49-F238E27FC236}">
                <a16:creationId xmlns:a16="http://schemas.microsoft.com/office/drawing/2014/main" xmlns="" id="{8BC61666-5390-44A3-92C8-58F5CBBF6FB3}"/>
              </a:ext>
            </a:extLst>
          </p:cNvPr>
          <p:cNvSpPr txBox="1"/>
          <p:nvPr/>
        </p:nvSpPr>
        <p:spPr>
          <a:xfrm>
            <a:off x="4705718" y="1800064"/>
            <a:ext cx="3035300" cy="307777"/>
          </a:xfrm>
          <a:prstGeom prst="rect">
            <a:avLst/>
          </a:prstGeom>
          <a:noFill/>
        </p:spPr>
        <p:txBody>
          <a:bodyPr wrap="square">
            <a:spAutoFit/>
          </a:bodyPr>
          <a:lstStyle/>
          <a:p>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熊本地震</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2" name="テキスト ボックス 51">
            <a:extLst>
              <a:ext uri="{FF2B5EF4-FFF2-40B4-BE49-F238E27FC236}">
                <a16:creationId xmlns:a16="http://schemas.microsoft.com/office/drawing/2014/main" xmlns="" id="{1C028A3F-10BB-416E-BB10-943A83BB4BD0}"/>
              </a:ext>
            </a:extLst>
          </p:cNvPr>
          <p:cNvSpPr txBox="1"/>
          <p:nvPr/>
        </p:nvSpPr>
        <p:spPr>
          <a:xfrm>
            <a:off x="4903961" y="2035109"/>
            <a:ext cx="3444245" cy="2554545"/>
          </a:xfrm>
          <a:prstGeom prst="rect">
            <a:avLst/>
          </a:prstGeom>
          <a:noFill/>
        </p:spPr>
        <p:txBody>
          <a:bodyPr wrap="square">
            <a:spAutoFit/>
          </a:bodyPr>
          <a:lstStyle/>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３６名中２１名（５８</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３</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）が女性職員</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東日本大震災での経験を踏まえ、女性職員を積極的に派遣する方針の下で募集を行った</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避難所に女性の視点を取り入れることで避難所の運営者から感謝された</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力仕事だけでなく、女性ならではの視点からの気配りをしたことで避難者から感謝の言葉をいただいた</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0000" indent="-180000" algn="just">
              <a:spcAft>
                <a:spcPts val="600"/>
              </a:spcAft>
              <a:buClr>
                <a:schemeClr val="tx1">
                  <a:lumMod val="75000"/>
                  <a:lumOff val="25000"/>
                </a:schemeClr>
              </a:buClr>
              <a:buFont typeface="BIZ UDPゴシック" panose="020B0400000000000000" pitchFamily="50" charset="-128"/>
              <a:buChar char="•"/>
            </a:pPr>
            <a:endPar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3" name="テキスト ボックス 52">
            <a:extLst>
              <a:ext uri="{FF2B5EF4-FFF2-40B4-BE49-F238E27FC236}">
                <a16:creationId xmlns:a16="http://schemas.microsoft.com/office/drawing/2014/main" xmlns="" id="{31F663C4-C82A-4D0C-8938-CBBA4DCF1A80}"/>
              </a:ext>
            </a:extLst>
          </p:cNvPr>
          <p:cNvSpPr txBox="1"/>
          <p:nvPr/>
        </p:nvSpPr>
        <p:spPr>
          <a:xfrm>
            <a:off x="4705718" y="4401300"/>
            <a:ext cx="3035300" cy="307777"/>
          </a:xfrm>
          <a:prstGeom prst="rect">
            <a:avLst/>
          </a:prstGeom>
          <a:noFill/>
        </p:spPr>
        <p:txBody>
          <a:bodyPr wrap="square">
            <a:spAutoFit/>
          </a:bodyPr>
          <a:lstStyle/>
          <a:p>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平成３０年７月豪雨</a:t>
            </a:r>
            <a:r>
              <a:rPr lang="en-US" altLang="ja-JP" sz="14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endParaRPr lang="ja-JP" altLang="en-US" sz="14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54" name="テキスト ボックス 53">
            <a:extLst>
              <a:ext uri="{FF2B5EF4-FFF2-40B4-BE49-F238E27FC236}">
                <a16:creationId xmlns:a16="http://schemas.microsoft.com/office/drawing/2014/main" xmlns="" id="{43657B93-9EBE-43AB-9549-C643119DD9F1}"/>
              </a:ext>
            </a:extLst>
          </p:cNvPr>
          <p:cNvSpPr txBox="1"/>
          <p:nvPr/>
        </p:nvSpPr>
        <p:spPr>
          <a:xfrm>
            <a:off x="4903960" y="4761544"/>
            <a:ext cx="3444245" cy="307777"/>
          </a:xfrm>
          <a:prstGeom prst="rect">
            <a:avLst/>
          </a:prstGeom>
          <a:noFill/>
        </p:spPr>
        <p:txBody>
          <a:bodyPr wrap="square">
            <a:spAutoFit/>
          </a:bodyPr>
          <a:lstStyle/>
          <a:p>
            <a:pPr marL="180000" indent="-180000" algn="just">
              <a:spcAft>
                <a:spcPts val="600"/>
              </a:spcAft>
              <a:buClr>
                <a:schemeClr val="tx1">
                  <a:lumMod val="75000"/>
                  <a:lumOff val="25000"/>
                </a:schemeClr>
              </a:buClr>
              <a:buFont typeface="BIZ UDPゴシック" panose="020B0400000000000000" pitchFamily="50" charset="-128"/>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５名中３名（６０</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０</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）が女性職員</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aphicFrame>
        <p:nvGraphicFramePr>
          <p:cNvPr id="7" name="表 7">
            <a:extLst>
              <a:ext uri="{FF2B5EF4-FFF2-40B4-BE49-F238E27FC236}">
                <a16:creationId xmlns:a16="http://schemas.microsoft.com/office/drawing/2014/main" xmlns="" id="{FAF22643-2C5A-443D-A759-26A6BAF6741C}"/>
              </a:ext>
            </a:extLst>
          </p:cNvPr>
          <p:cNvGraphicFramePr>
            <a:graphicFrameLocks noGrp="1"/>
          </p:cNvGraphicFramePr>
          <p:nvPr>
            <p:extLst>
              <p:ext uri="{D42A27DB-BD31-4B8C-83A1-F6EECF244321}">
                <p14:modId xmlns:p14="http://schemas.microsoft.com/office/powerpoint/2010/main" val="1387836077"/>
              </p:ext>
            </p:extLst>
          </p:nvPr>
        </p:nvGraphicFramePr>
        <p:xfrm>
          <a:off x="924448" y="3947195"/>
          <a:ext cx="3796979" cy="1079424"/>
        </p:xfrm>
        <a:graphic>
          <a:graphicData uri="http://schemas.openxmlformats.org/drawingml/2006/table">
            <a:tbl>
              <a:tblPr firstRow="1" bandRow="1">
                <a:tableStyleId>{5C22544A-7EE6-4342-B048-85BDC9FD1C3A}</a:tableStyleId>
              </a:tblPr>
              <a:tblGrid>
                <a:gridCol w="1379582">
                  <a:extLst>
                    <a:ext uri="{9D8B030D-6E8A-4147-A177-3AD203B41FA5}">
                      <a16:colId xmlns:a16="http://schemas.microsoft.com/office/drawing/2014/main" xmlns="" val="4233619865"/>
                    </a:ext>
                  </a:extLst>
                </a:gridCol>
                <a:gridCol w="1205265">
                  <a:extLst>
                    <a:ext uri="{9D8B030D-6E8A-4147-A177-3AD203B41FA5}">
                      <a16:colId xmlns:a16="http://schemas.microsoft.com/office/drawing/2014/main" xmlns="" val="2235474532"/>
                    </a:ext>
                  </a:extLst>
                </a:gridCol>
                <a:gridCol w="1212132">
                  <a:extLst>
                    <a:ext uri="{9D8B030D-6E8A-4147-A177-3AD203B41FA5}">
                      <a16:colId xmlns:a16="http://schemas.microsoft.com/office/drawing/2014/main" xmlns="" val="857710536"/>
                    </a:ext>
                  </a:extLst>
                </a:gridCol>
              </a:tblGrid>
              <a:tr h="245105">
                <a:tc>
                  <a:txBody>
                    <a:bodyPr/>
                    <a:lstStyle/>
                    <a:p>
                      <a:pPr algn="ctr"/>
                      <a:r>
                        <a:rPr kumimoji="1" lang="ja-JP" altLang="en-US" sz="1100" dirty="0">
                          <a:latin typeface="BIZ UDPゴシック" panose="020B0400000000000000" pitchFamily="50" charset="-128"/>
                          <a:ea typeface="BIZ UDPゴシック" panose="020B0400000000000000" pitchFamily="50" charset="-128"/>
                        </a:rPr>
                        <a:t>災害</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女性職員の数</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女性職員の割合</a:t>
                      </a:r>
                    </a:p>
                  </a:txBody>
                  <a:tcPr/>
                </a:tc>
                <a:extLst>
                  <a:ext uri="{0D108BD9-81ED-4DB2-BD59-A6C34878D82A}">
                    <a16:rowId xmlns:a16="http://schemas.microsoft.com/office/drawing/2014/main" xmlns="" val="3312670487"/>
                  </a:ext>
                </a:extLst>
              </a:tr>
              <a:tr h="245105">
                <a:tc>
                  <a:txBody>
                    <a:bodyPr/>
                    <a:lstStyle/>
                    <a:p>
                      <a:pPr algn="ctr"/>
                      <a:r>
                        <a:rPr kumimoji="1" lang="ja-JP" altLang="en-US" sz="1100" dirty="0">
                          <a:latin typeface="BIZ UDPゴシック" panose="020B0400000000000000" pitchFamily="50" charset="-128"/>
                          <a:ea typeface="BIZ UDPゴシック" panose="020B0400000000000000" pitchFamily="50" charset="-128"/>
                        </a:rPr>
                        <a:t>東日本大震災</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１０名</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５</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７</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xmlns="" val="3733535632"/>
                  </a:ext>
                </a:extLst>
              </a:tr>
              <a:tr h="245105">
                <a:tc>
                  <a:txBody>
                    <a:bodyPr/>
                    <a:lstStyle/>
                    <a:p>
                      <a:pPr algn="ctr"/>
                      <a:r>
                        <a:rPr kumimoji="1" lang="ja-JP" altLang="en-US" sz="1100" dirty="0">
                          <a:latin typeface="BIZ UDPゴシック" panose="020B0400000000000000" pitchFamily="50" charset="-128"/>
                          <a:ea typeface="BIZ UDPゴシック" panose="020B0400000000000000" pitchFamily="50" charset="-128"/>
                        </a:rPr>
                        <a:t>熊本地震</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２１名</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５８</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３</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xmlns="" val="3025516896"/>
                  </a:ext>
                </a:extLst>
              </a:tr>
              <a:tr h="302184">
                <a:tc>
                  <a:txBody>
                    <a:bodyPr/>
                    <a:lstStyle/>
                    <a:p>
                      <a:pPr algn="ctr"/>
                      <a:r>
                        <a:rPr kumimoji="1" lang="ja-JP" altLang="en-US" sz="1100" dirty="0">
                          <a:latin typeface="BIZ UDPゴシック" panose="020B0400000000000000" pitchFamily="50" charset="-128"/>
                          <a:ea typeface="BIZ UDPゴシック" panose="020B0400000000000000" pitchFamily="50" charset="-128"/>
                        </a:rPr>
                        <a:t>平成３０年７月豪雨</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３名</a:t>
                      </a:r>
                    </a:p>
                  </a:txBody>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６０</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０</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xmlns="" val="1979502069"/>
                  </a:ext>
                </a:extLst>
              </a:tr>
            </a:tbl>
          </a:graphicData>
        </a:graphic>
      </p:graphicFrame>
      <p:sp>
        <p:nvSpPr>
          <p:cNvPr id="55" name="四角形: 角を丸くする 54">
            <a:extLst>
              <a:ext uri="{FF2B5EF4-FFF2-40B4-BE49-F238E27FC236}">
                <a16:creationId xmlns:a16="http://schemas.microsoft.com/office/drawing/2014/main" xmlns="" id="{3DC6379B-3D9D-40D0-918E-32BF7CE8343D}"/>
              </a:ext>
            </a:extLst>
          </p:cNvPr>
          <p:cNvSpPr/>
          <p:nvPr/>
        </p:nvSpPr>
        <p:spPr>
          <a:xfrm>
            <a:off x="629393" y="5381854"/>
            <a:ext cx="8002193" cy="1211303"/>
          </a:xfrm>
          <a:prstGeom prst="roundRect">
            <a:avLst>
              <a:gd name="adj" fmla="val 8799"/>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xmlns="" id="{647AED9E-8FD5-45EE-AE45-9CBD232CEA36}"/>
              </a:ext>
            </a:extLst>
          </p:cNvPr>
          <p:cNvSpPr txBox="1"/>
          <p:nvPr/>
        </p:nvSpPr>
        <p:spPr>
          <a:xfrm>
            <a:off x="762177" y="5252927"/>
            <a:ext cx="3483371" cy="307777"/>
          </a:xfrm>
          <a:prstGeom prst="rect">
            <a:avLst/>
          </a:prstGeom>
          <a:solidFill>
            <a:srgbClr val="0041FF"/>
          </a:solidFill>
        </p:spPr>
        <p:txBody>
          <a:bodyPr wrap="square">
            <a:spAutoFit/>
          </a:bodyP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女性職員を派遣する上での配慮</a:t>
            </a:r>
          </a:p>
        </p:txBody>
      </p:sp>
      <p:sp>
        <p:nvSpPr>
          <p:cNvPr id="18" name="スライド番号プレースホルダー 2">
            <a:extLst>
              <a:ext uri="{FF2B5EF4-FFF2-40B4-BE49-F238E27FC236}">
                <a16:creationId xmlns:a16="http://schemas.microsoft.com/office/drawing/2014/main" xmlns="" id="{F3BA1831-662E-4BE7-B9A2-D6DBDF63B1C7}"/>
              </a:ext>
            </a:extLst>
          </p:cNvPr>
          <p:cNvSpPr>
            <a:spLocks noGrp="1"/>
          </p:cNvSpPr>
          <p:nvPr>
            <p:ph type="sldNum" sz="quarter" idx="12"/>
          </p:nvPr>
        </p:nvSpPr>
        <p:spPr>
          <a:xfrm>
            <a:off x="7045452" y="6456299"/>
            <a:ext cx="2057400" cy="365125"/>
          </a:xfrm>
        </p:spPr>
        <p:txBody>
          <a:bodyPr/>
          <a:lstStyle/>
          <a:p>
            <a:r>
              <a:rPr kumimoji="1" lang="ja-JP" altLang="en-US" dirty="0"/>
              <a:t>２／５</a:t>
            </a:r>
            <a:endParaRPr kumimoji="1" lang="en-US" altLang="ja-JP" dirty="0"/>
          </a:p>
        </p:txBody>
      </p:sp>
      <p:graphicFrame>
        <p:nvGraphicFramePr>
          <p:cNvPr id="19" name="表 6">
            <a:extLst>
              <a:ext uri="{FF2B5EF4-FFF2-40B4-BE49-F238E27FC236}">
                <a16:creationId xmlns:a16="http://schemas.microsoft.com/office/drawing/2014/main" xmlns="" id="{E3D7FD63-109E-4E0B-8296-7A030A977852}"/>
              </a:ext>
            </a:extLst>
          </p:cNvPr>
          <p:cNvGraphicFramePr>
            <a:graphicFrameLocks noGrp="1"/>
          </p:cNvGraphicFramePr>
          <p:nvPr>
            <p:extLst>
              <p:ext uri="{D42A27DB-BD31-4B8C-83A1-F6EECF244321}">
                <p14:modId xmlns:p14="http://schemas.microsoft.com/office/powerpoint/2010/main" val="3376430094"/>
              </p:ext>
            </p:extLst>
          </p:nvPr>
        </p:nvGraphicFramePr>
        <p:xfrm>
          <a:off x="41148" y="36576"/>
          <a:ext cx="9061704" cy="64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64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事例１３</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被災地応援で多くの女性職員を派遣</a:t>
                      </a:r>
                      <a:endParaRPr kumimoji="1" lang="ja-JP" altLang="en-US" sz="1800" b="1" dirty="0">
                        <a:solidFill>
                          <a:srgbClr val="0041FF"/>
                        </a:solidFill>
                        <a:highlight>
                          <a:srgbClr val="FFFF00"/>
                        </a:highlight>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岐阜県</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20" name="テキスト ボックス 19">
            <a:extLst>
              <a:ext uri="{FF2B5EF4-FFF2-40B4-BE49-F238E27FC236}">
                <a16:creationId xmlns:a16="http://schemas.microsoft.com/office/drawing/2014/main" xmlns="" id="{31AB3C21-4EA4-48A8-A646-BDB6C11F0D68}"/>
              </a:ext>
            </a:extLst>
          </p:cNvPr>
          <p:cNvSpPr txBox="1"/>
          <p:nvPr/>
        </p:nvSpPr>
        <p:spPr>
          <a:xfrm>
            <a:off x="835444" y="5664099"/>
            <a:ext cx="7549006" cy="815608"/>
          </a:xfrm>
          <a:prstGeom prst="rect">
            <a:avLst/>
          </a:prstGeom>
          <a:noFill/>
        </p:spPr>
        <p:txBody>
          <a:bodyPr wrap="square">
            <a:spAutoFit/>
          </a:bodyPr>
          <a:lstStyle/>
          <a:p>
            <a:pPr marL="285750" marR="0" lvl="0" indent="-285750" defTabSz="914400" rtl="0" eaLnBrk="1" fontAlgn="auto" latinLnBrk="0" hangingPunct="1">
              <a:spcBef>
                <a:spcPts val="0"/>
              </a:spcBef>
              <a:spcAft>
                <a:spcPts val="600"/>
              </a:spcAft>
              <a:buClrTx/>
              <a:buSzTx/>
              <a:buFont typeface="Arial" panose="020B0604020202020204" pitchFamily="34" charset="0"/>
              <a:buChar char="•"/>
              <a:tabLst/>
              <a:defRP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派遣予定職員に説明会を開催し、留意事項を細かく伝えている。また、女性職員には防犯上の観点から防災笛を配布している</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285750" marR="0" lvl="0" indent="-285750" defTabSz="914400" rtl="0" eaLnBrk="1" fontAlgn="auto" latinLnBrk="0" hangingPunct="1">
              <a:spcBef>
                <a:spcPts val="0"/>
              </a:spcBef>
              <a:spcAft>
                <a:spcPts val="600"/>
              </a:spcAft>
              <a:buClrTx/>
              <a:buSzTx/>
              <a:buFont typeface="Arial" panose="020B0604020202020204" pitchFamily="34" charset="0"/>
              <a:buChar char="•"/>
              <a:tabLst/>
              <a:defRP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ビジネスホテルに泊まれるようにする</a:t>
            </a:r>
          </a:p>
        </p:txBody>
      </p:sp>
    </p:spTree>
    <p:extLst>
      <p:ext uri="{BB962C8B-B14F-4D97-AF65-F5344CB8AC3E}">
        <p14:creationId xmlns:p14="http://schemas.microsoft.com/office/powerpoint/2010/main" val="337807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xmlns="" id="{47B2ACFE-94BB-4CD1-96B1-FFA1A355508B}"/>
              </a:ext>
            </a:extLst>
          </p:cNvPr>
          <p:cNvSpPr txBox="1"/>
          <p:nvPr/>
        </p:nvSpPr>
        <p:spPr>
          <a:xfrm>
            <a:off x="188974" y="954548"/>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0041FF"/>
                </a:solidFill>
                <a:latin typeface="BIZ UDPゴシック" panose="020B0400000000000000" pitchFamily="50" charset="-128"/>
                <a:ea typeface="BIZ UDPゴシック" panose="020B0400000000000000" pitchFamily="50" charset="-128"/>
              </a:rPr>
              <a:t>取組内容</a:t>
            </a:r>
          </a:p>
        </p:txBody>
      </p:sp>
      <p:sp>
        <p:nvSpPr>
          <p:cNvPr id="26" name="テキスト ボックス 25">
            <a:extLst>
              <a:ext uri="{FF2B5EF4-FFF2-40B4-BE49-F238E27FC236}">
                <a16:creationId xmlns:a16="http://schemas.microsoft.com/office/drawing/2014/main" xmlns="" id="{B3CD46BC-E418-45A5-861C-C35C2DD48E12}"/>
              </a:ext>
            </a:extLst>
          </p:cNvPr>
          <p:cNvSpPr txBox="1"/>
          <p:nvPr/>
        </p:nvSpPr>
        <p:spPr>
          <a:xfrm>
            <a:off x="419570" y="4093013"/>
            <a:ext cx="8468397" cy="338554"/>
          </a:xfrm>
          <a:prstGeom prst="rect">
            <a:avLst/>
          </a:prstGeom>
          <a:noFill/>
        </p:spPr>
        <p:txBody>
          <a:bodyPr wrap="square" rtlCol="0">
            <a:spAutoFit/>
          </a:bodyPr>
          <a:lstStyle/>
          <a:p>
            <a:r>
              <a:rPr kumimoji="1" lang="ja-JP" altLang="en-US" sz="1600" b="1" dirty="0">
                <a:solidFill>
                  <a:srgbClr val="0041FF"/>
                </a:solidFill>
                <a:latin typeface="BIZ UDPゴシック" panose="020B0400000000000000" pitchFamily="50" charset="-128"/>
                <a:ea typeface="BIZ UDPゴシック" panose="020B0400000000000000" pitchFamily="50" charset="-128"/>
              </a:rPr>
              <a:t>③　避難所運営ガイドラインに女性の視点を反映</a:t>
            </a:r>
          </a:p>
        </p:txBody>
      </p:sp>
      <p:sp>
        <p:nvSpPr>
          <p:cNvPr id="34" name="四角形: 角を丸くする 33">
            <a:extLst>
              <a:ext uri="{FF2B5EF4-FFF2-40B4-BE49-F238E27FC236}">
                <a16:creationId xmlns:a16="http://schemas.microsoft.com/office/drawing/2014/main" xmlns="" id="{6FD0528D-681B-47A4-898C-C1D6F7B3B1A9}"/>
              </a:ext>
            </a:extLst>
          </p:cNvPr>
          <p:cNvSpPr/>
          <p:nvPr/>
        </p:nvSpPr>
        <p:spPr>
          <a:xfrm>
            <a:off x="657799" y="4587064"/>
            <a:ext cx="8033203" cy="1869235"/>
          </a:xfrm>
          <a:prstGeom prst="roundRect">
            <a:avLst>
              <a:gd name="adj" fmla="val 3577"/>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xmlns="" id="{810FE8C0-799E-424E-8FA3-9BD38315F63E}"/>
              </a:ext>
            </a:extLst>
          </p:cNvPr>
          <p:cNvSpPr txBox="1"/>
          <p:nvPr/>
        </p:nvSpPr>
        <p:spPr>
          <a:xfrm>
            <a:off x="790583" y="4458138"/>
            <a:ext cx="3483371" cy="307777"/>
          </a:xfrm>
          <a:prstGeom prst="rect">
            <a:avLst/>
          </a:prstGeom>
          <a:solidFill>
            <a:srgbClr val="0041FF"/>
          </a:solidFill>
        </p:spPr>
        <p:txBody>
          <a:bodyPr wrap="square">
            <a:spAutoFit/>
          </a:bodyP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被災地派遣した女性職員へのヒアリング</a:t>
            </a:r>
          </a:p>
        </p:txBody>
      </p:sp>
      <p:sp>
        <p:nvSpPr>
          <p:cNvPr id="39" name="テキスト ボックス 38">
            <a:extLst>
              <a:ext uri="{FF2B5EF4-FFF2-40B4-BE49-F238E27FC236}">
                <a16:creationId xmlns:a16="http://schemas.microsoft.com/office/drawing/2014/main" xmlns="" id="{B0263081-9A92-4C0D-B5A8-551BC74EB0EA}"/>
              </a:ext>
            </a:extLst>
          </p:cNvPr>
          <p:cNvSpPr txBox="1"/>
          <p:nvPr/>
        </p:nvSpPr>
        <p:spPr>
          <a:xfrm>
            <a:off x="732061" y="4959779"/>
            <a:ext cx="3444245" cy="738664"/>
          </a:xfrm>
          <a:prstGeom prst="rect">
            <a:avLst/>
          </a:prstGeom>
          <a:noFill/>
        </p:spPr>
        <p:txBody>
          <a:bodyPr wrap="square">
            <a:spAutoFit/>
          </a:bodyPr>
          <a:lstStyle/>
          <a:p>
            <a:pPr marL="182563" indent="-182563">
              <a:spcAft>
                <a:spcPts val="600"/>
              </a:spcAft>
              <a:buClr>
                <a:schemeClr val="tx1">
                  <a:lumMod val="75000"/>
                  <a:lumOff val="25000"/>
                </a:schemeClr>
              </a:buClr>
              <a:buFont typeface="Arial" panose="020B0604020202020204" pitchFamily="34" charset="0"/>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過去に被災地派遣を経験している女性職員と振り返りを行い、マニュアルに入れ込むべき内容をヒアリングしている</a:t>
            </a:r>
          </a:p>
        </p:txBody>
      </p:sp>
      <p:sp>
        <p:nvSpPr>
          <p:cNvPr id="2" name="四角形: 角を丸くする 1">
            <a:extLst>
              <a:ext uri="{FF2B5EF4-FFF2-40B4-BE49-F238E27FC236}">
                <a16:creationId xmlns:a16="http://schemas.microsoft.com/office/drawing/2014/main" xmlns="" id="{4420EC8A-6E83-406B-BCAF-668830C3EEB5}"/>
              </a:ext>
            </a:extLst>
          </p:cNvPr>
          <p:cNvSpPr/>
          <p:nvPr/>
        </p:nvSpPr>
        <p:spPr>
          <a:xfrm>
            <a:off x="4292202" y="4714314"/>
            <a:ext cx="4204914" cy="1629322"/>
          </a:xfrm>
          <a:prstGeom prst="roundRect">
            <a:avLst>
              <a:gd name="adj" fmla="val 126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xmlns="" id="{5948EEED-E141-4D09-A892-E4E3E4073BF0}"/>
              </a:ext>
            </a:extLst>
          </p:cNvPr>
          <p:cNvSpPr txBox="1"/>
          <p:nvPr/>
        </p:nvSpPr>
        <p:spPr>
          <a:xfrm>
            <a:off x="4314178" y="4831622"/>
            <a:ext cx="4097761" cy="1384995"/>
          </a:xfrm>
          <a:prstGeom prst="rect">
            <a:avLst/>
          </a:prstGeom>
          <a:noFill/>
        </p:spPr>
        <p:txBody>
          <a:bodyPr wrap="square">
            <a:spAutoFit/>
          </a:bodyPr>
          <a:lstStyle/>
          <a:p>
            <a:pPr algn="just">
              <a:buClr>
                <a:schemeClr val="tx1">
                  <a:lumMod val="75000"/>
                  <a:lumOff val="25000"/>
                </a:schemeClr>
              </a:buClr>
            </a:pP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例</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algn="just">
              <a:spcAft>
                <a:spcPts val="600"/>
              </a:spcAft>
              <a:buClr>
                <a:schemeClr val="tx1">
                  <a:lumMod val="75000"/>
                  <a:lumOff val="25000"/>
                </a:schemeClr>
              </a:buCl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女性用の更衣室を準備することは、内閣府のガイドライン「災害対応力を強化する女性の視点」等に</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記載はあるが、姿見を設置すべきことなどは実際に被災地に派遣された職員にヒアリングしなければ分からない</a:t>
            </a:r>
          </a:p>
        </p:txBody>
      </p:sp>
      <p:sp>
        <p:nvSpPr>
          <p:cNvPr id="15" name="スライド番号プレースホルダー 2">
            <a:extLst>
              <a:ext uri="{FF2B5EF4-FFF2-40B4-BE49-F238E27FC236}">
                <a16:creationId xmlns:a16="http://schemas.microsoft.com/office/drawing/2014/main" xmlns="" id="{3EF624F7-A42A-4311-A027-07B39E644C39}"/>
              </a:ext>
            </a:extLst>
          </p:cNvPr>
          <p:cNvSpPr>
            <a:spLocks noGrp="1"/>
          </p:cNvSpPr>
          <p:nvPr>
            <p:ph type="sldNum" sz="quarter" idx="12"/>
          </p:nvPr>
        </p:nvSpPr>
        <p:spPr>
          <a:xfrm>
            <a:off x="7045452" y="6456299"/>
            <a:ext cx="2057400" cy="365125"/>
          </a:xfrm>
        </p:spPr>
        <p:txBody>
          <a:bodyPr/>
          <a:lstStyle/>
          <a:p>
            <a:r>
              <a:rPr kumimoji="1" lang="ja-JP" altLang="en-US" dirty="0"/>
              <a:t>４／５</a:t>
            </a:r>
            <a:endParaRPr kumimoji="1" lang="en-US" altLang="ja-JP" dirty="0"/>
          </a:p>
        </p:txBody>
      </p:sp>
      <p:graphicFrame>
        <p:nvGraphicFramePr>
          <p:cNvPr id="16" name="表 6">
            <a:extLst>
              <a:ext uri="{FF2B5EF4-FFF2-40B4-BE49-F238E27FC236}">
                <a16:creationId xmlns:a16="http://schemas.microsoft.com/office/drawing/2014/main" xmlns="" id="{7E61C0FD-C2D5-4884-AF5C-936EDE509265}"/>
              </a:ext>
            </a:extLst>
          </p:cNvPr>
          <p:cNvGraphicFramePr>
            <a:graphicFrameLocks noGrp="1"/>
          </p:cNvGraphicFramePr>
          <p:nvPr/>
        </p:nvGraphicFramePr>
        <p:xfrm>
          <a:off x="41148" y="36576"/>
          <a:ext cx="9061704" cy="64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64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事例１３</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被災地応援で多くの女性職員を派遣</a:t>
                      </a:r>
                      <a:endParaRPr kumimoji="1" lang="ja-JP" altLang="en-US" sz="1800" b="1" dirty="0">
                        <a:solidFill>
                          <a:srgbClr val="0041FF"/>
                        </a:solidFill>
                        <a:highlight>
                          <a:srgbClr val="FFFF00"/>
                        </a:highlight>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岐阜県</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
        <p:nvSpPr>
          <p:cNvPr id="21" name="正方形/長方形 20">
            <a:extLst>
              <a:ext uri="{FF2B5EF4-FFF2-40B4-BE49-F238E27FC236}">
                <a16:creationId xmlns:a16="http://schemas.microsoft.com/office/drawing/2014/main" xmlns="" id="{1CA2416A-FB67-44B3-B0BC-85FB597F31EA}"/>
              </a:ext>
            </a:extLst>
          </p:cNvPr>
          <p:cNvSpPr/>
          <p:nvPr/>
        </p:nvSpPr>
        <p:spPr>
          <a:xfrm>
            <a:off x="114914" y="5852232"/>
            <a:ext cx="4061392" cy="869836"/>
          </a:xfrm>
          <a:prstGeom prst="rect">
            <a:avLst/>
          </a:prstGeom>
          <a:solidFill>
            <a:srgbClr val="E4F8B2"/>
          </a:solidFill>
          <a:ln>
            <a:solidFill>
              <a:srgbClr val="35A1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200" dirty="0">
              <a:solidFill>
                <a:schemeClr val="tx1">
                  <a:lumMod val="75000"/>
                  <a:lumOff val="25000"/>
                </a:schemeClr>
              </a:solidFill>
            </a:endParaRPr>
          </a:p>
        </p:txBody>
      </p:sp>
      <p:sp>
        <p:nvSpPr>
          <p:cNvPr id="23" name="テキスト ボックス 22">
            <a:extLst>
              <a:ext uri="{FF2B5EF4-FFF2-40B4-BE49-F238E27FC236}">
                <a16:creationId xmlns:a16="http://schemas.microsoft.com/office/drawing/2014/main" xmlns="" id="{9994B28B-5387-4157-A074-39547E6A42E6}"/>
              </a:ext>
            </a:extLst>
          </p:cNvPr>
          <p:cNvSpPr txBox="1"/>
          <p:nvPr/>
        </p:nvSpPr>
        <p:spPr>
          <a:xfrm>
            <a:off x="114914" y="5897674"/>
            <a:ext cx="3203910" cy="646331"/>
          </a:xfrm>
          <a:prstGeom prst="rect">
            <a:avLst/>
          </a:prstGeom>
          <a:noFill/>
        </p:spPr>
        <p:txBody>
          <a:bodyPr wrap="square">
            <a:spAutoFit/>
          </a:bodyPr>
          <a:lstStyle/>
          <a:p>
            <a:r>
              <a:rPr lang="en-US" altLang="ja-JP" sz="1200" dirty="0">
                <a:solidFill>
                  <a:schemeClr val="tx1">
                    <a:lumMod val="75000"/>
                    <a:lumOff val="25000"/>
                  </a:schemeClr>
                </a:solidFill>
              </a:rPr>
              <a:t>【</a:t>
            </a:r>
            <a:r>
              <a:rPr lang="ja-JP" altLang="en-US" sz="1200" dirty="0">
                <a:solidFill>
                  <a:schemeClr val="tx1">
                    <a:lumMod val="75000"/>
                    <a:lumOff val="25000"/>
                  </a:schemeClr>
                </a:solidFill>
              </a:rPr>
              <a:t>避難所運営ガイドラインダウンロード</a:t>
            </a:r>
            <a:r>
              <a:rPr lang="en-US" altLang="ja-JP" sz="1200" dirty="0">
                <a:solidFill>
                  <a:schemeClr val="tx1">
                    <a:lumMod val="75000"/>
                    <a:lumOff val="25000"/>
                  </a:schemeClr>
                </a:solidFill>
              </a:rPr>
              <a:t>】</a:t>
            </a:r>
          </a:p>
          <a:p>
            <a:r>
              <a:rPr lang="ja-JP" altLang="en-US" sz="1200" dirty="0">
                <a:solidFill>
                  <a:schemeClr val="tx1">
                    <a:lumMod val="75000"/>
                    <a:lumOff val="25000"/>
                  </a:schemeClr>
                </a:solidFill>
              </a:rPr>
              <a:t>岐阜県防災課</a:t>
            </a:r>
            <a:r>
              <a:rPr lang="en-US" altLang="ja-JP" sz="1200" dirty="0">
                <a:solidFill>
                  <a:schemeClr val="tx1">
                    <a:lumMod val="75000"/>
                    <a:lumOff val="25000"/>
                  </a:schemeClr>
                </a:solidFill>
              </a:rPr>
              <a:t>HP</a:t>
            </a:r>
            <a:r>
              <a:rPr lang="ja-JP" altLang="en-US" sz="1200" dirty="0">
                <a:solidFill>
                  <a:schemeClr val="tx1">
                    <a:lumMod val="75000"/>
                    <a:lumOff val="25000"/>
                  </a:schemeClr>
                </a:solidFill>
              </a:rPr>
              <a:t>：</a:t>
            </a:r>
            <a:r>
              <a:rPr lang="en-US" altLang="ja-JP" sz="1200" dirty="0">
                <a:solidFill>
                  <a:schemeClr val="tx1">
                    <a:lumMod val="75000"/>
                    <a:lumOff val="25000"/>
                  </a:schemeClr>
                </a:solidFill>
              </a:rPr>
              <a:t>https://www.pref.gifu.lg.jp/page/8409.html</a:t>
            </a:r>
            <a:endParaRPr lang="ja-JP" altLang="en-US" sz="1200" dirty="0">
              <a:solidFill>
                <a:schemeClr val="tx1">
                  <a:lumMod val="75000"/>
                  <a:lumOff val="25000"/>
                </a:schemeClr>
              </a:solidFill>
            </a:endParaRPr>
          </a:p>
        </p:txBody>
      </p:sp>
      <p:pic>
        <p:nvPicPr>
          <p:cNvPr id="4" name="図 3" descr="QR コード&#10;&#10;避難所運営ガイドライン">
            <a:extLst>
              <a:ext uri="{FF2B5EF4-FFF2-40B4-BE49-F238E27FC236}">
                <a16:creationId xmlns:a16="http://schemas.microsoft.com/office/drawing/2014/main" xmlns="" id="{03151508-3851-405B-9002-D9658C6AB2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18823" y="5898270"/>
            <a:ext cx="792000" cy="792000"/>
          </a:xfrm>
          <a:prstGeom prst="rect">
            <a:avLst/>
          </a:prstGeom>
        </p:spPr>
      </p:pic>
      <p:sp>
        <p:nvSpPr>
          <p:cNvPr id="24" name="四角形: 角を丸くする 23">
            <a:extLst>
              <a:ext uri="{FF2B5EF4-FFF2-40B4-BE49-F238E27FC236}">
                <a16:creationId xmlns:a16="http://schemas.microsoft.com/office/drawing/2014/main" xmlns="" id="{5624FC3C-6BB9-4D09-A1CF-33B3F543CD43}"/>
              </a:ext>
            </a:extLst>
          </p:cNvPr>
          <p:cNvSpPr/>
          <p:nvPr/>
        </p:nvSpPr>
        <p:spPr>
          <a:xfrm>
            <a:off x="646883" y="1940969"/>
            <a:ext cx="8040390" cy="1879043"/>
          </a:xfrm>
          <a:prstGeom prst="roundRect">
            <a:avLst>
              <a:gd name="adj" fmla="val 3577"/>
            </a:avLst>
          </a:prstGeom>
          <a:solidFill>
            <a:srgbClr val="CCF2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xmlns="" id="{505CB53B-E526-4735-8FBD-C0B4209EAA6E}"/>
              </a:ext>
            </a:extLst>
          </p:cNvPr>
          <p:cNvSpPr txBox="1"/>
          <p:nvPr/>
        </p:nvSpPr>
        <p:spPr>
          <a:xfrm>
            <a:off x="779666" y="1812043"/>
            <a:ext cx="3483371" cy="307777"/>
          </a:xfrm>
          <a:prstGeom prst="rect">
            <a:avLst/>
          </a:prstGeom>
          <a:solidFill>
            <a:srgbClr val="0041FF"/>
          </a:solidFill>
        </p:spPr>
        <p:txBody>
          <a:bodyPr wrap="square">
            <a:spAutoFit/>
          </a:bodyPr>
          <a:lstStyle/>
          <a:p>
            <a:pPr algn="ctr"/>
            <a:r>
              <a:rPr lang="ja-JP" altLang="en-US" sz="1400" b="1" dirty="0">
                <a:solidFill>
                  <a:schemeClr val="bg1"/>
                </a:solidFill>
                <a:latin typeface="BIZ UDPゴシック" panose="020B0400000000000000" pitchFamily="50" charset="-128"/>
                <a:ea typeface="BIZ UDPゴシック" panose="020B0400000000000000" pitchFamily="50" charset="-128"/>
              </a:rPr>
              <a:t>被災地応援の際のノウハウを蓄積</a:t>
            </a:r>
          </a:p>
        </p:txBody>
      </p:sp>
      <p:sp>
        <p:nvSpPr>
          <p:cNvPr id="27" name="テキスト ボックス 26">
            <a:extLst>
              <a:ext uri="{FF2B5EF4-FFF2-40B4-BE49-F238E27FC236}">
                <a16:creationId xmlns:a16="http://schemas.microsoft.com/office/drawing/2014/main" xmlns="" id="{3093C168-D8FE-4402-AA4D-4889894B338A}"/>
              </a:ext>
            </a:extLst>
          </p:cNvPr>
          <p:cNvSpPr txBox="1"/>
          <p:nvPr/>
        </p:nvSpPr>
        <p:spPr>
          <a:xfrm>
            <a:off x="747420" y="2274685"/>
            <a:ext cx="3444245" cy="738664"/>
          </a:xfrm>
          <a:prstGeom prst="rect">
            <a:avLst/>
          </a:prstGeom>
          <a:noFill/>
        </p:spPr>
        <p:txBody>
          <a:bodyPr wrap="square">
            <a:spAutoFit/>
          </a:bodyPr>
          <a:lstStyle/>
          <a:p>
            <a:pPr marL="182563" indent="-182563">
              <a:spcAft>
                <a:spcPts val="600"/>
              </a:spcAft>
              <a:buClr>
                <a:schemeClr val="tx1">
                  <a:lumMod val="75000"/>
                  <a:lumOff val="25000"/>
                </a:schemeClr>
              </a:buClr>
              <a:buFont typeface="Arial" panose="020B0604020202020204" pitchFamily="34" charset="0"/>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職員が避難所運営支援員として様々な被災地に応援に行ったときの活動内容がわかる資料を人事課で保管している</a:t>
            </a:r>
          </a:p>
        </p:txBody>
      </p:sp>
      <p:sp>
        <p:nvSpPr>
          <p:cNvPr id="28" name="四角形: 角を丸くする 27">
            <a:extLst>
              <a:ext uri="{FF2B5EF4-FFF2-40B4-BE49-F238E27FC236}">
                <a16:creationId xmlns:a16="http://schemas.microsoft.com/office/drawing/2014/main" xmlns="" id="{22524258-8B9D-4332-9B68-A74CB38EC8AF}"/>
              </a:ext>
            </a:extLst>
          </p:cNvPr>
          <p:cNvSpPr/>
          <p:nvPr/>
        </p:nvSpPr>
        <p:spPr>
          <a:xfrm>
            <a:off x="4270225" y="2112399"/>
            <a:ext cx="4226892" cy="1558940"/>
          </a:xfrm>
          <a:prstGeom prst="roundRect">
            <a:avLst>
              <a:gd name="adj" fmla="val 1261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例</a:t>
            </a:r>
          </a:p>
        </p:txBody>
      </p:sp>
      <p:sp>
        <p:nvSpPr>
          <p:cNvPr id="30" name="テキスト ボックス 29">
            <a:extLst>
              <a:ext uri="{FF2B5EF4-FFF2-40B4-BE49-F238E27FC236}">
                <a16:creationId xmlns:a16="http://schemas.microsoft.com/office/drawing/2014/main" xmlns="" id="{175B8295-D4DF-4617-9D3C-8BD9E35A807E}"/>
              </a:ext>
            </a:extLst>
          </p:cNvPr>
          <p:cNvSpPr txBox="1"/>
          <p:nvPr/>
        </p:nvSpPr>
        <p:spPr>
          <a:xfrm>
            <a:off x="419571" y="1378330"/>
            <a:ext cx="8468397" cy="338554"/>
          </a:xfrm>
          <a:prstGeom prst="rect">
            <a:avLst/>
          </a:prstGeom>
          <a:noFill/>
        </p:spPr>
        <p:txBody>
          <a:bodyPr wrap="square" rtlCol="0">
            <a:spAutoFit/>
          </a:bodyPr>
          <a:lstStyle/>
          <a:p>
            <a:pPr marL="342900" indent="-342900">
              <a:buFont typeface="+mj-ea"/>
              <a:buAutoNum type="circleNumDbPlain" startAt="2"/>
            </a:pPr>
            <a:r>
              <a:rPr kumimoji="1" lang="ja-JP" altLang="en-US" sz="1600" b="1" dirty="0">
                <a:solidFill>
                  <a:srgbClr val="0041FF"/>
                </a:solidFill>
                <a:latin typeface="BIZ UDPゴシック" panose="020B0400000000000000" pitchFamily="50" charset="-128"/>
                <a:ea typeface="BIZ UDPゴシック" panose="020B0400000000000000" pitchFamily="50" charset="-128"/>
              </a:rPr>
              <a:t>女性の視点に立った避難所運営に関するノウハウの蓄積</a:t>
            </a:r>
          </a:p>
        </p:txBody>
      </p:sp>
      <p:sp>
        <p:nvSpPr>
          <p:cNvPr id="31" name="テキスト ボックス 30">
            <a:extLst>
              <a:ext uri="{FF2B5EF4-FFF2-40B4-BE49-F238E27FC236}">
                <a16:creationId xmlns:a16="http://schemas.microsoft.com/office/drawing/2014/main" xmlns="" id="{195AE8C1-457D-4B5B-9F39-DD7CF3BEF65D}"/>
              </a:ext>
            </a:extLst>
          </p:cNvPr>
          <p:cNvSpPr txBox="1"/>
          <p:nvPr/>
        </p:nvSpPr>
        <p:spPr>
          <a:xfrm>
            <a:off x="4314178" y="2147717"/>
            <a:ext cx="4097761" cy="1692771"/>
          </a:xfrm>
          <a:prstGeom prst="rect">
            <a:avLst/>
          </a:prstGeom>
          <a:noFill/>
        </p:spPr>
        <p:txBody>
          <a:bodyPr wrap="square">
            <a:spAutoFit/>
          </a:bodyPr>
          <a:lstStyle/>
          <a:p>
            <a:pPr algn="just">
              <a:spcAft>
                <a:spcPts val="600"/>
              </a:spcAft>
              <a:buClr>
                <a:schemeClr val="tx1">
                  <a:lumMod val="75000"/>
                  <a:lumOff val="25000"/>
                </a:schemeClr>
              </a:buClr>
            </a:pP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例</a:t>
            </a:r>
            <a:r>
              <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rPr>
              <a:t>】</a:t>
            </a:r>
          </a:p>
          <a:p>
            <a:pPr marL="182563" indent="-182563" algn="just">
              <a:spcAft>
                <a:spcPts val="600"/>
              </a:spcAft>
              <a:buClr>
                <a:schemeClr val="tx1">
                  <a:lumMod val="75000"/>
                  <a:lumOff val="25000"/>
                </a:schemeClr>
              </a:buClr>
              <a:buFont typeface="Arial" panose="020B0604020202020204" pitchFamily="34" charset="0"/>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「女性用トイレ」や「女性用シャワールーム」の掃除は女性が必要</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2563" indent="-182563" algn="just">
              <a:spcAft>
                <a:spcPts val="600"/>
              </a:spcAft>
              <a:buClr>
                <a:schemeClr val="tx1">
                  <a:lumMod val="75000"/>
                  <a:lumOff val="25000"/>
                </a:schemeClr>
              </a:buClr>
              <a:buFont typeface="Arial" panose="020B0604020202020204" pitchFamily="34" charset="0"/>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「女性向けの更衣室」、「姿見」の設置が必要</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182563" indent="-182563" algn="just">
              <a:spcAft>
                <a:spcPts val="600"/>
              </a:spcAft>
              <a:buClr>
                <a:schemeClr val="tx1">
                  <a:lumMod val="75000"/>
                  <a:lumOff val="25000"/>
                </a:schemeClr>
              </a:buClr>
              <a:buFont typeface="Arial" panose="020B0604020202020204" pitchFamily="34" charset="0"/>
              <a:buChar char="•"/>
            </a:pPr>
            <a:r>
              <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rPr>
              <a:t>応援職員を受け入れる側にも女性職員が必要</a:t>
            </a:r>
            <a:endParaRPr lang="en-US" altLang="ja-JP"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spcAft>
                <a:spcPts val="600"/>
              </a:spcAft>
              <a:buClr>
                <a:schemeClr val="tx1">
                  <a:lumMod val="75000"/>
                  <a:lumOff val="25000"/>
                </a:schemeClr>
              </a:buClr>
            </a:pPr>
            <a:endParaRPr lang="ja-JP" altLang="en-US" sz="14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125808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3D01045C-D087-40B5-8F8C-493A6715017D}"/>
              </a:ext>
            </a:extLst>
          </p:cNvPr>
          <p:cNvSpPr/>
          <p:nvPr/>
        </p:nvSpPr>
        <p:spPr>
          <a:xfrm>
            <a:off x="344556" y="2944501"/>
            <a:ext cx="8454886" cy="237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lstStyle/>
          <a:p>
            <a:pPr algn="just">
              <a:spcAft>
                <a:spcPts val="300"/>
              </a:spcAft>
            </a:pPr>
            <a:r>
              <a:rPr kumimoji="1" lang="en-US" altLang="ja-JP" sz="1500" dirty="0">
                <a:solidFill>
                  <a:srgbClr val="0041FF"/>
                </a:solidFill>
                <a:latin typeface="BIZ UDPゴシック" panose="020B0400000000000000" pitchFamily="50" charset="-128"/>
                <a:ea typeface="BIZ UDPゴシック" panose="020B0400000000000000" pitchFamily="50" charset="-128"/>
              </a:rPr>
              <a:t>【</a:t>
            </a:r>
            <a:r>
              <a:rPr kumimoji="1" lang="ja-JP" altLang="en-US" sz="1500" dirty="0">
                <a:solidFill>
                  <a:srgbClr val="0041FF"/>
                </a:solidFill>
                <a:latin typeface="BIZ UDPゴシック" panose="020B0400000000000000" pitchFamily="50" charset="-128"/>
                <a:ea typeface="BIZ UDPゴシック" panose="020B0400000000000000" pitchFamily="50" charset="-128"/>
              </a:rPr>
              <a:t>担当者のメッセージ</a:t>
            </a:r>
            <a:r>
              <a:rPr kumimoji="1" lang="en-US" altLang="ja-JP" sz="1500" dirty="0">
                <a:solidFill>
                  <a:srgbClr val="0041FF"/>
                </a:solidFill>
                <a:latin typeface="BIZ UDPゴシック" panose="020B0400000000000000" pitchFamily="50" charset="-128"/>
                <a:ea typeface="BIZ UDPゴシック" panose="020B0400000000000000" pitchFamily="50" charset="-128"/>
              </a:rPr>
              <a:t>】</a:t>
            </a:r>
          </a:p>
          <a:p>
            <a:pPr algn="just">
              <a:spcAft>
                <a:spcPts val="300"/>
              </a:spcAft>
            </a:pP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500" spc="-50" dirty="0">
                <a:solidFill>
                  <a:schemeClr val="tx1">
                    <a:lumMod val="75000"/>
                    <a:lumOff val="25000"/>
                  </a:schemeClr>
                </a:solidFill>
                <a:latin typeface="BIZ UDPゴシック" panose="020B0400000000000000" pitchFamily="50" charset="-128"/>
                <a:ea typeface="BIZ UDPゴシック" panose="020B0400000000000000" pitchFamily="50" charset="-128"/>
              </a:rPr>
              <a:t>本事例をご覧になったみなさま、あなたは、この国の防災・減災において、重要なカギを握っています。</a:t>
            </a:r>
          </a:p>
          <a:p>
            <a:pPr algn="just">
              <a:spcAft>
                <a:spcPts val="300"/>
              </a:spcAft>
            </a:pP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　当県が実施した取組み自体が</a:t>
            </a:r>
            <a: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t>100</a:t>
            </a: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％理想的な対応であるとは思いません。これをきっかけに、</a:t>
            </a:r>
            <a: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みんなが、「普段から」「性別関係なく」「安心して暮らせる地域づくり」のための取組みを続けることこそが、何よりも重要です。</a:t>
            </a:r>
            <a:endPar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spcAft>
                <a:spcPts val="300"/>
              </a:spcAft>
            </a:pP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　職場内や地域の中で、思うように進まない壁があるかもしれません。どのようにすればよいか不安があるかもしれません。そんなときは、男女共同参画センター、</a:t>
            </a:r>
            <a: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t>NPO</a:t>
            </a: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、市民団体、地域の方々を</a:t>
            </a:r>
            <a: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t/>
            </a:r>
            <a:br>
              <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rPr>
            </a:b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頼って、話を聞いてもらいましょう。これこそが、非常に重要な取組です。</a:t>
            </a:r>
            <a:endParaRPr kumimoji="1" lang="en-US" altLang="ja-JP" sz="15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just">
              <a:spcAft>
                <a:spcPts val="300"/>
              </a:spcAft>
            </a:pPr>
            <a:r>
              <a:rPr kumimoji="1" lang="ja-JP" altLang="en-US" sz="1500" dirty="0">
                <a:solidFill>
                  <a:schemeClr val="tx1">
                    <a:lumMod val="75000"/>
                    <a:lumOff val="25000"/>
                  </a:schemeClr>
                </a:solidFill>
                <a:latin typeface="BIZ UDPゴシック" panose="020B0400000000000000" pitchFamily="50" charset="-128"/>
                <a:ea typeface="BIZ UDPゴシック" panose="020B0400000000000000" pitchFamily="50" charset="-128"/>
              </a:rPr>
              <a:t>　</a:t>
            </a:r>
            <a:r>
              <a:rPr kumimoji="1" lang="ja-JP" altLang="en-US" sz="1500" spc="-50" dirty="0">
                <a:solidFill>
                  <a:schemeClr val="tx1">
                    <a:lumMod val="75000"/>
                    <a:lumOff val="25000"/>
                  </a:schemeClr>
                </a:solidFill>
                <a:latin typeface="BIZ UDPゴシック" panose="020B0400000000000000" pitchFamily="50" charset="-128"/>
                <a:ea typeface="BIZ UDPゴシック" panose="020B0400000000000000" pitchFamily="50" charset="-128"/>
              </a:rPr>
              <a:t>我々も含め、みんなで一歩を踏み出しましょう。これが夢や絵空事ではないことを証明してみませんか。</a:t>
            </a:r>
          </a:p>
        </p:txBody>
      </p:sp>
      <p:sp>
        <p:nvSpPr>
          <p:cNvPr id="9" name="四角形: 角を丸くする 8">
            <a:extLst>
              <a:ext uri="{FF2B5EF4-FFF2-40B4-BE49-F238E27FC236}">
                <a16:creationId xmlns:a16="http://schemas.microsoft.com/office/drawing/2014/main" xmlns="" id="{38922AAD-9559-4682-970E-A435170F0549}"/>
              </a:ext>
            </a:extLst>
          </p:cNvPr>
          <p:cNvSpPr/>
          <p:nvPr/>
        </p:nvSpPr>
        <p:spPr>
          <a:xfrm>
            <a:off x="344556" y="967577"/>
            <a:ext cx="8454887" cy="1788323"/>
          </a:xfrm>
          <a:prstGeom prst="roundRect">
            <a:avLst>
              <a:gd name="adj" fmla="val 12107"/>
            </a:avLst>
          </a:prstGeom>
          <a:solidFill>
            <a:srgbClr val="FFFFD5"/>
          </a:solidFill>
          <a:ln w="38100">
            <a:solidFill>
              <a:srgbClr val="FF99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xmlns="" id="{338F8315-112A-4074-AAFD-F83089D2CDBD}"/>
              </a:ext>
            </a:extLst>
          </p:cNvPr>
          <p:cNvSpPr txBox="1"/>
          <p:nvPr/>
        </p:nvSpPr>
        <p:spPr>
          <a:xfrm>
            <a:off x="463826" y="1040008"/>
            <a:ext cx="2259725" cy="369332"/>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b="1" dirty="0">
                <a:solidFill>
                  <a:srgbClr val="FF2800"/>
                </a:solidFill>
                <a:latin typeface="BIZ UDPゴシック" panose="020B0400000000000000" pitchFamily="50" charset="-128"/>
                <a:ea typeface="BIZ UDPゴシック" panose="020B0400000000000000" pitchFamily="50" charset="-128"/>
              </a:rPr>
              <a:t>取組のポイント</a:t>
            </a:r>
          </a:p>
        </p:txBody>
      </p:sp>
      <p:sp>
        <p:nvSpPr>
          <p:cNvPr id="12" name="テキスト ボックス 11">
            <a:extLst>
              <a:ext uri="{FF2B5EF4-FFF2-40B4-BE49-F238E27FC236}">
                <a16:creationId xmlns:a16="http://schemas.microsoft.com/office/drawing/2014/main" xmlns="" id="{90607D01-F556-41F0-BF33-E3A541C5AE3F}"/>
              </a:ext>
            </a:extLst>
          </p:cNvPr>
          <p:cNvSpPr txBox="1"/>
          <p:nvPr/>
        </p:nvSpPr>
        <p:spPr>
          <a:xfrm>
            <a:off x="592634" y="1451237"/>
            <a:ext cx="8013700" cy="1169551"/>
          </a:xfrm>
          <a:prstGeom prst="rect">
            <a:avLst/>
          </a:prstGeom>
          <a:noFill/>
        </p:spPr>
        <p:txBody>
          <a:bodyPr wrap="square">
            <a:spAutoFit/>
          </a:bodyPr>
          <a:lstStyle/>
          <a:p>
            <a:pPr marL="285750" indent="-285750">
              <a:spcAft>
                <a:spcPts val="600"/>
              </a:spcAft>
              <a:buFont typeface="Wingdings" panose="05000000000000000000" pitchFamily="2" charset="2"/>
              <a:buChar char="ü"/>
            </a:pPr>
            <a:r>
              <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rPr>
              <a:t>できるだけ</a:t>
            </a: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多くの女性職員を被災地に応援派遣した</a:t>
            </a:r>
            <a:endParaRPr kumimoji="1" lang="en-US" altLang="ja-JP" sz="2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ü"/>
            </a:pPr>
            <a:r>
              <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rPr>
              <a:t>派遣先で学んだ</a:t>
            </a: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ノウハウを自分たちの災害対応に活かした</a:t>
            </a:r>
            <a:endParaRPr kumimoji="1" lang="en-US" altLang="ja-JP"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marL="285750" indent="-285750">
              <a:spcAft>
                <a:spcPts val="600"/>
              </a:spcAft>
              <a:buFont typeface="Wingdings" panose="05000000000000000000" pitchFamily="2" charset="2"/>
              <a:buChar char="ü"/>
            </a:pPr>
            <a:r>
              <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rPr>
              <a:t>ノウハウを</a:t>
            </a:r>
            <a:r>
              <a:rPr kumimoji="1" lang="ja-JP" altLang="en-US" sz="2000" b="1" u="sng" dirty="0">
                <a:solidFill>
                  <a:schemeClr val="tx1">
                    <a:lumMod val="75000"/>
                    <a:lumOff val="25000"/>
                  </a:schemeClr>
                </a:solidFill>
                <a:latin typeface="BIZ UDPゴシック" panose="020B0400000000000000" pitchFamily="50" charset="-128"/>
                <a:ea typeface="BIZ UDPゴシック" panose="020B0400000000000000" pitchFamily="50" charset="-128"/>
              </a:rPr>
              <a:t>避難所運営ガイドライン等に記載して見える化した</a:t>
            </a:r>
            <a:endParaRPr kumimoji="1" lang="ja-JP" altLang="en-US" sz="20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graphicFrame>
        <p:nvGraphicFramePr>
          <p:cNvPr id="13" name="表 6">
            <a:extLst>
              <a:ext uri="{FF2B5EF4-FFF2-40B4-BE49-F238E27FC236}">
                <a16:creationId xmlns:a16="http://schemas.microsoft.com/office/drawing/2014/main" xmlns="" id="{1DB52666-B737-4CC8-86FC-D8AA2C9D5B8D}"/>
              </a:ext>
            </a:extLst>
          </p:cNvPr>
          <p:cNvGraphicFramePr>
            <a:graphicFrameLocks noGrp="1"/>
          </p:cNvGraphicFramePr>
          <p:nvPr>
            <p:extLst>
              <p:ext uri="{D42A27DB-BD31-4B8C-83A1-F6EECF244321}">
                <p14:modId xmlns:p14="http://schemas.microsoft.com/office/powerpoint/2010/main" val="1961181630"/>
              </p:ext>
            </p:extLst>
          </p:nvPr>
        </p:nvGraphicFramePr>
        <p:xfrm>
          <a:off x="344555" y="5505207"/>
          <a:ext cx="8454887" cy="1213645"/>
        </p:xfrm>
        <a:graphic>
          <a:graphicData uri="http://schemas.openxmlformats.org/drawingml/2006/table">
            <a:tbl>
              <a:tblPr firstRow="1" bandRow="1">
                <a:tableStyleId>{5C22544A-7EE6-4342-B048-85BDC9FD1C3A}</a:tableStyleId>
              </a:tblPr>
              <a:tblGrid>
                <a:gridCol w="1423842">
                  <a:extLst>
                    <a:ext uri="{9D8B030D-6E8A-4147-A177-3AD203B41FA5}">
                      <a16:colId xmlns:a16="http://schemas.microsoft.com/office/drawing/2014/main" xmlns="" val="2891368264"/>
                    </a:ext>
                  </a:extLst>
                </a:gridCol>
                <a:gridCol w="7031045">
                  <a:extLst>
                    <a:ext uri="{9D8B030D-6E8A-4147-A177-3AD203B41FA5}">
                      <a16:colId xmlns:a16="http://schemas.microsoft.com/office/drawing/2014/main" xmlns="" val="216582114"/>
                    </a:ext>
                  </a:extLst>
                </a:gridCol>
              </a:tblGrid>
              <a:tr h="1213645">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団体の概要</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問い合わせ先</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岐阜県</a:t>
                      </a:r>
                      <a:endParaRPr kumimoji="1" lang="en-US" altLang="ja-JP" sz="1800" b="1" dirty="0">
                        <a:solidFill>
                          <a:srgbClr val="0041FF"/>
                        </a:solidFill>
                        <a:latin typeface="BIZ UDPゴシック" panose="020B0400000000000000" pitchFamily="50" charset="-128"/>
                        <a:ea typeface="BIZ UDPゴシック" panose="020B0400000000000000" pitchFamily="50" charset="-128"/>
                      </a:endParaRPr>
                    </a:p>
                    <a:p>
                      <a:pPr algn="l"/>
                      <a:r>
                        <a:rPr kumimoji="1" lang="ja-JP" altLang="en-US" sz="1200" b="0" dirty="0">
                          <a:solidFill>
                            <a:srgbClr val="0041FF"/>
                          </a:solidFill>
                          <a:latin typeface="BIZ UDPゴシック" panose="020B0400000000000000" pitchFamily="50" charset="-128"/>
                          <a:ea typeface="BIZ UDPゴシック" panose="020B0400000000000000" pitchFamily="50" charset="-128"/>
                        </a:rPr>
                        <a:t>所在地</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r>
                        <a:rPr kumimoji="1" lang="zh-CN" altLang="en-US" sz="1200" b="0" dirty="0">
                          <a:solidFill>
                            <a:srgbClr val="0041FF"/>
                          </a:solidFill>
                          <a:latin typeface="BIZ UDPゴシック" panose="020B0400000000000000" pitchFamily="50" charset="-128"/>
                          <a:ea typeface="BIZ UDPゴシック" panose="020B0400000000000000" pitchFamily="50" charset="-128"/>
                        </a:rPr>
                        <a:t>〒５００</a:t>
                      </a:r>
                      <a:r>
                        <a:rPr kumimoji="1" lang="en-US" altLang="zh-CN" sz="1200" b="0" dirty="0">
                          <a:solidFill>
                            <a:srgbClr val="0041FF"/>
                          </a:solidFill>
                          <a:latin typeface="BIZ UDPゴシック" panose="020B0400000000000000" pitchFamily="50" charset="-128"/>
                          <a:ea typeface="BIZ UDPゴシック" panose="020B0400000000000000" pitchFamily="50" charset="-128"/>
                        </a:rPr>
                        <a:t>-</a:t>
                      </a:r>
                      <a:r>
                        <a:rPr kumimoji="1" lang="zh-CN" altLang="en-US" sz="1200" b="0" dirty="0">
                          <a:solidFill>
                            <a:srgbClr val="0041FF"/>
                          </a:solidFill>
                          <a:latin typeface="BIZ UDPゴシック" panose="020B0400000000000000" pitchFamily="50" charset="-128"/>
                          <a:ea typeface="BIZ UDPゴシック" panose="020B0400000000000000" pitchFamily="50" charset="-128"/>
                        </a:rPr>
                        <a:t>８５７０岐阜市薮田南２丁目１番１号</a:t>
                      </a:r>
                      <a:endParaRPr kumimoji="1" lang="en-US" altLang="zh-TW" sz="1200" b="0" dirty="0">
                        <a:solidFill>
                          <a:srgbClr val="0041FF"/>
                        </a:solidFill>
                        <a:latin typeface="BIZ UDPゴシック" panose="020B0400000000000000" pitchFamily="50" charset="-128"/>
                        <a:ea typeface="BIZ UDPゴシック" panose="020B0400000000000000" pitchFamily="50" charset="-128"/>
                      </a:endParaRPr>
                    </a:p>
                    <a:p>
                      <a:pPr algn="l"/>
                      <a:r>
                        <a:rPr kumimoji="1" lang="en-US" altLang="ja-JP" sz="1200" b="0" dirty="0">
                          <a:solidFill>
                            <a:srgbClr val="0041FF"/>
                          </a:solidFill>
                          <a:latin typeface="BIZ UDPゴシック" panose="020B0400000000000000" pitchFamily="50" charset="-128"/>
                          <a:ea typeface="BIZ UDPゴシック" panose="020B0400000000000000" pitchFamily="50" charset="-128"/>
                        </a:rPr>
                        <a:t>Tel</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．０５８</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２７２</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１１１１</a:t>
                      </a:r>
                      <a:endParaRPr kumimoji="1" lang="en-US" altLang="ja-JP" sz="1200" b="0" dirty="0">
                        <a:solidFill>
                          <a:srgbClr val="0041FF"/>
                        </a:solidFill>
                        <a:latin typeface="BIZ UDPゴシック" panose="020B0400000000000000" pitchFamily="50" charset="-128"/>
                        <a:ea typeface="BIZ UDPゴシック" panose="020B0400000000000000" pitchFamily="50" charset="-128"/>
                      </a:endParaRPr>
                    </a:p>
                    <a:p>
                      <a:pPr algn="l"/>
                      <a:r>
                        <a:rPr kumimoji="1" lang="en-US" altLang="ja-JP" sz="1200" b="0" dirty="0">
                          <a:solidFill>
                            <a:srgbClr val="0041FF"/>
                          </a:solidFill>
                          <a:latin typeface="BIZ UDPゴシック" panose="020B0400000000000000" pitchFamily="50" charset="-128"/>
                          <a:ea typeface="BIZ UDPゴシック" panose="020B0400000000000000" pitchFamily="50" charset="-128"/>
                        </a:rPr>
                        <a:t>HP</a:t>
                      </a:r>
                      <a:r>
                        <a:rPr kumimoji="1" lang="ja-JP" altLang="en-US" sz="1200" b="0" dirty="0">
                          <a:solidFill>
                            <a:srgbClr val="0041FF"/>
                          </a:solidFill>
                          <a:latin typeface="BIZ UDPゴシック" panose="020B0400000000000000" pitchFamily="50" charset="-128"/>
                          <a:ea typeface="BIZ UDPゴシック" panose="020B0400000000000000" pitchFamily="50" charset="-128"/>
                        </a:rPr>
                        <a:t>　</a:t>
                      </a:r>
                      <a:r>
                        <a:rPr kumimoji="1" lang="en-US" altLang="ja-JP" sz="1200" b="0" dirty="0">
                          <a:solidFill>
                            <a:srgbClr val="0041FF"/>
                          </a:solidFill>
                          <a:latin typeface="BIZ UDPゴシック" panose="020B0400000000000000" pitchFamily="50" charset="-128"/>
                          <a:ea typeface="BIZ UDPゴシック" panose="020B0400000000000000" pitchFamily="50" charset="-128"/>
                        </a:rPr>
                        <a:t>https://www.pref.gifu.lg.jp/</a:t>
                      </a:r>
                      <a:endParaRPr kumimoji="1" lang="ja-JP" altLang="en-US" sz="1200" b="0" dirty="0">
                        <a:solidFill>
                          <a:srgbClr val="0041FF"/>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73043214"/>
                  </a:ext>
                </a:extLst>
              </a:tr>
            </a:tbl>
          </a:graphicData>
        </a:graphic>
      </p:graphicFrame>
      <p:pic>
        <p:nvPicPr>
          <p:cNvPr id="3" name="図 2" descr="QR コード&#10;&#10;自動的に生成された説明">
            <a:extLst>
              <a:ext uri="{FF2B5EF4-FFF2-40B4-BE49-F238E27FC236}">
                <a16:creationId xmlns:a16="http://schemas.microsoft.com/office/drawing/2014/main" xmlns="" id="{3EC14ED8-11D3-4A47-AE39-3D1BBC1857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41969" y="5616295"/>
            <a:ext cx="1064365" cy="1064365"/>
          </a:xfrm>
          <a:prstGeom prst="rect">
            <a:avLst/>
          </a:prstGeom>
        </p:spPr>
      </p:pic>
      <p:sp>
        <p:nvSpPr>
          <p:cNvPr id="14" name="スライド番号プレースホルダー 2">
            <a:extLst>
              <a:ext uri="{FF2B5EF4-FFF2-40B4-BE49-F238E27FC236}">
                <a16:creationId xmlns:a16="http://schemas.microsoft.com/office/drawing/2014/main" xmlns="" id="{6EDBAECB-51FE-4E8D-B3BA-3D33B3F21AC2}"/>
              </a:ext>
            </a:extLst>
          </p:cNvPr>
          <p:cNvSpPr>
            <a:spLocks noGrp="1"/>
          </p:cNvSpPr>
          <p:nvPr>
            <p:ph type="sldNum" sz="quarter" idx="12"/>
          </p:nvPr>
        </p:nvSpPr>
        <p:spPr>
          <a:xfrm>
            <a:off x="7045452" y="6456299"/>
            <a:ext cx="2057400" cy="365125"/>
          </a:xfrm>
        </p:spPr>
        <p:txBody>
          <a:bodyPr/>
          <a:lstStyle/>
          <a:p>
            <a:r>
              <a:rPr kumimoji="1" lang="ja-JP" altLang="en-US" dirty="0"/>
              <a:t>５／５</a:t>
            </a:r>
            <a:endParaRPr kumimoji="1" lang="en-US" altLang="ja-JP" dirty="0"/>
          </a:p>
        </p:txBody>
      </p:sp>
      <p:graphicFrame>
        <p:nvGraphicFramePr>
          <p:cNvPr id="15" name="表 6">
            <a:extLst>
              <a:ext uri="{FF2B5EF4-FFF2-40B4-BE49-F238E27FC236}">
                <a16:creationId xmlns:a16="http://schemas.microsoft.com/office/drawing/2014/main" xmlns="" id="{319564FE-7E91-43BC-96EE-BD72205C2B25}"/>
              </a:ext>
            </a:extLst>
          </p:cNvPr>
          <p:cNvGraphicFramePr>
            <a:graphicFrameLocks noGrp="1"/>
          </p:cNvGraphicFramePr>
          <p:nvPr>
            <p:extLst>
              <p:ext uri="{D42A27DB-BD31-4B8C-83A1-F6EECF244321}">
                <p14:modId xmlns:p14="http://schemas.microsoft.com/office/powerpoint/2010/main" val="3376430094"/>
              </p:ext>
            </p:extLst>
          </p:nvPr>
        </p:nvGraphicFramePr>
        <p:xfrm>
          <a:off x="41148" y="36576"/>
          <a:ext cx="9061704" cy="640800"/>
        </p:xfrm>
        <a:graphic>
          <a:graphicData uri="http://schemas.openxmlformats.org/drawingml/2006/table">
            <a:tbl>
              <a:tblPr firstRow="1" bandRow="1">
                <a:tableStyleId>{5C22544A-7EE6-4342-B048-85BDC9FD1C3A}</a:tableStyleId>
              </a:tblPr>
              <a:tblGrid>
                <a:gridCol w="1199597">
                  <a:extLst>
                    <a:ext uri="{9D8B030D-6E8A-4147-A177-3AD203B41FA5}">
                      <a16:colId xmlns:a16="http://schemas.microsoft.com/office/drawing/2014/main" xmlns="" val="2891368264"/>
                    </a:ext>
                  </a:extLst>
                </a:gridCol>
                <a:gridCol w="5815845">
                  <a:extLst>
                    <a:ext uri="{9D8B030D-6E8A-4147-A177-3AD203B41FA5}">
                      <a16:colId xmlns:a16="http://schemas.microsoft.com/office/drawing/2014/main" xmlns="" val="216582114"/>
                    </a:ext>
                  </a:extLst>
                </a:gridCol>
                <a:gridCol w="2046262">
                  <a:extLst>
                    <a:ext uri="{9D8B030D-6E8A-4147-A177-3AD203B41FA5}">
                      <a16:colId xmlns:a16="http://schemas.microsoft.com/office/drawing/2014/main" xmlns="" val="255611106"/>
                    </a:ext>
                  </a:extLst>
                </a:gridCol>
              </a:tblGrid>
              <a:tr h="640800">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事例１３</a:t>
                      </a:r>
                      <a:endParaRPr kumimoji="1" lang="en-US" altLang="ja-JP" sz="1400" b="1" dirty="0">
                        <a:solidFill>
                          <a:schemeClr val="bg1"/>
                        </a:solidFill>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tc>
                  <a:txBody>
                    <a:bodyPr/>
                    <a:lstStyle/>
                    <a:p>
                      <a:pPr algn="l"/>
                      <a:r>
                        <a:rPr kumimoji="1" lang="ja-JP" altLang="en-US" sz="1800" b="1" dirty="0">
                          <a:solidFill>
                            <a:srgbClr val="0041FF"/>
                          </a:solidFill>
                          <a:latin typeface="BIZ UDPゴシック" panose="020B0400000000000000" pitchFamily="50" charset="-128"/>
                          <a:ea typeface="BIZ UDPゴシック" panose="020B0400000000000000" pitchFamily="50" charset="-128"/>
                        </a:rPr>
                        <a:t>被災地応援で多くの女性職員を派遣</a:t>
                      </a:r>
                      <a:endParaRPr kumimoji="1" lang="ja-JP" altLang="en-US" sz="1800" b="1" dirty="0">
                        <a:solidFill>
                          <a:srgbClr val="0041FF"/>
                        </a:solidFill>
                        <a:highlight>
                          <a:srgbClr val="FFFF00"/>
                        </a:highlight>
                        <a:latin typeface="BIZ UDPゴシック" panose="020B0400000000000000" pitchFamily="50" charset="-128"/>
                        <a:ea typeface="BIZ UDPゴシック" panose="020B0400000000000000" pitchFamily="50" charset="-128"/>
                      </a:endParaRP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solidFill>
                            <a:schemeClr val="bg1"/>
                          </a:solidFill>
                          <a:latin typeface="BIZ UDPゴシック" panose="020B0400000000000000" pitchFamily="50" charset="-128"/>
                          <a:ea typeface="BIZ UDPゴシック" panose="020B0400000000000000" pitchFamily="50" charset="-128"/>
                        </a:rPr>
                        <a:t>岐阜県</a:t>
                      </a:r>
                    </a:p>
                  </a:txBody>
                  <a:tcPr anchor="ctr">
                    <a:lnL w="12700" cap="flat" cmpd="sng" algn="ctr">
                      <a:solidFill>
                        <a:srgbClr val="0041FF"/>
                      </a:solidFill>
                      <a:prstDash val="solid"/>
                      <a:round/>
                      <a:headEnd type="none" w="med" len="med"/>
                      <a:tailEnd type="none" w="med" len="med"/>
                    </a:lnL>
                    <a:lnR w="12700" cap="flat" cmpd="sng" algn="ctr">
                      <a:solidFill>
                        <a:srgbClr val="0041FF"/>
                      </a:solidFill>
                      <a:prstDash val="solid"/>
                      <a:round/>
                      <a:headEnd type="none" w="med" len="med"/>
                      <a:tailEnd type="none" w="med" len="med"/>
                    </a:lnR>
                    <a:lnT w="12700" cap="flat" cmpd="sng" algn="ctr">
                      <a:solidFill>
                        <a:srgbClr val="0041FF"/>
                      </a:solidFill>
                      <a:prstDash val="solid"/>
                      <a:round/>
                      <a:headEnd type="none" w="med" len="med"/>
                      <a:tailEnd type="none" w="med" len="med"/>
                    </a:lnT>
                    <a:lnB w="12700" cap="flat" cmpd="sng" algn="ctr">
                      <a:solidFill>
                        <a:srgbClr val="0041FF"/>
                      </a:solidFill>
                      <a:prstDash val="solid"/>
                      <a:round/>
                      <a:headEnd type="none" w="med" len="med"/>
                      <a:tailEnd type="none" w="med" len="med"/>
                    </a:lnB>
                    <a:lnTlToBr w="12700" cmpd="sng">
                      <a:noFill/>
                      <a:prstDash val="solid"/>
                    </a:lnTlToBr>
                    <a:lnBlToTr w="12700" cmpd="sng">
                      <a:noFill/>
                      <a:prstDash val="solid"/>
                    </a:lnBlToTr>
                    <a:solidFill>
                      <a:srgbClr val="0041FF"/>
                    </a:solidFill>
                  </a:tcPr>
                </a:tc>
                <a:extLst>
                  <a:ext uri="{0D108BD9-81ED-4DB2-BD59-A6C34878D82A}">
                    <a16:rowId xmlns:a16="http://schemas.microsoft.com/office/drawing/2014/main" xmlns="" val="2473043214"/>
                  </a:ext>
                </a:extLst>
              </a:tr>
            </a:tbl>
          </a:graphicData>
        </a:graphic>
      </p:graphicFrame>
    </p:spTree>
    <p:extLst>
      <p:ext uri="{BB962C8B-B14F-4D97-AF65-F5344CB8AC3E}">
        <p14:creationId xmlns:p14="http://schemas.microsoft.com/office/powerpoint/2010/main" val="357761927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656</Words>
  <Application>Microsoft Office PowerPoint</Application>
  <PresentationFormat>画面に合わせる (4:3)</PresentationFormat>
  <Paragraphs>100</Paragraphs>
  <Slides>4</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BIZ UDPゴシック</vt:lpstr>
      <vt:lpstr>HGPｺﾞｼｯｸM</vt:lpstr>
      <vt:lpstr>ＭＳ Ｐゴシック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2021-05-13T15:49:23Z</dcterms:created>
  <dcterms:modified xsi:type="dcterms:W3CDTF">2021-05-13T15:49:38Z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