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0"/>
  </p:notesMasterIdLst>
  <p:handoutMasterIdLst>
    <p:handoutMasterId r:id="rId21"/>
  </p:handoutMasterIdLst>
  <p:sldIdLst>
    <p:sldId id="449" r:id="rId2"/>
    <p:sldId id="450" r:id="rId3"/>
    <p:sldId id="407" r:id="rId4"/>
    <p:sldId id="408" r:id="rId5"/>
    <p:sldId id="409" r:id="rId6"/>
    <p:sldId id="410" r:id="rId7"/>
    <p:sldId id="411" r:id="rId8"/>
    <p:sldId id="412" r:id="rId9"/>
    <p:sldId id="413" r:id="rId10"/>
    <p:sldId id="414" r:id="rId11"/>
    <p:sldId id="415" r:id="rId12"/>
    <p:sldId id="416" r:id="rId13"/>
    <p:sldId id="417" r:id="rId14"/>
    <p:sldId id="418" r:id="rId15"/>
    <p:sldId id="439" r:id="rId16"/>
    <p:sldId id="446" r:id="rId17"/>
    <p:sldId id="447" r:id="rId18"/>
    <p:sldId id="448" r:id="rId19"/>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DF9DB"/>
    <a:srgbClr val="FFFCDB"/>
    <a:srgbClr val="FFD47D"/>
    <a:srgbClr val="FDE899"/>
    <a:srgbClr val="D1E0B3"/>
    <a:srgbClr val="FFD8D7"/>
    <a:srgbClr val="FCDD6A"/>
    <a:srgbClr val="FFD685"/>
    <a:srgbClr val="FFE0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50" autoAdjust="0"/>
    <p:restoredTop sz="72662" autoAdjust="0"/>
  </p:normalViewPr>
  <p:slideViewPr>
    <p:cSldViewPr>
      <p:cViewPr varScale="1">
        <p:scale>
          <a:sx n="50" d="100"/>
          <a:sy n="50" d="100"/>
        </p:scale>
        <p:origin x="1950" y="54"/>
      </p:cViewPr>
      <p:guideLst>
        <p:guide orient="horz" pos="2205"/>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2382"/>
    </p:cViewPr>
  </p:sorterViewPr>
  <p:notesViewPr>
    <p:cSldViewPr>
      <p:cViewPr varScale="1">
        <p:scale>
          <a:sx n="50" d="100"/>
          <a:sy n="50" d="100"/>
        </p:scale>
        <p:origin x="2904"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25" tIns="45713" rIns="91425" bIns="4571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4" y="0"/>
            <a:ext cx="2918831" cy="493316"/>
          </a:xfrm>
          <a:prstGeom prst="rect">
            <a:avLst/>
          </a:prstGeom>
        </p:spPr>
        <p:txBody>
          <a:bodyPr vert="horz" lIns="91425" tIns="45713" rIns="91425" bIns="45713" rtlCol="0"/>
          <a:lstStyle>
            <a:lvl1pPr algn="r">
              <a:defRPr sz="1200"/>
            </a:lvl1pPr>
          </a:lstStyle>
          <a:p>
            <a:fld id="{B412E235-79D1-CD4C-83FD-897C20296FC3}" type="datetimeFigureOut">
              <a:rPr kumimoji="1" lang="ja-JP" altLang="en-US" smtClean="0"/>
              <a:t>2016/6/1</a:t>
            </a:fld>
            <a:endParaRPr kumimoji="1" lang="ja-JP" altLang="en-US"/>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25" tIns="45713" rIns="91425" bIns="4571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5"/>
            <a:ext cx="2918831" cy="493316"/>
          </a:xfrm>
          <a:prstGeom prst="rect">
            <a:avLst/>
          </a:prstGeom>
        </p:spPr>
        <p:txBody>
          <a:bodyPr vert="horz" lIns="91425" tIns="45713" rIns="91425" bIns="45713" rtlCol="0" anchor="b"/>
          <a:lstStyle>
            <a:lvl1pPr algn="r">
              <a:defRPr sz="1200"/>
            </a:lvl1pPr>
          </a:lstStyle>
          <a:p>
            <a:fld id="{F91B3A06-7739-C047-974D-9D758413E934}" type="slidenum">
              <a:rPr kumimoji="1" lang="ja-JP" altLang="en-US" smtClean="0"/>
              <a:t>‹#›</a:t>
            </a:fld>
            <a:endParaRPr kumimoji="1" lang="ja-JP" altLang="en-US"/>
          </a:p>
        </p:txBody>
      </p:sp>
    </p:spTree>
    <p:extLst>
      <p:ext uri="{BB962C8B-B14F-4D97-AF65-F5344CB8AC3E}">
        <p14:creationId xmlns:p14="http://schemas.microsoft.com/office/powerpoint/2010/main" val="3263129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25" tIns="45713" rIns="91425"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5029"/>
          </a:xfrm>
          <a:prstGeom prst="rect">
            <a:avLst/>
          </a:prstGeom>
        </p:spPr>
        <p:txBody>
          <a:bodyPr vert="horz" lIns="91425" tIns="45713" rIns="91425" bIns="45713" rtlCol="0"/>
          <a:lstStyle>
            <a:lvl1pPr algn="r">
              <a:defRPr sz="1200"/>
            </a:lvl1pPr>
          </a:lstStyle>
          <a:p>
            <a:fld id="{6DB0AD6F-552D-47D6-BB00-17ACF9E50FF1}" type="datetimeFigureOut">
              <a:rPr kumimoji="1" lang="ja-JP" altLang="en-US" smtClean="0"/>
              <a:t>2016/6/1</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25" tIns="45713" rIns="91425" bIns="45713"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1"/>
          </a:xfrm>
          <a:prstGeom prst="rect">
            <a:avLst/>
          </a:prstGeom>
        </p:spPr>
        <p:txBody>
          <a:bodyPr vert="horz" lIns="91425" tIns="45713" rIns="91425" bIns="4571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25" tIns="45713" rIns="91425"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1425" tIns="45713" rIns="91425" bIns="45713" rtlCol="0" anchor="b"/>
          <a:lstStyle>
            <a:lvl1pPr algn="r">
              <a:defRPr sz="1200"/>
            </a:lvl1pPr>
          </a:lstStyle>
          <a:p>
            <a:fld id="{F30DD06D-053A-4048-A6F3-2B261F4FE62D}" type="slidenum">
              <a:rPr kumimoji="1" lang="ja-JP" altLang="en-US" smtClean="0"/>
              <a:t>‹#›</a:t>
            </a:fld>
            <a:endParaRPr kumimoji="1" lang="ja-JP" altLang="en-US"/>
          </a:p>
        </p:txBody>
      </p:sp>
    </p:spTree>
    <p:extLst>
      <p:ext uri="{BB962C8B-B14F-4D97-AF65-F5344CB8AC3E}">
        <p14:creationId xmlns:p14="http://schemas.microsoft.com/office/powerpoint/2010/main" val="29927780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BFDA0B4-827D-FF4B-AC12-B2E988361E37}" type="slidenum">
              <a:rPr kumimoji="1" lang="ja-JP" altLang="en-US" smtClean="0"/>
              <a:t>1</a:t>
            </a:fld>
            <a:endParaRPr kumimoji="1" lang="ja-JP" altLang="en-US"/>
          </a:p>
        </p:txBody>
      </p:sp>
    </p:spTree>
    <p:extLst>
      <p:ext uri="{BB962C8B-B14F-4D97-AF65-F5344CB8AC3E}">
        <p14:creationId xmlns:p14="http://schemas.microsoft.com/office/powerpoint/2010/main" val="7099182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シチュエーションシート「風水害」の「対策のポイント」に関して詳しく解説します。</a:t>
            </a:r>
            <a:endParaRPr kumimoji="1" lang="en-US" altLang="ja-JP" b="1" dirty="0" smtClean="0"/>
          </a:p>
          <a:p>
            <a:endParaRPr kumimoji="1" lang="en-US" altLang="ja-JP" b="1" dirty="0" smtClean="0"/>
          </a:p>
          <a:p>
            <a:r>
              <a:rPr kumimoji="1" lang="ja-JP" altLang="en-US" b="1" dirty="0" smtClean="0"/>
              <a:t>ポイント</a:t>
            </a:r>
            <a:endParaRPr kumimoji="1" lang="en-US" altLang="ja-JP" b="1" dirty="0" smtClean="0"/>
          </a:p>
          <a:p>
            <a:pPr marL="171423" indent="-171423">
              <a:buFont typeface="Wingdings" panose="05000000000000000000" pitchFamily="2" charset="2"/>
              <a:buChar char="ü"/>
            </a:pPr>
            <a:r>
              <a:rPr kumimoji="1" lang="ja-JP" altLang="en-US" b="0" dirty="0" smtClean="0"/>
              <a:t>多様な住民に対して防災知識の普及、訓練ができているか</a:t>
            </a:r>
            <a:endParaRPr kumimoji="1" lang="en-US" altLang="ja-JP" b="0" dirty="0" smtClean="0"/>
          </a:p>
          <a:p>
            <a:pPr marL="171423" indent="-171423">
              <a:buFont typeface="Wingdings" panose="05000000000000000000" pitchFamily="2" charset="2"/>
              <a:buChar char="ü"/>
            </a:pPr>
            <a:r>
              <a:rPr kumimoji="1" lang="ja-JP" altLang="en-US" b="0" dirty="0" smtClean="0"/>
              <a:t>自主防災組織等に女性が参画しているか</a:t>
            </a:r>
            <a:endParaRPr kumimoji="1" lang="en-US" altLang="ja-JP" b="0" dirty="0" smtClean="0"/>
          </a:p>
          <a:p>
            <a:pPr marL="171423" indent="-171423">
              <a:buFont typeface="Wingdings" panose="05000000000000000000" pitchFamily="2" charset="2"/>
              <a:buChar char="ü"/>
            </a:pPr>
            <a:endParaRPr kumimoji="1" lang="en-US" altLang="ja-JP" b="0" dirty="0" smtClean="0"/>
          </a:p>
          <a:p>
            <a:r>
              <a:rPr kumimoji="1" lang="ja-JP" altLang="en-US" b="0" dirty="0" smtClean="0"/>
              <a:t>⇒「男女共同参画の視点からの防災・復興の取組指針」及び「解説・事例集」を参照する</a:t>
            </a:r>
            <a:endParaRPr kumimoji="1" lang="en-US" altLang="ja-JP" b="0" dirty="0" smtClean="0"/>
          </a:p>
          <a:p>
            <a:r>
              <a:rPr kumimoji="1" lang="ja-JP" altLang="en-US" dirty="0" smtClean="0"/>
              <a:t>⇒その他、地域の</a:t>
            </a:r>
            <a:r>
              <a:rPr kumimoji="1" lang="ja-JP" altLang="ja-JP" sz="1200" kern="1200" dirty="0" smtClean="0">
                <a:solidFill>
                  <a:schemeClr val="tx1"/>
                </a:solidFill>
                <a:effectLst/>
                <a:latin typeface="+mn-lt"/>
                <a:ea typeface="+mn-ea"/>
                <a:cs typeface="+mn-cs"/>
              </a:rPr>
              <a:t>居住環境や地域環境、防災体制の取組等</a:t>
            </a:r>
            <a:r>
              <a:rPr kumimoji="1" lang="ja-JP" altLang="en-US" sz="1200" kern="1200" dirty="0" smtClean="0">
                <a:solidFill>
                  <a:schemeClr val="tx1"/>
                </a:solidFill>
                <a:effectLst/>
                <a:latin typeface="+mn-lt"/>
                <a:ea typeface="+mn-ea"/>
                <a:cs typeface="+mn-cs"/>
              </a:rPr>
              <a:t>を</a:t>
            </a:r>
            <a:r>
              <a:rPr kumimoji="1" lang="ja-JP" altLang="ja-JP" sz="1200" kern="1200" dirty="0" smtClean="0">
                <a:solidFill>
                  <a:schemeClr val="tx1"/>
                </a:solidFill>
                <a:effectLst/>
                <a:latin typeface="+mn-lt"/>
                <a:ea typeface="+mn-ea"/>
                <a:cs typeface="+mn-cs"/>
              </a:rPr>
              <a:t>勘案し、「気になるワード」や「対策のポイント」として挙げられていること以外</a:t>
            </a:r>
            <a:r>
              <a:rPr kumimoji="1" lang="ja-JP" altLang="en-US" sz="1200" kern="1200" dirty="0" smtClean="0">
                <a:solidFill>
                  <a:schemeClr val="tx1"/>
                </a:solidFill>
                <a:effectLst/>
                <a:latin typeface="+mn-lt"/>
                <a:ea typeface="+mn-ea"/>
                <a:cs typeface="+mn-cs"/>
              </a:rPr>
              <a:t>について取り上げてもよい。</a:t>
            </a:r>
            <a:endParaRPr kumimoji="1" lang="ja-JP" altLang="en-US" dirty="0"/>
          </a:p>
        </p:txBody>
      </p:sp>
      <p:sp>
        <p:nvSpPr>
          <p:cNvPr id="4" name="スライド番号プレースホルダー 3"/>
          <p:cNvSpPr>
            <a:spLocks noGrp="1"/>
          </p:cNvSpPr>
          <p:nvPr>
            <p:ph type="sldNum" sz="quarter" idx="10"/>
          </p:nvPr>
        </p:nvSpPr>
        <p:spPr/>
        <p:txBody>
          <a:bodyPr/>
          <a:lstStyle/>
          <a:p>
            <a:fld id="{F30DD06D-053A-4048-A6F3-2B261F4FE62D}" type="slidenum">
              <a:rPr kumimoji="1" lang="ja-JP" altLang="en-US" smtClean="0"/>
              <a:t>10</a:t>
            </a:fld>
            <a:endParaRPr kumimoji="1" lang="ja-JP" altLang="en-US"/>
          </a:p>
        </p:txBody>
      </p:sp>
    </p:spTree>
    <p:extLst>
      <p:ext uri="{BB962C8B-B14F-4D97-AF65-F5344CB8AC3E}">
        <p14:creationId xmlns:p14="http://schemas.microsoft.com/office/powerpoint/2010/main" val="37517477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253">
              <a:defRPr/>
            </a:pPr>
            <a:r>
              <a:rPr kumimoji="1" lang="ja-JP" altLang="en-US" b="1" dirty="0" smtClean="0"/>
              <a:t>（シチュエーションシート「地震」を読み上げる際に投影するスライドです）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F30DD06D-053A-4048-A6F3-2B261F4FE62D}" type="slidenum">
              <a:rPr kumimoji="1" lang="ja-JP" altLang="en-US" smtClean="0"/>
              <a:t>11</a:t>
            </a:fld>
            <a:endParaRPr kumimoji="1" lang="ja-JP" altLang="en-US"/>
          </a:p>
        </p:txBody>
      </p:sp>
    </p:spTree>
    <p:extLst>
      <p:ext uri="{BB962C8B-B14F-4D97-AF65-F5344CB8AC3E}">
        <p14:creationId xmlns:p14="http://schemas.microsoft.com/office/powerpoint/2010/main" val="40995014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253">
              <a:defRPr/>
            </a:pPr>
            <a:r>
              <a:rPr kumimoji="1" lang="ja-JP" altLang="en-US" b="1" dirty="0" smtClean="0"/>
              <a:t>（シチュエーションシート「地震」を読み上げる際に投影するスライドです）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F30DD06D-053A-4048-A6F3-2B261F4FE62D}" type="slidenum">
              <a:rPr kumimoji="1" lang="ja-JP" altLang="en-US" smtClean="0"/>
              <a:t>12</a:t>
            </a:fld>
            <a:endParaRPr kumimoji="1" lang="ja-JP" altLang="en-US"/>
          </a:p>
        </p:txBody>
      </p:sp>
    </p:spTree>
    <p:extLst>
      <p:ext uri="{BB962C8B-B14F-4D97-AF65-F5344CB8AC3E}">
        <p14:creationId xmlns:p14="http://schemas.microsoft.com/office/powerpoint/2010/main" val="25216722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シチュエーションシート「地震」について解説します。</a:t>
            </a:r>
            <a:endParaRPr kumimoji="1" lang="en-US" altLang="ja-JP" b="1" dirty="0" smtClean="0"/>
          </a:p>
          <a:p>
            <a:endParaRPr kumimoji="1" lang="en-US" altLang="ja-JP" b="1" dirty="0" smtClean="0"/>
          </a:p>
          <a:p>
            <a:r>
              <a:rPr kumimoji="1" lang="ja-JP" altLang="en-US" b="1" dirty="0" smtClean="0"/>
              <a:t>ポイント</a:t>
            </a:r>
            <a:endParaRPr kumimoji="1" lang="en-US" altLang="ja-JP" b="1" dirty="0" smtClean="0"/>
          </a:p>
          <a:p>
            <a:pPr marL="171423" indent="-171423">
              <a:buFont typeface="Wingdings" panose="05000000000000000000" pitchFamily="2" charset="2"/>
              <a:buChar char="ü"/>
            </a:pPr>
            <a:r>
              <a:rPr kumimoji="1" lang="ja-JP" altLang="en-US" b="0" dirty="0" smtClean="0"/>
              <a:t>「気になるワード」に留意してケースを考えること</a:t>
            </a:r>
            <a:endParaRPr kumimoji="1" lang="en-US" altLang="ja-JP" b="0" dirty="0" smtClean="0"/>
          </a:p>
          <a:p>
            <a:pPr marL="171423" indent="-171423">
              <a:buFont typeface="Wingdings" panose="05000000000000000000" pitchFamily="2" charset="2"/>
              <a:buChar char="ü"/>
            </a:pPr>
            <a:r>
              <a:rPr kumimoji="1" lang="ja-JP" altLang="en-US" b="0" dirty="0" smtClean="0"/>
              <a:t>「対策のポイント」として挙げられたことについて気づき、日頃の活動を振り返ることが重要であること</a:t>
            </a:r>
          </a:p>
          <a:p>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30DD06D-053A-4048-A6F3-2B261F4FE62D}" type="slidenum">
              <a:rPr kumimoji="1" lang="ja-JP" altLang="en-US" smtClean="0"/>
              <a:t>13</a:t>
            </a:fld>
            <a:endParaRPr kumimoji="1" lang="ja-JP" altLang="en-US"/>
          </a:p>
        </p:txBody>
      </p:sp>
    </p:spTree>
    <p:extLst>
      <p:ext uri="{BB962C8B-B14F-4D97-AF65-F5344CB8AC3E}">
        <p14:creationId xmlns:p14="http://schemas.microsoft.com/office/powerpoint/2010/main" val="11440353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シチュエーションシート「地震」の「対策のポイント」に関して詳しく解説します。</a:t>
            </a:r>
            <a:endParaRPr kumimoji="1" lang="en-US" altLang="ja-JP" b="1" dirty="0" smtClean="0"/>
          </a:p>
          <a:p>
            <a:endParaRPr kumimoji="1" lang="en-US" altLang="ja-JP" b="1" dirty="0" smtClean="0"/>
          </a:p>
          <a:p>
            <a:r>
              <a:rPr kumimoji="1" lang="ja-JP" altLang="en-US" b="1" dirty="0" smtClean="0"/>
              <a:t>ポイント</a:t>
            </a:r>
            <a:endParaRPr kumimoji="1" lang="en-US" altLang="ja-JP" b="1" dirty="0" smtClean="0"/>
          </a:p>
          <a:p>
            <a:pPr marL="171423" indent="-171423">
              <a:buFont typeface="Wingdings" panose="05000000000000000000" pitchFamily="2" charset="2"/>
              <a:buChar char="ü"/>
            </a:pPr>
            <a:r>
              <a:rPr kumimoji="1" lang="ja-JP" altLang="en-US" b="0" dirty="0" smtClean="0"/>
              <a:t>子育てや介護等の家庭的責任を有する職員の非常参集について対策がとられているか</a:t>
            </a:r>
            <a:endParaRPr kumimoji="1" lang="en-US" altLang="ja-JP" b="0" dirty="0" smtClean="0"/>
          </a:p>
          <a:p>
            <a:pPr marL="171423" indent="-171423">
              <a:buFont typeface="Wingdings" panose="05000000000000000000" pitchFamily="2" charset="2"/>
              <a:buChar char="ü"/>
            </a:pPr>
            <a:r>
              <a:rPr kumimoji="1" lang="ja-JP" altLang="en-US" b="0" dirty="0" smtClean="0"/>
              <a:t>避難所の開設・運営に当たって、必要な情報が住民の間で共有されているか</a:t>
            </a:r>
            <a:endParaRPr kumimoji="1" lang="en-US" altLang="ja-JP" b="0" dirty="0" smtClean="0"/>
          </a:p>
          <a:p>
            <a:pPr marL="171423" indent="-171423">
              <a:buFont typeface="Wingdings" panose="05000000000000000000" pitchFamily="2" charset="2"/>
              <a:buChar char="ü"/>
            </a:pPr>
            <a:endParaRPr kumimoji="1" lang="en-US" altLang="ja-JP" b="0" dirty="0" smtClean="0"/>
          </a:p>
          <a:p>
            <a:r>
              <a:rPr kumimoji="1" lang="ja-JP" altLang="en-US" b="0" dirty="0" smtClean="0"/>
              <a:t>⇒「男女共同参画の視点からの防災・復興の取組指針」及び「解説・事例集」を参照する</a:t>
            </a:r>
            <a:endParaRPr kumimoji="1" lang="en-US" altLang="ja-JP" b="0" dirty="0" smtClean="0"/>
          </a:p>
          <a:p>
            <a:r>
              <a:rPr kumimoji="1" lang="ja-JP" altLang="en-US" dirty="0" smtClean="0"/>
              <a:t>⇒その他、地域の</a:t>
            </a:r>
            <a:r>
              <a:rPr kumimoji="1" lang="ja-JP" altLang="ja-JP" sz="1200" kern="1200" dirty="0" smtClean="0">
                <a:solidFill>
                  <a:schemeClr val="tx1"/>
                </a:solidFill>
                <a:effectLst/>
                <a:latin typeface="+mn-lt"/>
                <a:ea typeface="+mn-ea"/>
                <a:cs typeface="+mn-cs"/>
              </a:rPr>
              <a:t>居住環境や地域環境、防災体制の取組等</a:t>
            </a:r>
            <a:r>
              <a:rPr kumimoji="1" lang="ja-JP" altLang="en-US" sz="1200" kern="1200" dirty="0" smtClean="0">
                <a:solidFill>
                  <a:schemeClr val="tx1"/>
                </a:solidFill>
                <a:effectLst/>
                <a:latin typeface="+mn-lt"/>
                <a:ea typeface="+mn-ea"/>
                <a:cs typeface="+mn-cs"/>
              </a:rPr>
              <a:t>を</a:t>
            </a:r>
            <a:r>
              <a:rPr kumimoji="1" lang="ja-JP" altLang="ja-JP" sz="1200" kern="1200" dirty="0" smtClean="0">
                <a:solidFill>
                  <a:schemeClr val="tx1"/>
                </a:solidFill>
                <a:effectLst/>
                <a:latin typeface="+mn-lt"/>
                <a:ea typeface="+mn-ea"/>
                <a:cs typeface="+mn-cs"/>
              </a:rPr>
              <a:t>勘案し、「気になるワード」や「対策のポイント」として挙げられていること以外</a:t>
            </a:r>
            <a:r>
              <a:rPr kumimoji="1" lang="ja-JP" altLang="en-US" sz="1200" kern="1200" dirty="0" smtClean="0">
                <a:solidFill>
                  <a:schemeClr val="tx1"/>
                </a:solidFill>
                <a:effectLst/>
                <a:latin typeface="+mn-lt"/>
                <a:ea typeface="+mn-ea"/>
                <a:cs typeface="+mn-cs"/>
              </a:rPr>
              <a:t>について取り上げてもよい。</a:t>
            </a:r>
            <a:endParaRPr kumimoji="1" lang="en-US" altLang="ja-JP" b="0" dirty="0" smtClean="0"/>
          </a:p>
          <a:p>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5514FC8C-8589-4BBE-945B-2F4DF622AD3C}" type="slidenum">
              <a:rPr kumimoji="1" lang="ja-JP" altLang="en-US" smtClean="0"/>
              <a:t>14</a:t>
            </a:fld>
            <a:endParaRPr kumimoji="1" lang="ja-JP" altLang="en-US"/>
          </a:p>
        </p:txBody>
      </p:sp>
    </p:spTree>
    <p:extLst>
      <p:ext uri="{BB962C8B-B14F-4D97-AF65-F5344CB8AC3E}">
        <p14:creationId xmlns:p14="http://schemas.microsoft.com/office/powerpoint/2010/main" val="40872156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253">
              <a:defRPr/>
            </a:pPr>
            <a:r>
              <a:rPr kumimoji="1" lang="ja-JP" altLang="en-US" b="1" dirty="0" smtClean="0"/>
              <a:t>（シチュエーションシート「避難所」を読み上げる際に投影するスライドです）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F30DD06D-053A-4048-A6F3-2B261F4FE62D}" type="slidenum">
              <a:rPr kumimoji="1" lang="ja-JP" altLang="en-US" smtClean="0"/>
              <a:t>15</a:t>
            </a:fld>
            <a:endParaRPr kumimoji="1" lang="ja-JP" altLang="en-US"/>
          </a:p>
        </p:txBody>
      </p:sp>
    </p:spTree>
    <p:extLst>
      <p:ext uri="{BB962C8B-B14F-4D97-AF65-F5344CB8AC3E}">
        <p14:creationId xmlns:p14="http://schemas.microsoft.com/office/powerpoint/2010/main" val="9392034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253">
              <a:defRPr/>
            </a:pPr>
            <a:r>
              <a:rPr kumimoji="1" lang="ja-JP" altLang="en-US" b="1" dirty="0" smtClean="0"/>
              <a:t>（シチュエーションシート「避難所」を読み上げる際に投影するスライドです）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F30DD06D-053A-4048-A6F3-2B261F4FE62D}" type="slidenum">
              <a:rPr kumimoji="1" lang="ja-JP" altLang="en-US" smtClean="0"/>
              <a:t>16</a:t>
            </a:fld>
            <a:endParaRPr kumimoji="1" lang="ja-JP" altLang="en-US"/>
          </a:p>
        </p:txBody>
      </p:sp>
    </p:spTree>
    <p:extLst>
      <p:ext uri="{BB962C8B-B14F-4D97-AF65-F5344CB8AC3E}">
        <p14:creationId xmlns:p14="http://schemas.microsoft.com/office/powerpoint/2010/main" val="23730479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シチュエーションシート「避難所」について解説します。</a:t>
            </a:r>
            <a:endParaRPr kumimoji="1" lang="en-US" altLang="ja-JP" b="1" dirty="0" smtClean="0"/>
          </a:p>
          <a:p>
            <a:endParaRPr kumimoji="1" lang="en-US" altLang="ja-JP" b="1" dirty="0" smtClean="0"/>
          </a:p>
          <a:p>
            <a:r>
              <a:rPr kumimoji="1" lang="ja-JP" altLang="en-US" b="1" dirty="0" smtClean="0"/>
              <a:t>ポイント</a:t>
            </a:r>
            <a:endParaRPr kumimoji="1" lang="en-US" altLang="ja-JP" b="1" dirty="0" smtClean="0"/>
          </a:p>
          <a:p>
            <a:pPr marL="171423" indent="-171423">
              <a:buFont typeface="Wingdings" panose="05000000000000000000" pitchFamily="2" charset="2"/>
              <a:buChar char="ü"/>
            </a:pPr>
            <a:r>
              <a:rPr kumimoji="1" lang="ja-JP" altLang="en-US" b="0" dirty="0" smtClean="0"/>
              <a:t>「気になるワード」に留意してケースを考えること</a:t>
            </a:r>
            <a:endParaRPr kumimoji="1" lang="en-US" altLang="ja-JP" b="0" dirty="0" smtClean="0"/>
          </a:p>
          <a:p>
            <a:pPr marL="171423" indent="-171423">
              <a:buFont typeface="Wingdings" panose="05000000000000000000" pitchFamily="2" charset="2"/>
              <a:buChar char="ü"/>
            </a:pPr>
            <a:r>
              <a:rPr kumimoji="1" lang="ja-JP" altLang="en-US" b="0" dirty="0" smtClean="0"/>
              <a:t>「対策のポイント」として挙げられたことについて気づき、日頃の活動を振り返ることが重要であること</a:t>
            </a:r>
          </a:p>
          <a:p>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30DD06D-053A-4048-A6F3-2B261F4FE62D}" type="slidenum">
              <a:rPr kumimoji="1" lang="ja-JP" altLang="en-US" smtClean="0"/>
              <a:t>17</a:t>
            </a:fld>
            <a:endParaRPr kumimoji="1" lang="ja-JP" altLang="en-US"/>
          </a:p>
        </p:txBody>
      </p:sp>
    </p:spTree>
    <p:extLst>
      <p:ext uri="{BB962C8B-B14F-4D97-AF65-F5344CB8AC3E}">
        <p14:creationId xmlns:p14="http://schemas.microsoft.com/office/powerpoint/2010/main" val="22838302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シチュエーションシート「避難所」の「対策のポイント」に関して詳しく解説します。</a:t>
            </a:r>
            <a:endParaRPr kumimoji="1" lang="en-US" altLang="ja-JP" b="1" dirty="0" smtClean="0"/>
          </a:p>
          <a:p>
            <a:endParaRPr kumimoji="1" lang="en-US" altLang="ja-JP" b="1" dirty="0" smtClean="0"/>
          </a:p>
          <a:p>
            <a:r>
              <a:rPr kumimoji="1" lang="ja-JP" altLang="en-US" b="1" dirty="0" smtClean="0"/>
              <a:t>ポイント</a:t>
            </a:r>
            <a:endParaRPr kumimoji="1" lang="en-US" altLang="ja-JP" b="1" dirty="0" smtClean="0"/>
          </a:p>
          <a:p>
            <a:pPr marL="171423" indent="-171423">
              <a:buFont typeface="Wingdings" panose="05000000000000000000" pitchFamily="2" charset="2"/>
              <a:buChar char="ü"/>
            </a:pPr>
            <a:r>
              <a:rPr kumimoji="1" lang="ja-JP" altLang="en-US" b="0" dirty="0" smtClean="0"/>
              <a:t>避難所の開設当初から、女性や子育て家庭等に配慮した設営とすることが必要</a:t>
            </a:r>
            <a:endParaRPr kumimoji="1" lang="en-US" altLang="ja-JP" b="0" dirty="0" smtClean="0"/>
          </a:p>
          <a:p>
            <a:pPr marL="171423" indent="-171423">
              <a:buFont typeface="Wingdings" panose="05000000000000000000" pitchFamily="2" charset="2"/>
              <a:buChar char="ü"/>
            </a:pPr>
            <a:r>
              <a:rPr kumimoji="1" lang="ja-JP" altLang="en-US" b="0" dirty="0" smtClean="0"/>
              <a:t>避難所の運営に当たっては、女性がリーダーとして参画し、男女双方が運営にかかわることが必要</a:t>
            </a:r>
            <a:endParaRPr kumimoji="1" lang="en-US" altLang="ja-JP" b="0" dirty="0" smtClean="0"/>
          </a:p>
          <a:p>
            <a:pPr marL="171423" indent="-171423">
              <a:buFont typeface="Wingdings" panose="05000000000000000000" pitchFamily="2" charset="2"/>
              <a:buChar char="ü"/>
            </a:pPr>
            <a:endParaRPr kumimoji="1" lang="en-US" altLang="ja-JP" b="0" dirty="0" smtClean="0"/>
          </a:p>
          <a:p>
            <a:r>
              <a:rPr kumimoji="1" lang="ja-JP" altLang="en-US" b="0" dirty="0" smtClean="0"/>
              <a:t>⇒「男女共同参画の視点からの防災・復興の取組指針」及び「解説・事例集」を参照する</a:t>
            </a:r>
            <a:endParaRPr kumimoji="1" lang="en-US" altLang="ja-JP" b="0" dirty="0" smtClean="0"/>
          </a:p>
          <a:p>
            <a:r>
              <a:rPr kumimoji="1" lang="ja-JP" altLang="en-US" dirty="0" smtClean="0"/>
              <a:t>⇒その他、地域の</a:t>
            </a:r>
            <a:r>
              <a:rPr kumimoji="1" lang="ja-JP" altLang="ja-JP" sz="1200" kern="1200" dirty="0" smtClean="0">
                <a:solidFill>
                  <a:schemeClr val="tx1"/>
                </a:solidFill>
                <a:effectLst/>
                <a:latin typeface="+mn-lt"/>
                <a:ea typeface="+mn-ea"/>
                <a:cs typeface="+mn-cs"/>
              </a:rPr>
              <a:t>居住環境や地域環境、防災体制の取組等</a:t>
            </a:r>
            <a:r>
              <a:rPr kumimoji="1" lang="ja-JP" altLang="en-US" sz="1200" kern="1200" dirty="0" smtClean="0">
                <a:solidFill>
                  <a:schemeClr val="tx1"/>
                </a:solidFill>
                <a:effectLst/>
                <a:latin typeface="+mn-lt"/>
                <a:ea typeface="+mn-ea"/>
                <a:cs typeface="+mn-cs"/>
              </a:rPr>
              <a:t>を</a:t>
            </a:r>
            <a:r>
              <a:rPr kumimoji="1" lang="ja-JP" altLang="ja-JP" sz="1200" kern="1200" dirty="0" smtClean="0">
                <a:solidFill>
                  <a:schemeClr val="tx1"/>
                </a:solidFill>
                <a:effectLst/>
                <a:latin typeface="+mn-lt"/>
                <a:ea typeface="+mn-ea"/>
                <a:cs typeface="+mn-cs"/>
              </a:rPr>
              <a:t>勘案し、「気になるワード」や「対策のポイント」として挙げられていること以外</a:t>
            </a:r>
            <a:r>
              <a:rPr kumimoji="1" lang="ja-JP" altLang="en-US" sz="1200" kern="1200" dirty="0" smtClean="0">
                <a:solidFill>
                  <a:schemeClr val="tx1"/>
                </a:solidFill>
                <a:effectLst/>
                <a:latin typeface="+mn-lt"/>
                <a:ea typeface="+mn-ea"/>
                <a:cs typeface="+mn-cs"/>
              </a:rPr>
              <a:t>について取り上げてもよい。</a:t>
            </a:r>
            <a:endParaRPr kumimoji="1" lang="en-US" altLang="ja-JP" b="0" dirty="0" smtClean="0"/>
          </a:p>
          <a:p>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5514FC8C-8589-4BBE-945B-2F4DF622AD3C}" type="slidenum">
              <a:rPr kumimoji="1" lang="ja-JP" altLang="en-US" smtClean="0"/>
              <a:t>18</a:t>
            </a:fld>
            <a:endParaRPr kumimoji="1" lang="ja-JP" altLang="en-US"/>
          </a:p>
        </p:txBody>
      </p:sp>
    </p:spTree>
    <p:extLst>
      <p:ext uri="{BB962C8B-B14F-4D97-AF65-F5344CB8AC3E}">
        <p14:creationId xmlns:p14="http://schemas.microsoft.com/office/powerpoint/2010/main" val="62033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BFDA0B4-827D-FF4B-AC12-B2E988361E37}" type="slidenum">
              <a:rPr kumimoji="1" lang="ja-JP" altLang="en-US" smtClean="0"/>
              <a:t>2</a:t>
            </a:fld>
            <a:endParaRPr kumimoji="1" lang="ja-JP" altLang="en-US"/>
          </a:p>
        </p:txBody>
      </p:sp>
    </p:spTree>
    <p:extLst>
      <p:ext uri="{BB962C8B-B14F-4D97-AF65-F5344CB8AC3E}">
        <p14:creationId xmlns:p14="http://schemas.microsoft.com/office/powerpoint/2010/main" val="3019613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（シチュエーションシート「津波」を読み上げる際に投影するスライドです）</a:t>
            </a:r>
            <a:endParaRPr kumimoji="1" lang="ja-JP" altLang="en-US" b="1" dirty="0"/>
          </a:p>
        </p:txBody>
      </p:sp>
      <p:sp>
        <p:nvSpPr>
          <p:cNvPr id="4" name="スライド番号プレースホルダー 3"/>
          <p:cNvSpPr>
            <a:spLocks noGrp="1"/>
          </p:cNvSpPr>
          <p:nvPr>
            <p:ph type="sldNum" sz="quarter" idx="10"/>
          </p:nvPr>
        </p:nvSpPr>
        <p:spPr/>
        <p:txBody>
          <a:bodyPr/>
          <a:lstStyle/>
          <a:p>
            <a:fld id="{F30DD06D-053A-4048-A6F3-2B261F4FE62D}" type="slidenum">
              <a:rPr kumimoji="1" lang="ja-JP" altLang="en-US" smtClean="0"/>
              <a:t>3</a:t>
            </a:fld>
            <a:endParaRPr kumimoji="1" lang="ja-JP" altLang="en-US"/>
          </a:p>
        </p:txBody>
      </p:sp>
    </p:spTree>
    <p:extLst>
      <p:ext uri="{BB962C8B-B14F-4D97-AF65-F5344CB8AC3E}">
        <p14:creationId xmlns:p14="http://schemas.microsoft.com/office/powerpoint/2010/main" val="2470547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253">
              <a:defRPr/>
            </a:pPr>
            <a:r>
              <a:rPr kumimoji="1" lang="ja-JP" altLang="en-US" b="1" dirty="0" smtClean="0"/>
              <a:t>（シチュエーションシート「津波」を読み上げる際に投影するスライドです）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F30DD06D-053A-4048-A6F3-2B261F4FE62D}" type="slidenum">
              <a:rPr kumimoji="1" lang="ja-JP" altLang="en-US" smtClean="0"/>
              <a:t>4</a:t>
            </a:fld>
            <a:endParaRPr kumimoji="1" lang="ja-JP" altLang="en-US"/>
          </a:p>
        </p:txBody>
      </p:sp>
    </p:spTree>
    <p:extLst>
      <p:ext uri="{BB962C8B-B14F-4D97-AF65-F5344CB8AC3E}">
        <p14:creationId xmlns:p14="http://schemas.microsoft.com/office/powerpoint/2010/main" val="19877180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シチュエーションシート「津波」について解説します。</a:t>
            </a:r>
            <a:endParaRPr kumimoji="1" lang="en-US" altLang="ja-JP" b="1" dirty="0" smtClean="0"/>
          </a:p>
          <a:p>
            <a:endParaRPr kumimoji="1" lang="en-US" altLang="ja-JP" b="1" dirty="0" smtClean="0"/>
          </a:p>
          <a:p>
            <a:r>
              <a:rPr kumimoji="1" lang="ja-JP" altLang="en-US" b="1" dirty="0" smtClean="0"/>
              <a:t>ポイント</a:t>
            </a:r>
            <a:endParaRPr kumimoji="1" lang="en-US" altLang="ja-JP" b="1" dirty="0" smtClean="0"/>
          </a:p>
          <a:p>
            <a:pPr marL="171423" indent="-171423">
              <a:buFont typeface="Wingdings" panose="05000000000000000000" pitchFamily="2" charset="2"/>
              <a:buChar char="ü"/>
            </a:pPr>
            <a:r>
              <a:rPr kumimoji="1" lang="ja-JP" altLang="en-US" b="0" dirty="0" smtClean="0"/>
              <a:t>「気になるワード」に留意してケースを考えること</a:t>
            </a:r>
            <a:endParaRPr kumimoji="1" lang="en-US" altLang="ja-JP" b="0" dirty="0" smtClean="0"/>
          </a:p>
          <a:p>
            <a:pPr marL="171423" indent="-171423">
              <a:buFont typeface="Wingdings" panose="05000000000000000000" pitchFamily="2" charset="2"/>
              <a:buChar char="ü"/>
            </a:pPr>
            <a:r>
              <a:rPr kumimoji="1" lang="ja-JP" altLang="en-US" b="0" dirty="0" smtClean="0"/>
              <a:t>「対策のポイント」として挙げられたことについて気づき、日頃の活動を振り返ることが重要であること</a:t>
            </a:r>
            <a:endParaRPr kumimoji="1" lang="ja-JP" altLang="en-US" b="0" dirty="0"/>
          </a:p>
        </p:txBody>
      </p:sp>
      <p:sp>
        <p:nvSpPr>
          <p:cNvPr id="4" name="スライド番号プレースホルダー 3"/>
          <p:cNvSpPr>
            <a:spLocks noGrp="1"/>
          </p:cNvSpPr>
          <p:nvPr>
            <p:ph type="sldNum" sz="quarter" idx="10"/>
          </p:nvPr>
        </p:nvSpPr>
        <p:spPr/>
        <p:txBody>
          <a:bodyPr/>
          <a:lstStyle/>
          <a:p>
            <a:fld id="{F30DD06D-053A-4048-A6F3-2B261F4FE62D}" type="slidenum">
              <a:rPr kumimoji="1" lang="ja-JP" altLang="en-US" smtClean="0"/>
              <a:t>5</a:t>
            </a:fld>
            <a:endParaRPr kumimoji="1" lang="ja-JP" altLang="en-US"/>
          </a:p>
        </p:txBody>
      </p:sp>
    </p:spTree>
    <p:extLst>
      <p:ext uri="{BB962C8B-B14F-4D97-AF65-F5344CB8AC3E}">
        <p14:creationId xmlns:p14="http://schemas.microsoft.com/office/powerpoint/2010/main" val="314848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シチュエーションシート「津波」の「対策のポイント」に関して詳しく解説します。</a:t>
            </a:r>
            <a:endParaRPr kumimoji="1" lang="en-US" altLang="ja-JP" b="1" dirty="0" smtClean="0"/>
          </a:p>
          <a:p>
            <a:endParaRPr kumimoji="1" lang="en-US" altLang="ja-JP" b="1" dirty="0" smtClean="0"/>
          </a:p>
          <a:p>
            <a:r>
              <a:rPr kumimoji="1" lang="ja-JP" altLang="en-US" b="1" dirty="0" smtClean="0"/>
              <a:t>ポイント</a:t>
            </a:r>
            <a:endParaRPr kumimoji="1" lang="en-US" altLang="ja-JP" b="1" dirty="0" smtClean="0"/>
          </a:p>
          <a:p>
            <a:pPr marL="171423" indent="-171423">
              <a:buFont typeface="Wingdings" panose="05000000000000000000" pitchFamily="2" charset="2"/>
              <a:buChar char="ü"/>
            </a:pPr>
            <a:r>
              <a:rPr kumimoji="1" lang="ja-JP" altLang="en-US" b="0" dirty="0" smtClean="0"/>
              <a:t>多様な住民に対して防災知識の普及、訓練ができているか</a:t>
            </a:r>
            <a:endParaRPr kumimoji="1" lang="en-US" altLang="ja-JP" b="0" dirty="0" smtClean="0"/>
          </a:p>
          <a:p>
            <a:pPr marL="171423" indent="-171423">
              <a:buFont typeface="Wingdings" panose="05000000000000000000" pitchFamily="2" charset="2"/>
              <a:buChar char="ü"/>
            </a:pPr>
            <a:r>
              <a:rPr kumimoji="1" lang="ja-JP" altLang="en-US" b="0" dirty="0" smtClean="0"/>
              <a:t>避難誘導が円滑に実施できるよう準備ができているか</a:t>
            </a:r>
            <a:endParaRPr kumimoji="1" lang="en-US" altLang="ja-JP" b="0" dirty="0" smtClean="0"/>
          </a:p>
          <a:p>
            <a:pPr marL="171423" indent="-171423">
              <a:buFont typeface="Wingdings" panose="05000000000000000000" pitchFamily="2" charset="2"/>
              <a:buChar char="ü"/>
            </a:pPr>
            <a:endParaRPr kumimoji="1" lang="en-US" altLang="ja-JP" b="0" dirty="0" smtClean="0"/>
          </a:p>
          <a:p>
            <a:r>
              <a:rPr kumimoji="1" lang="ja-JP" altLang="en-US" b="0" dirty="0" smtClean="0"/>
              <a:t>⇒「男女共同参画の視点からの防災・復興の取組指針」及び「解説・事例集」を参照する</a:t>
            </a:r>
            <a:endParaRPr kumimoji="1" lang="en-US" altLang="ja-JP" b="0" dirty="0" smtClean="0"/>
          </a:p>
          <a:p>
            <a:r>
              <a:rPr kumimoji="1" lang="ja-JP" altLang="en-US" dirty="0" smtClean="0"/>
              <a:t>⇒その他、地域の</a:t>
            </a:r>
            <a:r>
              <a:rPr kumimoji="1" lang="ja-JP" altLang="ja-JP" sz="1200" kern="1200" dirty="0" smtClean="0">
                <a:solidFill>
                  <a:schemeClr val="tx1"/>
                </a:solidFill>
                <a:effectLst/>
                <a:latin typeface="+mn-lt"/>
                <a:ea typeface="+mn-ea"/>
                <a:cs typeface="+mn-cs"/>
              </a:rPr>
              <a:t>居住環境や地域環境、防災体制の取組等</a:t>
            </a:r>
            <a:r>
              <a:rPr kumimoji="1" lang="ja-JP" altLang="en-US" sz="1200" kern="1200" dirty="0" smtClean="0">
                <a:solidFill>
                  <a:schemeClr val="tx1"/>
                </a:solidFill>
                <a:effectLst/>
                <a:latin typeface="+mn-lt"/>
                <a:ea typeface="+mn-ea"/>
                <a:cs typeface="+mn-cs"/>
              </a:rPr>
              <a:t>を</a:t>
            </a:r>
            <a:r>
              <a:rPr kumimoji="1" lang="ja-JP" altLang="ja-JP" sz="1200" kern="1200" dirty="0" smtClean="0">
                <a:solidFill>
                  <a:schemeClr val="tx1"/>
                </a:solidFill>
                <a:effectLst/>
                <a:latin typeface="+mn-lt"/>
                <a:ea typeface="+mn-ea"/>
                <a:cs typeface="+mn-cs"/>
              </a:rPr>
              <a:t>勘案し、「気になるワード」や「対策のポイント」として挙げられていること以外</a:t>
            </a:r>
            <a:r>
              <a:rPr kumimoji="1" lang="ja-JP" altLang="en-US" sz="1200" kern="1200" dirty="0" smtClean="0">
                <a:solidFill>
                  <a:schemeClr val="tx1"/>
                </a:solidFill>
                <a:effectLst/>
                <a:latin typeface="+mn-lt"/>
                <a:ea typeface="+mn-ea"/>
                <a:cs typeface="+mn-cs"/>
              </a:rPr>
              <a:t>について取り上げてもよい。</a:t>
            </a:r>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F30DD06D-053A-4048-A6F3-2B261F4FE62D}" type="slidenum">
              <a:rPr kumimoji="1" lang="ja-JP" altLang="en-US" smtClean="0"/>
              <a:t>6</a:t>
            </a:fld>
            <a:endParaRPr kumimoji="1" lang="ja-JP" altLang="en-US"/>
          </a:p>
        </p:txBody>
      </p:sp>
    </p:spTree>
    <p:extLst>
      <p:ext uri="{BB962C8B-B14F-4D97-AF65-F5344CB8AC3E}">
        <p14:creationId xmlns:p14="http://schemas.microsoft.com/office/powerpoint/2010/main" val="1753086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253">
              <a:defRPr/>
            </a:pPr>
            <a:r>
              <a:rPr kumimoji="1" lang="ja-JP" altLang="en-US" b="1" dirty="0" smtClean="0"/>
              <a:t>（シチュエーションシート「風水害」を読み上げる際に投影するスライドです）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F30DD06D-053A-4048-A6F3-2B261F4FE62D}" type="slidenum">
              <a:rPr kumimoji="1" lang="ja-JP" altLang="en-US" smtClean="0"/>
              <a:t>7</a:t>
            </a:fld>
            <a:endParaRPr kumimoji="1" lang="ja-JP" altLang="en-US"/>
          </a:p>
        </p:txBody>
      </p:sp>
    </p:spTree>
    <p:extLst>
      <p:ext uri="{BB962C8B-B14F-4D97-AF65-F5344CB8AC3E}">
        <p14:creationId xmlns:p14="http://schemas.microsoft.com/office/powerpoint/2010/main" val="1094174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253">
              <a:defRPr/>
            </a:pPr>
            <a:r>
              <a:rPr kumimoji="1" lang="ja-JP" altLang="en-US" b="1" dirty="0" smtClean="0"/>
              <a:t>（シチュエーションシート「風水害」を読み上げる際に投影するスライドです）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F30DD06D-053A-4048-A6F3-2B261F4FE62D}" type="slidenum">
              <a:rPr kumimoji="1" lang="ja-JP" altLang="en-US" smtClean="0"/>
              <a:t>8</a:t>
            </a:fld>
            <a:endParaRPr kumimoji="1" lang="ja-JP" altLang="en-US"/>
          </a:p>
        </p:txBody>
      </p:sp>
    </p:spTree>
    <p:extLst>
      <p:ext uri="{BB962C8B-B14F-4D97-AF65-F5344CB8AC3E}">
        <p14:creationId xmlns:p14="http://schemas.microsoft.com/office/powerpoint/2010/main" val="18452928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シチュエーションシート「風水害」について解説します。</a:t>
            </a:r>
            <a:endParaRPr kumimoji="1" lang="en-US" altLang="ja-JP" b="1" dirty="0" smtClean="0"/>
          </a:p>
          <a:p>
            <a:endParaRPr kumimoji="1" lang="en-US" altLang="ja-JP" b="1" dirty="0" smtClean="0"/>
          </a:p>
          <a:p>
            <a:r>
              <a:rPr kumimoji="1" lang="ja-JP" altLang="en-US" b="1" dirty="0" smtClean="0"/>
              <a:t>ポイント</a:t>
            </a:r>
            <a:endParaRPr kumimoji="1" lang="en-US" altLang="ja-JP" b="1" dirty="0" smtClean="0"/>
          </a:p>
          <a:p>
            <a:pPr marL="171423" indent="-171423">
              <a:buFont typeface="Wingdings" panose="05000000000000000000" pitchFamily="2" charset="2"/>
              <a:buChar char="ü"/>
            </a:pPr>
            <a:r>
              <a:rPr kumimoji="1" lang="ja-JP" altLang="en-US" b="0" dirty="0" smtClean="0"/>
              <a:t>「気になるワード」に留意してケースを考えること</a:t>
            </a:r>
            <a:endParaRPr kumimoji="1" lang="en-US" altLang="ja-JP" b="0" dirty="0" smtClean="0"/>
          </a:p>
          <a:p>
            <a:pPr marL="171423" indent="-171423">
              <a:buFont typeface="Wingdings" panose="05000000000000000000" pitchFamily="2" charset="2"/>
              <a:buChar char="ü"/>
            </a:pPr>
            <a:r>
              <a:rPr kumimoji="1" lang="ja-JP" altLang="en-US" b="0" dirty="0" smtClean="0"/>
              <a:t>「対策のポイント」として挙げられたことについて気づき、日頃の活動を振り返ることが重要であること</a:t>
            </a:r>
          </a:p>
          <a:p>
            <a:endParaRPr kumimoji="1" lang="ja-JP" altLang="en-US" dirty="0"/>
          </a:p>
        </p:txBody>
      </p:sp>
      <p:sp>
        <p:nvSpPr>
          <p:cNvPr id="4" name="スライド番号プレースホルダー 3"/>
          <p:cNvSpPr>
            <a:spLocks noGrp="1"/>
          </p:cNvSpPr>
          <p:nvPr>
            <p:ph type="sldNum" sz="quarter" idx="10"/>
          </p:nvPr>
        </p:nvSpPr>
        <p:spPr/>
        <p:txBody>
          <a:bodyPr/>
          <a:lstStyle/>
          <a:p>
            <a:fld id="{F30DD06D-053A-4048-A6F3-2B261F4FE62D}" type="slidenum">
              <a:rPr kumimoji="1" lang="ja-JP" altLang="en-US" smtClean="0"/>
              <a:t>9</a:t>
            </a:fld>
            <a:endParaRPr kumimoji="1" lang="ja-JP" altLang="en-US"/>
          </a:p>
        </p:txBody>
      </p:sp>
    </p:spTree>
    <p:extLst>
      <p:ext uri="{BB962C8B-B14F-4D97-AF65-F5344CB8AC3E}">
        <p14:creationId xmlns:p14="http://schemas.microsoft.com/office/powerpoint/2010/main" val="1124436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2D9FA3B-C185-4F4F-8819-8EC1E10AD333}" type="datetimeFigureOut">
              <a:rPr kumimoji="1" lang="ja-JP" altLang="en-US" smtClean="0"/>
              <a:t>2016/6/1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838E49A-01C1-42EB-8390-6579CABE4552}" type="slidenum">
              <a:rPr kumimoji="1" lang="ja-JP" altLang="en-US" smtClean="0"/>
              <a:t>‹#›</a:t>
            </a:fld>
            <a:endParaRPr kumimoji="1" lang="ja-JP" altLang="en-US"/>
          </a:p>
        </p:txBody>
      </p:sp>
    </p:spTree>
    <p:extLst>
      <p:ext uri="{BB962C8B-B14F-4D97-AF65-F5344CB8AC3E}">
        <p14:creationId xmlns:p14="http://schemas.microsoft.com/office/powerpoint/2010/main" val="1273080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2D9FA3B-C185-4F4F-8819-8EC1E10AD333}" type="datetimeFigureOut">
              <a:rPr kumimoji="1" lang="ja-JP" altLang="en-US" smtClean="0"/>
              <a:t>2016/6/1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838E49A-01C1-42EB-8390-6579CABE4552}" type="slidenum">
              <a:rPr kumimoji="1" lang="ja-JP" altLang="en-US" smtClean="0"/>
              <a:t>‹#›</a:t>
            </a:fld>
            <a:endParaRPr kumimoji="1" lang="ja-JP" altLang="en-US"/>
          </a:p>
        </p:txBody>
      </p:sp>
    </p:spTree>
    <p:extLst>
      <p:ext uri="{BB962C8B-B14F-4D97-AF65-F5344CB8AC3E}">
        <p14:creationId xmlns:p14="http://schemas.microsoft.com/office/powerpoint/2010/main" val="1318577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2D9FA3B-C185-4F4F-8819-8EC1E10AD333}" type="datetimeFigureOut">
              <a:rPr kumimoji="1" lang="ja-JP" altLang="en-US" smtClean="0"/>
              <a:t>2016/6/1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838E49A-01C1-42EB-8390-6579CABE4552}" type="slidenum">
              <a:rPr kumimoji="1" lang="ja-JP" altLang="en-US" smtClean="0"/>
              <a:t>‹#›</a:t>
            </a:fld>
            <a:endParaRPr kumimoji="1" lang="ja-JP" altLang="en-US"/>
          </a:p>
        </p:txBody>
      </p:sp>
    </p:spTree>
    <p:extLst>
      <p:ext uri="{BB962C8B-B14F-4D97-AF65-F5344CB8AC3E}">
        <p14:creationId xmlns:p14="http://schemas.microsoft.com/office/powerpoint/2010/main" val="4108397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2D9FA3B-C185-4F4F-8819-8EC1E10AD333}" type="datetimeFigureOut">
              <a:rPr kumimoji="1" lang="ja-JP" altLang="en-US" smtClean="0"/>
              <a:t>2016/6/1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838E49A-01C1-42EB-8390-6579CABE4552}" type="slidenum">
              <a:rPr kumimoji="1" lang="ja-JP" altLang="en-US" smtClean="0"/>
              <a:t>‹#›</a:t>
            </a:fld>
            <a:endParaRPr kumimoji="1" lang="ja-JP" altLang="en-US"/>
          </a:p>
        </p:txBody>
      </p:sp>
    </p:spTree>
    <p:extLst>
      <p:ext uri="{BB962C8B-B14F-4D97-AF65-F5344CB8AC3E}">
        <p14:creationId xmlns:p14="http://schemas.microsoft.com/office/powerpoint/2010/main" val="3839123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2D9FA3B-C185-4F4F-8819-8EC1E10AD333}" type="datetimeFigureOut">
              <a:rPr kumimoji="1" lang="ja-JP" altLang="en-US" smtClean="0"/>
              <a:t>2016/6/1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838E49A-01C1-42EB-8390-6579CABE4552}" type="slidenum">
              <a:rPr kumimoji="1" lang="ja-JP" altLang="en-US" smtClean="0"/>
              <a:t>‹#›</a:t>
            </a:fld>
            <a:endParaRPr kumimoji="1" lang="ja-JP" altLang="en-US"/>
          </a:p>
        </p:txBody>
      </p:sp>
    </p:spTree>
    <p:extLst>
      <p:ext uri="{BB962C8B-B14F-4D97-AF65-F5344CB8AC3E}">
        <p14:creationId xmlns:p14="http://schemas.microsoft.com/office/powerpoint/2010/main" val="1331897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2D9FA3B-C185-4F4F-8819-8EC1E10AD333}" type="datetimeFigureOut">
              <a:rPr kumimoji="1" lang="ja-JP" altLang="en-US" smtClean="0"/>
              <a:t>2016/6/1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838E49A-01C1-42EB-8390-6579CABE4552}" type="slidenum">
              <a:rPr kumimoji="1" lang="ja-JP" altLang="en-US" smtClean="0"/>
              <a:t>‹#›</a:t>
            </a:fld>
            <a:endParaRPr kumimoji="1" lang="ja-JP" altLang="en-US"/>
          </a:p>
        </p:txBody>
      </p:sp>
    </p:spTree>
    <p:extLst>
      <p:ext uri="{BB962C8B-B14F-4D97-AF65-F5344CB8AC3E}">
        <p14:creationId xmlns:p14="http://schemas.microsoft.com/office/powerpoint/2010/main" val="681141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2D9FA3B-C185-4F4F-8819-8EC1E10AD333}" type="datetimeFigureOut">
              <a:rPr kumimoji="1" lang="ja-JP" altLang="en-US" smtClean="0"/>
              <a:t>2016/6/1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838E49A-01C1-42EB-8390-6579CABE4552}" type="slidenum">
              <a:rPr kumimoji="1" lang="ja-JP" altLang="en-US" smtClean="0"/>
              <a:t>‹#›</a:t>
            </a:fld>
            <a:endParaRPr kumimoji="1" lang="ja-JP" altLang="en-US"/>
          </a:p>
        </p:txBody>
      </p:sp>
    </p:spTree>
    <p:extLst>
      <p:ext uri="{BB962C8B-B14F-4D97-AF65-F5344CB8AC3E}">
        <p14:creationId xmlns:p14="http://schemas.microsoft.com/office/powerpoint/2010/main" val="2045275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2D9FA3B-C185-4F4F-8819-8EC1E10AD333}" type="datetimeFigureOut">
              <a:rPr kumimoji="1" lang="ja-JP" altLang="en-US" smtClean="0"/>
              <a:t>2016/6/1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838E49A-01C1-42EB-8390-6579CABE4552}" type="slidenum">
              <a:rPr kumimoji="1" lang="ja-JP" altLang="en-US" smtClean="0"/>
              <a:t>‹#›</a:t>
            </a:fld>
            <a:endParaRPr kumimoji="1" lang="ja-JP" altLang="en-US"/>
          </a:p>
        </p:txBody>
      </p:sp>
    </p:spTree>
    <p:extLst>
      <p:ext uri="{BB962C8B-B14F-4D97-AF65-F5344CB8AC3E}">
        <p14:creationId xmlns:p14="http://schemas.microsoft.com/office/powerpoint/2010/main" val="2011208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2D9FA3B-C185-4F4F-8819-8EC1E10AD333}" type="datetimeFigureOut">
              <a:rPr kumimoji="1" lang="ja-JP" altLang="en-US" smtClean="0"/>
              <a:t>2016/6/1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838E49A-01C1-42EB-8390-6579CABE4552}" type="slidenum">
              <a:rPr kumimoji="1" lang="ja-JP" altLang="en-US" smtClean="0"/>
              <a:t>‹#›</a:t>
            </a:fld>
            <a:endParaRPr kumimoji="1" lang="ja-JP" altLang="en-US"/>
          </a:p>
        </p:txBody>
      </p:sp>
    </p:spTree>
    <p:extLst>
      <p:ext uri="{BB962C8B-B14F-4D97-AF65-F5344CB8AC3E}">
        <p14:creationId xmlns:p14="http://schemas.microsoft.com/office/powerpoint/2010/main" val="2761895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2D9FA3B-C185-4F4F-8819-8EC1E10AD333}" type="datetimeFigureOut">
              <a:rPr kumimoji="1" lang="ja-JP" altLang="en-US" smtClean="0"/>
              <a:t>2016/6/1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838E49A-01C1-42EB-8390-6579CABE4552}" type="slidenum">
              <a:rPr kumimoji="1" lang="ja-JP" altLang="en-US" smtClean="0"/>
              <a:t>‹#›</a:t>
            </a:fld>
            <a:endParaRPr kumimoji="1" lang="ja-JP" altLang="en-US"/>
          </a:p>
        </p:txBody>
      </p:sp>
    </p:spTree>
    <p:extLst>
      <p:ext uri="{BB962C8B-B14F-4D97-AF65-F5344CB8AC3E}">
        <p14:creationId xmlns:p14="http://schemas.microsoft.com/office/powerpoint/2010/main" val="3619571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2D9FA3B-C185-4F4F-8819-8EC1E10AD333}" type="datetimeFigureOut">
              <a:rPr kumimoji="1" lang="ja-JP" altLang="en-US" smtClean="0"/>
              <a:t>2016/6/1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838E49A-01C1-42EB-8390-6579CABE4552}" type="slidenum">
              <a:rPr kumimoji="1" lang="ja-JP" altLang="en-US" smtClean="0"/>
              <a:t>‹#›</a:t>
            </a:fld>
            <a:endParaRPr kumimoji="1" lang="ja-JP" altLang="en-US"/>
          </a:p>
        </p:txBody>
      </p:sp>
    </p:spTree>
    <p:extLst>
      <p:ext uri="{BB962C8B-B14F-4D97-AF65-F5344CB8AC3E}">
        <p14:creationId xmlns:p14="http://schemas.microsoft.com/office/powerpoint/2010/main" val="3303616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9FA3B-C185-4F4F-8819-8EC1E10AD333}" type="datetimeFigureOut">
              <a:rPr kumimoji="1" lang="ja-JP" altLang="en-US" smtClean="0"/>
              <a:t>2016/6/1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38E49A-01C1-42EB-8390-6579CABE4552}" type="slidenum">
              <a:rPr kumimoji="1" lang="ja-JP" altLang="en-US" smtClean="0"/>
              <a:t>‹#›</a:t>
            </a:fld>
            <a:endParaRPr kumimoji="1" lang="ja-JP" altLang="en-US"/>
          </a:p>
        </p:txBody>
      </p:sp>
    </p:spTree>
    <p:extLst>
      <p:ext uri="{BB962C8B-B14F-4D97-AF65-F5344CB8AC3E}">
        <p14:creationId xmlns:p14="http://schemas.microsoft.com/office/powerpoint/2010/main" val="3074709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1373354" y="2348880"/>
            <a:ext cx="6336704" cy="2016224"/>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b="1" dirty="0" smtClean="0">
                <a:latin typeface="メイリオ"/>
                <a:ea typeface="メイリオ"/>
                <a:cs typeface="メイリオ"/>
              </a:rPr>
              <a:t>シチュエーションシート集</a:t>
            </a:r>
            <a:endParaRPr lang="ja-JP" altLang="en-US" sz="3600" b="1" dirty="0">
              <a:latin typeface="メイリオ"/>
              <a:ea typeface="メイリオ"/>
              <a:cs typeface="メイリオ"/>
            </a:endParaRPr>
          </a:p>
        </p:txBody>
      </p:sp>
      <p:sp>
        <p:nvSpPr>
          <p:cNvPr id="6" name="タイトル 1"/>
          <p:cNvSpPr txBox="1">
            <a:spLocks/>
          </p:cNvSpPr>
          <p:nvPr/>
        </p:nvSpPr>
        <p:spPr>
          <a:xfrm>
            <a:off x="457200" y="610768"/>
            <a:ext cx="8229600" cy="11430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tabLst>
                <a:tab pos="7261225" algn="l"/>
              </a:tabLst>
            </a:pPr>
            <a:r>
              <a:rPr lang="ja-JP" altLang="ja-JP" sz="4000" b="1" dirty="0" smtClean="0">
                <a:latin typeface="メイリオ"/>
                <a:ea typeface="メイリオ"/>
                <a:cs typeface="メイリオ"/>
              </a:rPr>
              <a:t>男女共同参画</a:t>
            </a:r>
            <a:r>
              <a:rPr lang="ja-JP" altLang="en-US" sz="4000" b="1" dirty="0" smtClean="0">
                <a:latin typeface="メイリオ"/>
                <a:ea typeface="メイリオ"/>
                <a:cs typeface="メイリオ"/>
              </a:rPr>
              <a:t>の視点からの防災</a:t>
            </a:r>
            <a:endParaRPr lang="ja-JP" altLang="en-US" sz="4000" b="1" dirty="0">
              <a:latin typeface="メイリオ"/>
              <a:ea typeface="メイリオ"/>
              <a:cs typeface="メイリオ"/>
            </a:endParaRPr>
          </a:p>
        </p:txBody>
      </p:sp>
    </p:spTree>
    <p:extLst>
      <p:ext uri="{BB962C8B-B14F-4D97-AF65-F5344CB8AC3E}">
        <p14:creationId xmlns:p14="http://schemas.microsoft.com/office/powerpoint/2010/main" val="29731135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2"/>
          <p:cNvSpPr txBox="1">
            <a:spLocks/>
          </p:cNvSpPr>
          <p:nvPr/>
        </p:nvSpPr>
        <p:spPr>
          <a:xfrm>
            <a:off x="382870" y="1628800"/>
            <a:ext cx="8761129" cy="4680520"/>
          </a:xfrm>
          <a:prstGeom prst="rect">
            <a:avLst/>
          </a:prstGeom>
        </p:spPr>
        <p:txBody>
          <a:bodyPr vert="horz" lIns="91440" tIns="45720" rIns="91440" bIns="45720" rtlCol="0">
            <a:noAutofit/>
          </a:bodyPr>
          <a:lstStyle>
            <a:lvl1pPr marL="91440" indent="-91440" algn="l" defTabSz="914400" rtl="0" eaLnBrk="1" latinLnBrk="0" hangingPunct="1">
              <a:lnSpc>
                <a:spcPct val="85000"/>
              </a:lnSpc>
              <a:spcBef>
                <a:spcPts val="1300"/>
              </a:spcBef>
              <a:buFont typeface="Arial" pitchFamily="34" charset="0"/>
              <a:buChar char=" "/>
              <a:defRPr kumimoji="1"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kumimoji="1"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kumimoji="1"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9pPr>
          </a:lstStyle>
          <a:p>
            <a:pPr marL="0" indent="0">
              <a:lnSpc>
                <a:spcPct val="120000"/>
              </a:lnSpc>
              <a:spcBef>
                <a:spcPts val="0"/>
              </a:spcBef>
              <a:buNone/>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平常</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時において、災害への備えや、災害発生時における対応</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について</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の学習</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機会等</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を設ける際には、地域の多様な主体が参画</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すること</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必要。</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住民</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、企業、地域の施設や組織等が参加し</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、地域一体となって防災</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訓練を行う機会を設ければ、地域コミュニティの</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形成にもつながること</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期待</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できる。</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20000"/>
              </a:lnSpc>
              <a:spcBef>
                <a:spcPts val="0"/>
              </a:spcBef>
              <a:buNone/>
            </a:pP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20000"/>
              </a:lnSpc>
              <a:spcBef>
                <a:spcPts val="0"/>
              </a:spcBef>
              <a:buNone/>
            </a:pP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20000"/>
              </a:lnSpc>
              <a:spcBef>
                <a:spcPts val="0"/>
              </a:spcBef>
              <a:buNone/>
            </a:pP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20000"/>
              </a:lnSpc>
              <a:spcBef>
                <a:spcPts val="0"/>
              </a:spcBef>
              <a:buNone/>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男性</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だけでなく、女性も主体的に役割を担い</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、防災の担い手として</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積極的</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に活動することが</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重要。地域の消防団や自主</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防災</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組織において、</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女性が活躍できるよう環境整備を行うと</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ともに、女性リーダーの育成</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図ること</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が必要。</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20000"/>
              </a:lnSpc>
              <a:spcBef>
                <a:spcPts val="0"/>
              </a:spcBef>
              <a:buNone/>
            </a:pP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p:cNvSpPr/>
          <p:nvPr/>
        </p:nvSpPr>
        <p:spPr>
          <a:xfrm>
            <a:off x="380206" y="222422"/>
            <a:ext cx="2807837" cy="51898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解　　説</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365670" y="1107931"/>
            <a:ext cx="8526810" cy="430887"/>
          </a:xfrm>
          <a:prstGeom prst="rect">
            <a:avLst/>
          </a:prstGeom>
          <a:solidFill>
            <a:schemeClr val="bg1">
              <a:lumMod val="95000"/>
            </a:schemeClr>
          </a:solidFill>
        </p:spPr>
        <p:txBody>
          <a:bodyPr wrap="square" rtlCol="0">
            <a:spAutoFit/>
          </a:bodyPr>
          <a:lstStyle/>
          <a:p>
            <a:r>
              <a:rPr lang="ja-JP" altLang="en-US" sz="2200" dirty="0" smtClean="0">
                <a:solidFill>
                  <a:schemeClr val="accent5"/>
                </a:solidFill>
                <a:latin typeface="メイリオ" panose="020B0604030504040204" pitchFamily="50" charset="-128"/>
                <a:cs typeface="メイリオ" panose="020B0604030504040204" pitchFamily="50" charset="-128"/>
              </a:rPr>
              <a:t>取組指針  </a:t>
            </a:r>
            <a:r>
              <a:rPr lang="ja-JP" altLang="en-US" sz="2200" b="1" dirty="0" smtClean="0">
                <a:latin typeface="メイリオ" panose="020B0604030504040204" pitchFamily="50" charset="-128"/>
                <a:cs typeface="メイリオ" panose="020B0604030504040204" pitchFamily="50" charset="-128"/>
              </a:rPr>
              <a:t>１ </a:t>
            </a:r>
            <a:r>
              <a:rPr lang="ja-JP" altLang="en-US" sz="2200" b="1" dirty="0">
                <a:latin typeface="メイリオ" panose="020B0604030504040204" pitchFamily="50" charset="-128"/>
                <a:cs typeface="メイリオ" panose="020B0604030504040204" pitchFamily="50" charset="-128"/>
              </a:rPr>
              <a:t>事前の備え・</a:t>
            </a:r>
            <a:r>
              <a:rPr lang="ja-JP" altLang="en-US" sz="2200" b="1" dirty="0" smtClean="0">
                <a:latin typeface="メイリオ" panose="020B0604030504040204" pitchFamily="50" charset="-128"/>
                <a:cs typeface="メイリオ" panose="020B0604030504040204" pitchFamily="50" charset="-128"/>
              </a:rPr>
              <a:t>予防</a:t>
            </a:r>
            <a:r>
              <a:rPr lang="ja-JP" altLang="en-US" sz="2200" dirty="0" smtClean="0">
                <a:latin typeface="メイリオ" panose="020B0604030504040204" pitchFamily="50" charset="-128"/>
                <a:cs typeface="メイリオ" panose="020B0604030504040204" pitchFamily="50" charset="-128"/>
              </a:rPr>
              <a:t>（</a:t>
            </a:r>
            <a:r>
              <a:rPr lang="ja-JP" altLang="en-US" sz="2200" dirty="0">
                <a:latin typeface="メイリオ" panose="020B0604030504040204" pitchFamily="50" charset="-128"/>
                <a:cs typeface="メイリオ" panose="020B0604030504040204" pitchFamily="50" charset="-128"/>
              </a:rPr>
              <a:t>５）防災知識の普及、</a:t>
            </a:r>
            <a:r>
              <a:rPr lang="ja-JP" altLang="en-US" sz="2200" dirty="0" smtClean="0">
                <a:latin typeface="メイリオ" panose="020B0604030504040204" pitchFamily="50" charset="-128"/>
                <a:cs typeface="メイリオ" panose="020B0604030504040204" pitchFamily="50" charset="-128"/>
              </a:rPr>
              <a:t>訓練</a:t>
            </a:r>
            <a:endParaRPr lang="en-US" altLang="ja-JP" sz="2200" dirty="0">
              <a:latin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385536" y="4006225"/>
            <a:ext cx="8526810" cy="430887"/>
          </a:xfrm>
          <a:prstGeom prst="rect">
            <a:avLst/>
          </a:prstGeom>
          <a:solidFill>
            <a:schemeClr val="bg1">
              <a:lumMod val="95000"/>
            </a:schemeClr>
          </a:solidFill>
        </p:spPr>
        <p:txBody>
          <a:bodyPr wrap="square" rtlCol="0">
            <a:spAutoFit/>
          </a:bodyPr>
          <a:lstStyle/>
          <a:p>
            <a:r>
              <a:rPr lang="ja-JP" altLang="en-US" sz="2200" dirty="0" smtClean="0">
                <a:solidFill>
                  <a:schemeClr val="accent5"/>
                </a:solidFill>
                <a:latin typeface="メイリオ" panose="020B0604030504040204" pitchFamily="50" charset="-128"/>
                <a:cs typeface="メイリオ" panose="020B0604030504040204" pitchFamily="50" charset="-128"/>
              </a:rPr>
              <a:t>取組指針</a:t>
            </a:r>
            <a:r>
              <a:rPr lang="ja-JP" altLang="en-US" sz="2200" b="1" dirty="0" smtClean="0">
                <a:latin typeface="メイリオ" panose="020B0604030504040204" pitchFamily="50" charset="-128"/>
                <a:cs typeface="メイリオ" panose="020B0604030504040204" pitchFamily="50" charset="-128"/>
              </a:rPr>
              <a:t>  １ </a:t>
            </a:r>
            <a:r>
              <a:rPr lang="ja-JP" altLang="en-US" sz="2200" b="1" dirty="0">
                <a:latin typeface="メイリオ" panose="020B0604030504040204" pitchFamily="50" charset="-128"/>
                <a:cs typeface="メイリオ" panose="020B0604030504040204" pitchFamily="50" charset="-128"/>
              </a:rPr>
              <a:t>事前の備え・</a:t>
            </a:r>
            <a:r>
              <a:rPr lang="ja-JP" altLang="en-US" sz="2200" b="1" dirty="0" smtClean="0">
                <a:latin typeface="メイリオ" panose="020B0604030504040204" pitchFamily="50" charset="-128"/>
                <a:cs typeface="メイリオ" panose="020B0604030504040204" pitchFamily="50" charset="-128"/>
              </a:rPr>
              <a:t>予防</a:t>
            </a:r>
            <a:r>
              <a:rPr lang="ja-JP" altLang="en-US" sz="2200" dirty="0" smtClean="0">
                <a:latin typeface="メイリオ" panose="020B0604030504040204" pitchFamily="50" charset="-128"/>
                <a:cs typeface="メイリオ" panose="020B0604030504040204" pitchFamily="50" charset="-128"/>
              </a:rPr>
              <a:t>（</a:t>
            </a:r>
            <a:r>
              <a:rPr lang="ja-JP" altLang="en-US" sz="2200" dirty="0">
                <a:latin typeface="メイリオ" panose="020B0604030504040204" pitchFamily="50" charset="-128"/>
                <a:cs typeface="メイリオ" panose="020B0604030504040204" pitchFamily="50" charset="-128"/>
              </a:rPr>
              <a:t>６）自主防災組織の育成等</a:t>
            </a:r>
          </a:p>
        </p:txBody>
      </p:sp>
    </p:spTree>
    <p:extLst>
      <p:ext uri="{BB962C8B-B14F-4D97-AF65-F5344CB8AC3E}">
        <p14:creationId xmlns:p14="http://schemas.microsoft.com/office/powerpoint/2010/main" val="18728890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7206" y="210064"/>
            <a:ext cx="8079581" cy="988541"/>
          </a:xfrm>
        </p:spPr>
        <p:txBody>
          <a:bodyPr>
            <a:normAutofit/>
          </a:bodyPr>
          <a:lstStyle/>
          <a:p>
            <a:pPr algn="l"/>
            <a:r>
              <a:rPr lang="ja-JP" altLang="en-US" sz="4000" dirty="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地震</a:t>
            </a:r>
            <a:r>
              <a:rPr lang="ja-JP" altLang="en-US" sz="4000" dirty="0"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①</a:t>
            </a:r>
            <a:endParaRPr kumimoji="1" lang="ja-JP" altLang="en-US" sz="4000" dirty="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507206" y="1196752"/>
            <a:ext cx="8636794" cy="5581015"/>
          </a:xfrm>
          <a:prstGeom prst="rect">
            <a:avLst/>
          </a:prstGeom>
          <a:noFill/>
        </p:spPr>
        <p:txBody>
          <a:bodyPr wrap="square" rtlCol="0">
            <a:spAutoFit/>
          </a:bodyPr>
          <a:lstStyle/>
          <a:p>
            <a:pPr marL="342900" indent="-342900">
              <a:lnSpc>
                <a:spcPct val="150000"/>
              </a:lnSpc>
              <a:spcAft>
                <a:spcPts val="1600"/>
              </a:spcAft>
              <a:buClr>
                <a:schemeClr val="accent5"/>
              </a:buClr>
              <a:buFont typeface="Wingdings" panose="05000000000000000000" pitchFamily="2" charset="2"/>
              <a:buChar char="n"/>
            </a:pPr>
            <a:r>
              <a:rPr lang="ja-JP" altLang="en-US" sz="2200" dirty="0">
                <a:latin typeface="+mn-ea"/>
                <a:cs typeface="メイリオ" panose="020B0604030504040204" pitchFamily="50" charset="-128"/>
              </a:rPr>
              <a:t>土曜日</a:t>
            </a:r>
            <a:r>
              <a:rPr lang="ja-JP" altLang="en-US" sz="2200" dirty="0" smtClean="0">
                <a:latin typeface="+mn-ea"/>
                <a:cs typeface="メイリオ" panose="020B0604030504040204" pitchFamily="50" charset="-128"/>
              </a:rPr>
              <a:t>の</a:t>
            </a:r>
            <a:r>
              <a:rPr lang="ja-JP" altLang="en-US" sz="2200" dirty="0">
                <a:latin typeface="+mn-ea"/>
                <a:cs typeface="メイリオ" panose="020B0604030504040204" pitchFamily="50" charset="-128"/>
              </a:rPr>
              <a:t>午後</a:t>
            </a:r>
            <a:r>
              <a:rPr lang="ja-JP" altLang="en-US" sz="2200" dirty="0" smtClean="0">
                <a:latin typeface="+mn-ea"/>
                <a:cs typeface="メイリオ" panose="020B0604030504040204" pitchFamily="50" charset="-128"/>
              </a:rPr>
              <a:t>、</a:t>
            </a:r>
            <a:r>
              <a:rPr lang="ja-JP" altLang="en-US" sz="2200" dirty="0">
                <a:latin typeface="+mn-ea"/>
                <a:cs typeface="メイリオ" panose="020B0604030504040204" pitchFamily="50" charset="-128"/>
              </a:rPr>
              <a:t>パートナー</a:t>
            </a:r>
            <a:r>
              <a:rPr lang="ja-JP" altLang="en-US" sz="2200" dirty="0" smtClean="0">
                <a:latin typeface="+mn-ea"/>
                <a:cs typeface="メイリオ" panose="020B0604030504040204" pitchFamily="50" charset="-128"/>
              </a:rPr>
              <a:t>が遠方に出張して</a:t>
            </a:r>
            <a:r>
              <a:rPr lang="ja-JP" altLang="en-US" sz="2200" dirty="0">
                <a:latin typeface="+mn-ea"/>
                <a:cs typeface="メイリオ" panose="020B0604030504040204" pitchFamily="50" charset="-128"/>
              </a:rPr>
              <a:t>いるため</a:t>
            </a:r>
            <a:r>
              <a:rPr lang="ja-JP" altLang="en-US" sz="2200" dirty="0" smtClean="0">
                <a:latin typeface="+mn-ea"/>
                <a:cs typeface="メイリオ" panose="020B0604030504040204" pitchFamily="50" charset="-128"/>
              </a:rPr>
              <a:t>、</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あなたは２歳半</a:t>
            </a:r>
            <a:r>
              <a:rPr lang="ja-JP" altLang="en-US" sz="2200" dirty="0">
                <a:latin typeface="+mn-ea"/>
                <a:cs typeface="メイリオ" panose="020B0604030504040204" pitchFamily="50" charset="-128"/>
              </a:rPr>
              <a:t>の娘と２人で家にいました</a:t>
            </a:r>
            <a:r>
              <a:rPr lang="ja-JP" altLang="en-US" sz="2200" dirty="0" smtClean="0">
                <a:latin typeface="+mn-ea"/>
                <a:cs typeface="メイリオ" panose="020B0604030504040204" pitchFamily="50" charset="-128"/>
              </a:rPr>
              <a:t>。</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その</a:t>
            </a:r>
            <a:r>
              <a:rPr lang="ja-JP" altLang="en-US" sz="2200" dirty="0">
                <a:latin typeface="+mn-ea"/>
                <a:cs typeface="メイリオ" panose="020B0604030504040204" pitchFamily="50" charset="-128"/>
              </a:rPr>
              <a:t>ときに、震度６強の地震がありました</a:t>
            </a:r>
            <a:r>
              <a:rPr lang="ja-JP" altLang="en-US" sz="2200" dirty="0" smtClean="0">
                <a:latin typeface="+mn-ea"/>
                <a:cs typeface="メイリオ" panose="020B0604030504040204" pitchFamily="50" charset="-128"/>
              </a:rPr>
              <a:t>。</a:t>
            </a:r>
            <a:endParaRPr lang="ja-JP" altLang="en-US" sz="2200" dirty="0">
              <a:latin typeface="+mn-ea"/>
              <a:cs typeface="メイリオ" panose="020B0604030504040204" pitchFamily="50" charset="-128"/>
            </a:endParaRPr>
          </a:p>
          <a:p>
            <a:pPr marL="342900" indent="-342900">
              <a:lnSpc>
                <a:spcPct val="150000"/>
              </a:lnSpc>
              <a:spcAft>
                <a:spcPts val="1600"/>
              </a:spcAft>
              <a:buClr>
                <a:schemeClr val="accent5"/>
              </a:buClr>
              <a:buFont typeface="Wingdings" panose="05000000000000000000" pitchFamily="2" charset="2"/>
              <a:buChar char="n"/>
            </a:pPr>
            <a:r>
              <a:rPr lang="ja-JP" altLang="en-US" sz="2200" dirty="0">
                <a:latin typeface="+mn-ea"/>
                <a:cs typeface="メイリオ" panose="020B0604030504040204" pitchFamily="50" charset="-128"/>
              </a:rPr>
              <a:t>震度５強以上の地震があった場合、あなたは職場に非常</a:t>
            </a:r>
            <a:r>
              <a:rPr lang="ja-JP" altLang="en-US" sz="2200" dirty="0" smtClean="0">
                <a:latin typeface="+mn-ea"/>
                <a:cs typeface="メイリオ" panose="020B0604030504040204" pitchFamily="50" charset="-128"/>
              </a:rPr>
              <a:t>参集すること</a:t>
            </a:r>
            <a:r>
              <a:rPr lang="ja-JP" altLang="en-US" sz="2200" dirty="0">
                <a:latin typeface="+mn-ea"/>
                <a:cs typeface="メイリオ" panose="020B0604030504040204" pitchFamily="50" charset="-128"/>
              </a:rPr>
              <a:t>になっています</a:t>
            </a:r>
            <a:r>
              <a:rPr lang="ja-JP" altLang="en-US" sz="2200" dirty="0" smtClean="0">
                <a:latin typeface="+mn-ea"/>
                <a:cs typeface="メイリオ" panose="020B0604030504040204" pitchFamily="50" charset="-128"/>
              </a:rPr>
              <a:t>。しかし</a:t>
            </a:r>
            <a:r>
              <a:rPr lang="ja-JP" altLang="en-US" sz="2200" dirty="0">
                <a:latin typeface="+mn-ea"/>
                <a:cs typeface="メイリオ" panose="020B0604030504040204" pitchFamily="50" charset="-128"/>
              </a:rPr>
              <a:t>、子どもを連れては行けません</a:t>
            </a:r>
            <a:r>
              <a:rPr lang="ja-JP" altLang="en-US" sz="2200" dirty="0" smtClean="0">
                <a:latin typeface="+mn-ea"/>
                <a:cs typeface="メイリオ" panose="020B0604030504040204" pitchFamily="50" charset="-128"/>
              </a:rPr>
              <a:t>。</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近所に子ども</a:t>
            </a:r>
            <a:r>
              <a:rPr lang="ja-JP" altLang="en-US" sz="2200" dirty="0">
                <a:latin typeface="+mn-ea"/>
                <a:cs typeface="メイリオ" panose="020B0604030504040204" pitchFamily="50" charset="-128"/>
              </a:rPr>
              <a:t>を預けることができる家族・親戚、友人</a:t>
            </a:r>
            <a:r>
              <a:rPr lang="ja-JP" altLang="en-US" sz="2200" dirty="0" smtClean="0">
                <a:latin typeface="+mn-ea"/>
                <a:cs typeface="メイリオ" panose="020B0604030504040204" pitchFamily="50" charset="-128"/>
              </a:rPr>
              <a:t>はいません。</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あなた</a:t>
            </a:r>
            <a:r>
              <a:rPr lang="ja-JP" altLang="en-US" sz="2200" dirty="0">
                <a:latin typeface="+mn-ea"/>
                <a:cs typeface="メイリオ" panose="020B0604030504040204" pitchFamily="50" charset="-128"/>
              </a:rPr>
              <a:t>は、上司に電話をし、非常参集できないことを伝えました</a:t>
            </a:r>
            <a:r>
              <a:rPr lang="ja-JP" altLang="en-US" sz="2200" dirty="0" smtClean="0">
                <a:latin typeface="+mn-ea"/>
                <a:cs typeface="メイリオ" panose="020B0604030504040204" pitchFamily="50" charset="-128"/>
              </a:rPr>
              <a:t>。</a:t>
            </a:r>
            <a:endParaRPr lang="ja-JP" altLang="en-US" sz="2200" dirty="0">
              <a:latin typeface="+mn-ea"/>
              <a:cs typeface="メイリオ" panose="020B0604030504040204" pitchFamily="50" charset="-128"/>
            </a:endParaRPr>
          </a:p>
          <a:p>
            <a:pPr marL="342900" indent="-342900">
              <a:lnSpc>
                <a:spcPct val="150000"/>
              </a:lnSpc>
              <a:spcAft>
                <a:spcPts val="1600"/>
              </a:spcAft>
              <a:buClr>
                <a:schemeClr val="accent5"/>
              </a:buClr>
              <a:buFont typeface="Wingdings" panose="05000000000000000000" pitchFamily="2" charset="2"/>
              <a:buChar char="n"/>
            </a:pPr>
            <a:r>
              <a:rPr lang="ja-JP" altLang="en-US" sz="2200" dirty="0">
                <a:latin typeface="+mn-ea"/>
                <a:cs typeface="メイリオ" panose="020B0604030504040204" pitchFamily="50" charset="-128"/>
              </a:rPr>
              <a:t>住んでいるアパートが傾いて危険なので、あなたは子どもを抱き</a:t>
            </a:r>
            <a:r>
              <a:rPr lang="ja-JP" altLang="en-US" sz="2200" dirty="0" smtClean="0">
                <a:latin typeface="+mn-ea"/>
                <a:cs typeface="メイリオ" panose="020B0604030504040204" pitchFamily="50" charset="-128"/>
              </a:rPr>
              <a:t>、</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食料</a:t>
            </a:r>
            <a:r>
              <a:rPr lang="ja-JP" altLang="en-US" sz="2200" dirty="0">
                <a:latin typeface="+mn-ea"/>
                <a:cs typeface="メイリオ" panose="020B0604030504040204" pitchFamily="50" charset="-128"/>
              </a:rPr>
              <a:t>や着替えなどをリュックサックに詰め込み</a:t>
            </a:r>
            <a:r>
              <a:rPr lang="ja-JP" altLang="en-US" sz="2200" dirty="0" smtClean="0">
                <a:latin typeface="+mn-ea"/>
                <a:cs typeface="メイリオ" panose="020B0604030504040204" pitchFamily="50" charset="-128"/>
              </a:rPr>
              <a:t>、</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避難所</a:t>
            </a:r>
            <a:r>
              <a:rPr lang="ja-JP" altLang="en-US" sz="2200" dirty="0">
                <a:latin typeface="+mn-ea"/>
                <a:cs typeface="メイリオ" panose="020B0604030504040204" pitchFamily="50" charset="-128"/>
              </a:rPr>
              <a:t>となっている公民館に向かいました。</a:t>
            </a:r>
          </a:p>
        </p:txBody>
      </p:sp>
    </p:spTree>
    <p:extLst>
      <p:ext uri="{BB962C8B-B14F-4D97-AF65-F5344CB8AC3E}">
        <p14:creationId xmlns:p14="http://schemas.microsoft.com/office/powerpoint/2010/main" val="11229053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7206" y="210064"/>
            <a:ext cx="8079581" cy="988541"/>
          </a:xfrm>
        </p:spPr>
        <p:txBody>
          <a:bodyPr>
            <a:normAutofit/>
          </a:bodyPr>
          <a:lstStyle/>
          <a:p>
            <a:pPr algn="l"/>
            <a:r>
              <a:rPr lang="ja-JP" altLang="en-US" sz="4000" dirty="0"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地震②</a:t>
            </a:r>
            <a:endParaRPr kumimoji="1" lang="ja-JP" altLang="en-US" sz="4000" dirty="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507207" y="1196752"/>
            <a:ext cx="8079580" cy="4057521"/>
          </a:xfrm>
          <a:prstGeom prst="rect">
            <a:avLst/>
          </a:prstGeom>
          <a:noFill/>
        </p:spPr>
        <p:txBody>
          <a:bodyPr wrap="square" rtlCol="0">
            <a:spAutoFit/>
          </a:bodyPr>
          <a:lstStyle/>
          <a:p>
            <a:pPr marL="342900" indent="-342900">
              <a:lnSpc>
                <a:spcPct val="150000"/>
              </a:lnSpc>
              <a:spcAft>
                <a:spcPts val="1600"/>
              </a:spcAft>
              <a:buClr>
                <a:schemeClr val="accent5"/>
              </a:buClr>
              <a:buFont typeface="Wingdings" panose="05000000000000000000" pitchFamily="2" charset="2"/>
              <a:buChar char="n"/>
            </a:pPr>
            <a:r>
              <a:rPr lang="ja-JP" altLang="en-US" sz="2200" dirty="0">
                <a:latin typeface="+mn-ea"/>
                <a:cs typeface="メイリオ" panose="020B0604030504040204" pitchFamily="50" charset="-128"/>
              </a:rPr>
              <a:t>公民館にはすでに人が集まっていました</a:t>
            </a:r>
            <a:r>
              <a:rPr lang="ja-JP" altLang="en-US" sz="2200" dirty="0" smtClean="0">
                <a:latin typeface="+mn-ea"/>
                <a:cs typeface="メイリオ" panose="020B0604030504040204" pitchFamily="50" charset="-128"/>
              </a:rPr>
              <a:t>。</a:t>
            </a:r>
            <a:endParaRPr lang="ja-JP" altLang="en-US" sz="2200" dirty="0">
              <a:latin typeface="+mn-ea"/>
              <a:cs typeface="メイリオ" panose="020B0604030504040204" pitchFamily="50" charset="-128"/>
            </a:endParaRPr>
          </a:p>
          <a:p>
            <a:pPr marL="342900" indent="-342900">
              <a:lnSpc>
                <a:spcPct val="150000"/>
              </a:lnSpc>
              <a:spcAft>
                <a:spcPts val="1600"/>
              </a:spcAft>
              <a:buClr>
                <a:schemeClr val="accent5"/>
              </a:buClr>
              <a:buFont typeface="Wingdings" panose="05000000000000000000" pitchFamily="2" charset="2"/>
              <a:buChar char="n"/>
            </a:pPr>
            <a:r>
              <a:rPr lang="ja-JP" altLang="en-US" sz="2200" dirty="0">
                <a:latin typeface="+mn-ea"/>
                <a:cs typeface="メイリオ" panose="020B0604030504040204" pitchFamily="50" charset="-128"/>
              </a:rPr>
              <a:t>あなたが受付で、避難者名簿に名前、性別、年齢</a:t>
            </a:r>
            <a:r>
              <a:rPr lang="ja-JP" altLang="en-US" sz="2200" dirty="0" smtClean="0">
                <a:latin typeface="+mn-ea"/>
                <a:cs typeface="メイリオ" panose="020B0604030504040204" pitchFamily="50" charset="-128"/>
              </a:rPr>
              <a:t>を記入</a:t>
            </a:r>
            <a:r>
              <a:rPr lang="ja-JP" altLang="en-US" sz="2200" dirty="0">
                <a:latin typeface="+mn-ea"/>
                <a:cs typeface="メイリオ" panose="020B0604030504040204" pitchFamily="50" charset="-128"/>
              </a:rPr>
              <a:t>していると、隣にいた女性が受付の男性と揉めていました</a:t>
            </a:r>
            <a:r>
              <a:rPr lang="ja-JP" altLang="en-US" sz="2200" dirty="0" smtClean="0">
                <a:latin typeface="+mn-ea"/>
                <a:cs typeface="メイリオ" panose="020B0604030504040204" pitchFamily="50" charset="-128"/>
              </a:rPr>
              <a:t>。</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女性は何か事情があり、名簿に名前を書きたくないと</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記載を拒否しているようでした。</a:t>
            </a:r>
            <a:endParaRPr lang="ja-JP" altLang="en-US" sz="2200" dirty="0">
              <a:latin typeface="+mn-ea"/>
              <a:cs typeface="メイリオ" panose="020B0604030504040204" pitchFamily="50" charset="-128"/>
            </a:endParaRPr>
          </a:p>
          <a:p>
            <a:pPr marL="342900" indent="-342900">
              <a:lnSpc>
                <a:spcPct val="150000"/>
              </a:lnSpc>
              <a:spcAft>
                <a:spcPts val="1600"/>
              </a:spcAft>
              <a:buClr>
                <a:schemeClr val="accent5"/>
              </a:buClr>
              <a:buFont typeface="Wingdings" panose="05000000000000000000" pitchFamily="2" charset="2"/>
              <a:buChar char="n"/>
            </a:pPr>
            <a:r>
              <a:rPr lang="ja-JP" altLang="en-US" sz="2200" dirty="0">
                <a:latin typeface="+mn-ea"/>
                <a:cs typeface="メイリオ" panose="020B0604030504040204" pitchFamily="50" charset="-128"/>
              </a:rPr>
              <a:t>受付の男性は、「食事や物資を配布するために名簿</a:t>
            </a:r>
            <a:r>
              <a:rPr lang="ja-JP" altLang="en-US" sz="2200" dirty="0" smtClean="0">
                <a:latin typeface="+mn-ea"/>
                <a:cs typeface="メイリオ" panose="020B0604030504040204" pitchFamily="50" charset="-128"/>
              </a:rPr>
              <a:t>が</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必要</a:t>
            </a:r>
            <a:r>
              <a:rPr lang="ja-JP" altLang="en-US" sz="2200" dirty="0">
                <a:latin typeface="+mn-ea"/>
                <a:cs typeface="メイリオ" panose="020B0604030504040204" pitchFamily="50" charset="-128"/>
              </a:rPr>
              <a:t>なので、記入してほしい」と答えていました。</a:t>
            </a:r>
          </a:p>
        </p:txBody>
      </p:sp>
    </p:spTree>
    <p:extLst>
      <p:ext uri="{BB962C8B-B14F-4D97-AF65-F5344CB8AC3E}">
        <p14:creationId xmlns:p14="http://schemas.microsoft.com/office/powerpoint/2010/main" val="27169846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380206" y="222422"/>
            <a:ext cx="2807837" cy="51898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気になるワード</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179512" y="922288"/>
            <a:ext cx="9145016" cy="400110"/>
          </a:xfrm>
          <a:prstGeom prst="rect">
            <a:avLst/>
          </a:prstGeom>
        </p:spPr>
        <p:txBody>
          <a:bodyPr wrap="square">
            <a:spAutoFit/>
          </a:bodyPr>
          <a:lstStyle/>
          <a:p>
            <a:r>
              <a:rPr lang="ja-JP" altLang="en-US" sz="2000" dirty="0">
                <a:latin typeface="メイリオ" panose="020B0604030504040204" pitchFamily="50" charset="-128"/>
                <a:cs typeface="メイリオ" panose="020B0604030504040204" pitchFamily="50" charset="-128"/>
              </a:rPr>
              <a:t>「非常参集できない」</a:t>
            </a:r>
            <a:r>
              <a:rPr lang="ja-JP" altLang="en-US" sz="2000" dirty="0" smtClean="0">
                <a:latin typeface="メイリオ" panose="020B0604030504040204" pitchFamily="50" charset="-128"/>
                <a:cs typeface="メイリオ" panose="020B0604030504040204" pitchFamily="50" charset="-128"/>
              </a:rPr>
              <a:t>「何らかの事情で名簿に名前を書きたくない」</a:t>
            </a:r>
            <a:endParaRPr lang="ja-JP" altLang="en-US" sz="2000" dirty="0">
              <a:latin typeface="メイリオ" panose="020B0604030504040204" pitchFamily="50" charset="-128"/>
              <a:cs typeface="メイリオ" panose="020B0604030504040204" pitchFamily="50" charset="-128"/>
            </a:endParaRPr>
          </a:p>
        </p:txBody>
      </p:sp>
      <p:sp>
        <p:nvSpPr>
          <p:cNvPr id="13" name="正方形/長方形 12"/>
          <p:cNvSpPr/>
          <p:nvPr/>
        </p:nvSpPr>
        <p:spPr>
          <a:xfrm>
            <a:off x="398207" y="2219411"/>
            <a:ext cx="8350258" cy="4416167"/>
          </a:xfrm>
          <a:prstGeom prst="rect">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marL="457200" indent="-457200">
              <a:lnSpc>
                <a:spcPct val="150000"/>
              </a:lnSpc>
              <a:spcBef>
                <a:spcPts val="1800"/>
              </a:spcBef>
              <a:buFont typeface="+mj-lt"/>
              <a:buAutoNum type="arabicPeriod"/>
            </a:pPr>
            <a:r>
              <a:rPr lang="ja-JP" altLang="en-US" sz="2000" dirty="0">
                <a:solidFill>
                  <a:schemeClr val="tx1"/>
                </a:solidFill>
                <a:latin typeface="メイリオ" panose="020B0604030504040204" pitchFamily="50" charset="-128"/>
                <a:cs typeface="メイリオ" panose="020B0604030504040204" pitchFamily="50" charset="-128"/>
              </a:rPr>
              <a:t>災害対応の業務が、子育てや介護等の家庭的責任を有する職員等も参画して速やかに実施されるようになっているか</a:t>
            </a:r>
            <a:r>
              <a:rPr lang="ja-JP" altLang="en-US" sz="2000" dirty="0" smtClean="0">
                <a:solidFill>
                  <a:schemeClr val="tx1"/>
                </a:solidFill>
                <a:latin typeface="メイリオ" panose="020B0604030504040204" pitchFamily="50" charset="-128"/>
                <a:cs typeface="メイリオ" panose="020B0604030504040204" pitchFamily="50" charset="-128"/>
              </a:rPr>
              <a:t>。</a:t>
            </a:r>
            <a:endParaRPr lang="en-US" altLang="ja-JP" sz="2000" dirty="0" smtClean="0">
              <a:solidFill>
                <a:schemeClr val="tx1"/>
              </a:solidFill>
              <a:latin typeface="メイリオ" panose="020B0604030504040204" pitchFamily="50" charset="-128"/>
              <a:cs typeface="メイリオ" panose="020B0604030504040204" pitchFamily="50" charset="-128"/>
            </a:endParaRPr>
          </a:p>
          <a:p>
            <a:pPr marL="457200" indent="-457200">
              <a:lnSpc>
                <a:spcPct val="150000"/>
              </a:lnSpc>
              <a:spcBef>
                <a:spcPts val="1800"/>
              </a:spcBef>
              <a:buFont typeface="+mj-lt"/>
              <a:buAutoNum type="arabicPeriod"/>
            </a:pPr>
            <a:endParaRPr lang="ja-JP" altLang="en-US" sz="2000" dirty="0">
              <a:solidFill>
                <a:schemeClr val="tx1"/>
              </a:solidFill>
              <a:latin typeface="メイリオ" panose="020B0604030504040204" pitchFamily="50" charset="-128"/>
              <a:cs typeface="メイリオ" panose="020B0604030504040204" pitchFamily="50" charset="-128"/>
            </a:endParaRPr>
          </a:p>
          <a:p>
            <a:pPr marL="457200" indent="-457200">
              <a:lnSpc>
                <a:spcPct val="150000"/>
              </a:lnSpc>
              <a:spcBef>
                <a:spcPts val="1800"/>
              </a:spcBef>
              <a:buFont typeface="+mj-lt"/>
              <a:buAutoNum type="arabicPeriod"/>
            </a:pPr>
            <a:r>
              <a:rPr lang="ja-JP" altLang="en-US" sz="2000" dirty="0" smtClean="0">
                <a:solidFill>
                  <a:schemeClr val="tx1"/>
                </a:solidFill>
                <a:latin typeface="メイリオ" panose="020B0604030504040204" pitchFamily="50" charset="-128"/>
                <a:cs typeface="メイリオ" panose="020B0604030504040204" pitchFamily="50" charset="-128"/>
              </a:rPr>
              <a:t>避難者</a:t>
            </a:r>
            <a:r>
              <a:rPr lang="ja-JP" altLang="en-US" sz="2000" dirty="0">
                <a:solidFill>
                  <a:schemeClr val="tx1"/>
                </a:solidFill>
                <a:latin typeface="メイリオ" panose="020B0604030504040204" pitchFamily="50" charset="-128"/>
                <a:cs typeface="メイリオ" panose="020B0604030504040204" pitchFamily="50" charset="-128"/>
              </a:rPr>
              <a:t>の中に、配偶者からの暴力等の被害を受け、加害者</a:t>
            </a:r>
            <a:r>
              <a:rPr lang="ja-JP" altLang="en-US" sz="2000" dirty="0" smtClean="0">
                <a:solidFill>
                  <a:schemeClr val="tx1"/>
                </a:solidFill>
                <a:latin typeface="メイリオ" panose="020B0604030504040204" pitchFamily="50" charset="-128"/>
                <a:cs typeface="メイリオ" panose="020B0604030504040204" pitchFamily="50" charset="-128"/>
              </a:rPr>
              <a:t>から</a:t>
            </a:r>
            <a:r>
              <a:rPr lang="en-US" altLang="ja-JP" sz="2000" dirty="0" smtClean="0">
                <a:solidFill>
                  <a:schemeClr val="tx1"/>
                </a:solidFill>
                <a:latin typeface="メイリオ" panose="020B0604030504040204" pitchFamily="50" charset="-128"/>
                <a:cs typeface="メイリオ" panose="020B0604030504040204" pitchFamily="50" charset="-128"/>
              </a:rPr>
              <a:t/>
            </a:r>
            <a:br>
              <a:rPr lang="en-US" altLang="ja-JP" sz="2000" dirty="0" smtClean="0">
                <a:solidFill>
                  <a:schemeClr val="tx1"/>
                </a:solidFill>
                <a:latin typeface="メイリオ" panose="020B0604030504040204" pitchFamily="50" charset="-128"/>
                <a:cs typeface="メイリオ" panose="020B0604030504040204" pitchFamily="50" charset="-128"/>
              </a:rPr>
            </a:br>
            <a:r>
              <a:rPr lang="ja-JP" altLang="en-US" sz="2000" dirty="0" smtClean="0">
                <a:solidFill>
                  <a:schemeClr val="tx1"/>
                </a:solidFill>
                <a:latin typeface="メイリオ" panose="020B0604030504040204" pitchFamily="50" charset="-128"/>
                <a:cs typeface="メイリオ" panose="020B0604030504040204" pitchFamily="50" charset="-128"/>
              </a:rPr>
              <a:t>追跡</a:t>
            </a:r>
            <a:r>
              <a:rPr lang="ja-JP" altLang="en-US" sz="2000" dirty="0">
                <a:solidFill>
                  <a:schemeClr val="tx1"/>
                </a:solidFill>
                <a:latin typeface="メイリオ" panose="020B0604030504040204" pitchFamily="50" charset="-128"/>
                <a:cs typeface="メイリオ" panose="020B0604030504040204" pitchFamily="50" charset="-128"/>
              </a:rPr>
              <a:t>されて危害を受ける恐れのある者等が含まれ得ること</a:t>
            </a:r>
            <a:r>
              <a:rPr lang="ja-JP" altLang="en-US" sz="2000" dirty="0" smtClean="0">
                <a:solidFill>
                  <a:schemeClr val="tx1"/>
                </a:solidFill>
                <a:latin typeface="メイリオ" panose="020B0604030504040204" pitchFamily="50" charset="-128"/>
                <a:cs typeface="メイリオ" panose="020B0604030504040204" pitchFamily="50" charset="-128"/>
              </a:rPr>
              <a:t>も</a:t>
            </a:r>
            <a:r>
              <a:rPr lang="en-US" altLang="ja-JP" sz="2000" dirty="0" smtClean="0">
                <a:solidFill>
                  <a:schemeClr val="tx1"/>
                </a:solidFill>
                <a:latin typeface="メイリオ" panose="020B0604030504040204" pitchFamily="50" charset="-128"/>
                <a:cs typeface="メイリオ" panose="020B0604030504040204" pitchFamily="50" charset="-128"/>
              </a:rPr>
              <a:t/>
            </a:r>
            <a:br>
              <a:rPr lang="en-US" altLang="ja-JP" sz="2000" dirty="0" smtClean="0">
                <a:solidFill>
                  <a:schemeClr val="tx1"/>
                </a:solidFill>
                <a:latin typeface="メイリオ" panose="020B0604030504040204" pitchFamily="50" charset="-128"/>
                <a:cs typeface="メイリオ" panose="020B0604030504040204" pitchFamily="50" charset="-128"/>
              </a:rPr>
            </a:br>
            <a:r>
              <a:rPr lang="ja-JP" altLang="en-US" sz="2000" dirty="0" smtClean="0">
                <a:solidFill>
                  <a:schemeClr val="tx1"/>
                </a:solidFill>
                <a:latin typeface="メイリオ" panose="020B0604030504040204" pitchFamily="50" charset="-128"/>
                <a:cs typeface="メイリオ" panose="020B0604030504040204" pitchFamily="50" charset="-128"/>
              </a:rPr>
              <a:t>踏まえ</a:t>
            </a:r>
            <a:r>
              <a:rPr lang="ja-JP" altLang="en-US" sz="2000" dirty="0">
                <a:solidFill>
                  <a:schemeClr val="tx1"/>
                </a:solidFill>
                <a:latin typeface="メイリオ" panose="020B0604030504040204" pitchFamily="50" charset="-128"/>
                <a:cs typeface="メイリオ" panose="020B0604030504040204" pitchFamily="50" charset="-128"/>
              </a:rPr>
              <a:t>、避難者の個人情報の管理を徹底することが周知</a:t>
            </a:r>
            <a:r>
              <a:rPr lang="ja-JP" altLang="en-US" sz="2000" dirty="0" smtClean="0">
                <a:solidFill>
                  <a:schemeClr val="tx1"/>
                </a:solidFill>
                <a:latin typeface="メイリオ" panose="020B0604030504040204" pitchFamily="50" charset="-128"/>
                <a:cs typeface="メイリオ" panose="020B0604030504040204" pitchFamily="50" charset="-128"/>
              </a:rPr>
              <a:t>されて</a:t>
            </a:r>
            <a:r>
              <a:rPr lang="en-US" altLang="ja-JP" sz="2000" dirty="0" smtClean="0">
                <a:solidFill>
                  <a:schemeClr val="tx1"/>
                </a:solidFill>
                <a:latin typeface="メイリオ" panose="020B0604030504040204" pitchFamily="50" charset="-128"/>
                <a:cs typeface="メイリオ" panose="020B0604030504040204" pitchFamily="50" charset="-128"/>
              </a:rPr>
              <a:t/>
            </a:r>
            <a:br>
              <a:rPr lang="en-US" altLang="ja-JP" sz="2000" dirty="0" smtClean="0">
                <a:solidFill>
                  <a:schemeClr val="tx1"/>
                </a:solidFill>
                <a:latin typeface="メイリオ" panose="020B0604030504040204" pitchFamily="50" charset="-128"/>
                <a:cs typeface="メイリオ" panose="020B0604030504040204" pitchFamily="50" charset="-128"/>
              </a:rPr>
            </a:br>
            <a:r>
              <a:rPr lang="ja-JP" altLang="en-US" sz="2000" dirty="0" smtClean="0">
                <a:solidFill>
                  <a:schemeClr val="tx1"/>
                </a:solidFill>
                <a:latin typeface="メイリオ" panose="020B0604030504040204" pitchFamily="50" charset="-128"/>
                <a:cs typeface="メイリオ" panose="020B0604030504040204" pitchFamily="50" charset="-128"/>
              </a:rPr>
              <a:t>いる</a:t>
            </a:r>
            <a:r>
              <a:rPr lang="ja-JP" altLang="en-US" sz="2000" dirty="0">
                <a:solidFill>
                  <a:schemeClr val="tx1"/>
                </a:solidFill>
                <a:latin typeface="メイリオ" panose="020B0604030504040204" pitchFamily="50" charset="-128"/>
                <a:cs typeface="メイリオ" panose="020B0604030504040204" pitchFamily="50" charset="-128"/>
              </a:rPr>
              <a:t>か。</a:t>
            </a:r>
          </a:p>
        </p:txBody>
      </p:sp>
      <p:sp>
        <p:nvSpPr>
          <p:cNvPr id="14" name="正方形/長方形 13"/>
          <p:cNvSpPr/>
          <p:nvPr/>
        </p:nvSpPr>
        <p:spPr>
          <a:xfrm>
            <a:off x="380205" y="1700428"/>
            <a:ext cx="2807837" cy="51898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対策のポイント</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0818393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2"/>
          <p:cNvSpPr txBox="1">
            <a:spLocks/>
          </p:cNvSpPr>
          <p:nvPr/>
        </p:nvSpPr>
        <p:spPr>
          <a:xfrm>
            <a:off x="365670" y="1347205"/>
            <a:ext cx="8670826" cy="5322155"/>
          </a:xfrm>
          <a:prstGeom prst="rect">
            <a:avLst/>
          </a:prstGeom>
        </p:spPr>
        <p:txBody>
          <a:bodyPr vert="horz" lIns="91440" tIns="45720" rIns="91440" bIns="45720" rtlCol="0">
            <a:noAutofit/>
          </a:bodyPr>
          <a:lstStyle>
            <a:lvl1pPr marL="91440" indent="-91440" algn="l" defTabSz="914400" rtl="0" eaLnBrk="1" latinLnBrk="0" hangingPunct="1">
              <a:lnSpc>
                <a:spcPct val="85000"/>
              </a:lnSpc>
              <a:spcBef>
                <a:spcPts val="1300"/>
              </a:spcBef>
              <a:buFont typeface="Arial" pitchFamily="34" charset="0"/>
              <a:buChar char=" "/>
              <a:defRPr kumimoji="1"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kumimoji="1"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kumimoji="1"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9pPr>
          </a:lstStyle>
          <a:p>
            <a:pPr marL="0" indent="0">
              <a:lnSpc>
                <a:spcPct val="120000"/>
              </a:lnSpc>
              <a:spcBef>
                <a:spcPts val="0"/>
              </a:spcBef>
              <a:buNone/>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子</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育てや介護等の家庭的責任を有する</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職員等も参画</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して速やかに</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実施</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される</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よう、災害直後から子育て・介護支援を実施することが必要</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避難所</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等や</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庁舎内等</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で緊急対応として一時的に子どもを預かること</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も</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考えられる。</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20000"/>
              </a:lnSpc>
              <a:spcBef>
                <a:spcPts val="0"/>
              </a:spcBef>
              <a:buNone/>
            </a:pP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20000"/>
              </a:lnSpc>
              <a:spcBef>
                <a:spcPts val="0"/>
              </a:spcBef>
              <a:buNone/>
            </a:pPr>
            <a:endParaRPr lang="en-US" altLang="ja-JP" sz="2000" b="1" dirty="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20000"/>
              </a:lnSpc>
              <a:spcBef>
                <a:spcPts val="0"/>
              </a:spcBef>
              <a:buNone/>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避難者名簿を</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作成し、避難者</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の性別、年齢、生年月日、健康状態</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、保育</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や介護の有無</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や状況</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等について把握することで、医療・</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福祉的ニーズを</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把握</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することが</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可能となる。</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20000"/>
              </a:lnSpc>
              <a:spcBef>
                <a:spcPts val="0"/>
              </a:spcBef>
              <a:buNone/>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ただし、避難者には配偶者</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からの暴力</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、ストーカー</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行為</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、児童</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虐待等の</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被害者も</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含まれることから</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、避難者名簿の</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管理・開示については</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注意が</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必要</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。個人情報の開示・非開示に</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ついて記入時に本人に確認し、情報の</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管理に十分注意する必要。</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p:cNvSpPr/>
          <p:nvPr/>
        </p:nvSpPr>
        <p:spPr>
          <a:xfrm>
            <a:off x="380206" y="222422"/>
            <a:ext cx="2807837" cy="51898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解　　説</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365670" y="891907"/>
            <a:ext cx="8526810" cy="430887"/>
          </a:xfrm>
          <a:prstGeom prst="rect">
            <a:avLst/>
          </a:prstGeom>
          <a:solidFill>
            <a:schemeClr val="bg1">
              <a:lumMod val="95000"/>
            </a:schemeClr>
          </a:solidFill>
        </p:spPr>
        <p:txBody>
          <a:bodyPr wrap="square" rtlCol="0">
            <a:spAutoFit/>
          </a:bodyPr>
          <a:lstStyle/>
          <a:p>
            <a:r>
              <a:rPr lang="ja-JP" altLang="en-US" sz="2200" dirty="0" smtClean="0">
                <a:solidFill>
                  <a:schemeClr val="accent5"/>
                </a:solidFill>
                <a:latin typeface="メイリオ" panose="020B0604030504040204" pitchFamily="50" charset="-128"/>
                <a:cs typeface="メイリオ" panose="020B0604030504040204" pitchFamily="50" charset="-128"/>
              </a:rPr>
              <a:t>取組指針 </a:t>
            </a:r>
            <a:r>
              <a:rPr lang="ja-JP" altLang="en-US" sz="2200" b="1" dirty="0" smtClean="0">
                <a:latin typeface="メイリオ" panose="020B0604030504040204" pitchFamily="50" charset="-128"/>
                <a:cs typeface="メイリオ" panose="020B0604030504040204" pitchFamily="50" charset="-128"/>
              </a:rPr>
              <a:t>２ </a:t>
            </a:r>
            <a:r>
              <a:rPr lang="ja-JP" altLang="en-US" sz="2200" b="1" dirty="0">
                <a:latin typeface="メイリオ" panose="020B0604030504040204" pitchFamily="50" charset="-128"/>
                <a:cs typeface="メイリオ" panose="020B0604030504040204" pitchFamily="50" charset="-128"/>
              </a:rPr>
              <a:t>発災直後の</a:t>
            </a:r>
            <a:r>
              <a:rPr lang="ja-JP" altLang="en-US" sz="2200" b="1" dirty="0" smtClean="0">
                <a:latin typeface="メイリオ" panose="020B0604030504040204" pitchFamily="50" charset="-128"/>
                <a:cs typeface="メイリオ" panose="020B0604030504040204" pitchFamily="50" charset="-128"/>
              </a:rPr>
              <a:t>対応</a:t>
            </a:r>
            <a:r>
              <a:rPr lang="ja-JP" altLang="en-US" sz="2200" dirty="0" smtClean="0">
                <a:latin typeface="メイリオ" panose="020B0604030504040204" pitchFamily="50" charset="-128"/>
                <a:cs typeface="メイリオ" panose="020B0604030504040204" pitchFamily="50" charset="-128"/>
              </a:rPr>
              <a:t>（</a:t>
            </a:r>
            <a:r>
              <a:rPr lang="ja-JP" altLang="en-US" sz="2200" dirty="0">
                <a:latin typeface="メイリオ" panose="020B0604030504040204" pitchFamily="50" charset="-128"/>
                <a:cs typeface="メイリオ" panose="020B0604030504040204" pitchFamily="50" charset="-128"/>
              </a:rPr>
              <a:t>３）災害対応に携わる者への支援</a:t>
            </a:r>
          </a:p>
        </p:txBody>
      </p:sp>
      <p:sp>
        <p:nvSpPr>
          <p:cNvPr id="7" name="テキスト ボックス 6"/>
          <p:cNvSpPr txBox="1"/>
          <p:nvPr/>
        </p:nvSpPr>
        <p:spPr>
          <a:xfrm>
            <a:off x="383694" y="2996952"/>
            <a:ext cx="8526810" cy="430887"/>
          </a:xfrm>
          <a:prstGeom prst="rect">
            <a:avLst/>
          </a:prstGeom>
          <a:solidFill>
            <a:schemeClr val="bg1">
              <a:lumMod val="95000"/>
            </a:schemeClr>
          </a:solidFill>
        </p:spPr>
        <p:txBody>
          <a:bodyPr wrap="square" rtlCol="0">
            <a:spAutoFit/>
          </a:bodyPr>
          <a:lstStyle/>
          <a:p>
            <a:r>
              <a:rPr lang="ja-JP" altLang="en-US" sz="2200" dirty="0">
                <a:solidFill>
                  <a:schemeClr val="accent5"/>
                </a:solidFill>
                <a:latin typeface="メイリオ" panose="020B0604030504040204" pitchFamily="50" charset="-128"/>
                <a:cs typeface="メイリオ" panose="020B0604030504040204" pitchFamily="50" charset="-128"/>
              </a:rPr>
              <a:t>取組</a:t>
            </a:r>
            <a:r>
              <a:rPr lang="ja-JP" altLang="en-US" sz="2200" dirty="0" smtClean="0">
                <a:solidFill>
                  <a:schemeClr val="accent5"/>
                </a:solidFill>
                <a:latin typeface="メイリオ" panose="020B0604030504040204" pitchFamily="50" charset="-128"/>
                <a:cs typeface="メイリオ" panose="020B0604030504040204" pitchFamily="50" charset="-128"/>
              </a:rPr>
              <a:t>指針 </a:t>
            </a:r>
            <a:r>
              <a:rPr lang="ja-JP" altLang="en-US" sz="2200" b="1" dirty="0" smtClean="0">
                <a:latin typeface="メイリオ" panose="020B0604030504040204" pitchFamily="50" charset="-128"/>
                <a:cs typeface="メイリオ" panose="020B0604030504040204" pitchFamily="50" charset="-128"/>
              </a:rPr>
              <a:t>３ 避難所　　　　</a:t>
            </a:r>
            <a:r>
              <a:rPr lang="ja-JP" altLang="en-US" sz="2200" dirty="0" smtClean="0">
                <a:latin typeface="メイリオ" panose="020B0604030504040204" pitchFamily="50" charset="-128"/>
                <a:cs typeface="メイリオ" panose="020B0604030504040204" pitchFamily="50" charset="-128"/>
              </a:rPr>
              <a:t>（</a:t>
            </a:r>
            <a:r>
              <a:rPr lang="ja-JP" altLang="en-US" sz="2200" dirty="0">
                <a:latin typeface="メイリオ" panose="020B0604030504040204" pitchFamily="50" charset="-128"/>
                <a:cs typeface="メイリオ" panose="020B0604030504040204" pitchFamily="50" charset="-128"/>
              </a:rPr>
              <a:t>２）避難所の運営管理</a:t>
            </a:r>
          </a:p>
        </p:txBody>
      </p:sp>
    </p:spTree>
    <p:extLst>
      <p:ext uri="{BB962C8B-B14F-4D97-AF65-F5344CB8AC3E}">
        <p14:creationId xmlns:p14="http://schemas.microsoft.com/office/powerpoint/2010/main" val="22127355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7206" y="210064"/>
            <a:ext cx="8079581" cy="988541"/>
          </a:xfrm>
        </p:spPr>
        <p:txBody>
          <a:bodyPr>
            <a:normAutofit/>
          </a:bodyPr>
          <a:lstStyle/>
          <a:p>
            <a:pPr algn="l"/>
            <a:r>
              <a:rPr lang="ja-JP" altLang="en-US" sz="4000" dirty="0"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避難所①</a:t>
            </a:r>
            <a:endParaRPr kumimoji="1" lang="ja-JP" altLang="en-US" sz="4000" dirty="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507206" y="1196752"/>
            <a:ext cx="8636794" cy="5581015"/>
          </a:xfrm>
          <a:prstGeom prst="rect">
            <a:avLst/>
          </a:prstGeom>
          <a:noFill/>
        </p:spPr>
        <p:txBody>
          <a:bodyPr wrap="square" rtlCol="0">
            <a:spAutoFit/>
          </a:bodyPr>
          <a:lstStyle/>
          <a:p>
            <a:pPr marL="342900" indent="-342900">
              <a:lnSpc>
                <a:spcPct val="150000"/>
              </a:lnSpc>
              <a:spcAft>
                <a:spcPts val="1600"/>
              </a:spcAft>
              <a:buClr>
                <a:schemeClr val="accent5"/>
              </a:buClr>
              <a:buFont typeface="Wingdings" panose="05000000000000000000" pitchFamily="2" charset="2"/>
              <a:buChar char="n"/>
            </a:pPr>
            <a:r>
              <a:rPr lang="ja-JP" altLang="en-US" sz="2200" dirty="0">
                <a:latin typeface="+mn-ea"/>
                <a:cs typeface="メイリオ" panose="020B0604030504040204" pitchFamily="50" charset="-128"/>
              </a:rPr>
              <a:t>大規模な災害が起こったため、あなたは家族と共に</a:t>
            </a:r>
            <a:r>
              <a:rPr lang="ja-JP" altLang="en-US" sz="2200" dirty="0" smtClean="0">
                <a:latin typeface="+mn-ea"/>
                <a:cs typeface="メイリオ" panose="020B0604030504040204" pitchFamily="50" charset="-128"/>
              </a:rPr>
              <a:t>、</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避難所</a:t>
            </a:r>
            <a:r>
              <a:rPr lang="ja-JP" altLang="en-US" sz="2200" dirty="0">
                <a:latin typeface="+mn-ea"/>
                <a:cs typeface="メイリオ" panose="020B0604030504040204" pitchFamily="50" charset="-128"/>
              </a:rPr>
              <a:t>となった中学校の体育館で数日を過ごしています</a:t>
            </a:r>
            <a:r>
              <a:rPr lang="ja-JP" altLang="en-US" sz="2200" dirty="0" smtClean="0">
                <a:latin typeface="+mn-ea"/>
                <a:cs typeface="メイリオ" panose="020B0604030504040204" pitchFamily="50" charset="-128"/>
              </a:rPr>
              <a:t>。</a:t>
            </a:r>
            <a:endParaRPr lang="ja-JP" altLang="en-US" sz="2200" dirty="0">
              <a:latin typeface="+mn-ea"/>
              <a:cs typeface="メイリオ" panose="020B0604030504040204" pitchFamily="50" charset="-128"/>
            </a:endParaRPr>
          </a:p>
          <a:p>
            <a:pPr marL="342900" indent="-342900">
              <a:lnSpc>
                <a:spcPct val="150000"/>
              </a:lnSpc>
              <a:spcAft>
                <a:spcPts val="1600"/>
              </a:spcAft>
              <a:buClr>
                <a:schemeClr val="accent5"/>
              </a:buClr>
              <a:buFont typeface="Wingdings" panose="05000000000000000000" pitchFamily="2" charset="2"/>
              <a:buChar char="n"/>
            </a:pPr>
            <a:r>
              <a:rPr lang="ja-JP" altLang="en-US" sz="2200" dirty="0">
                <a:latin typeface="+mn-ea"/>
                <a:cs typeface="メイリオ" panose="020B0604030504040204" pitchFamily="50" charset="-128"/>
              </a:rPr>
              <a:t>避難所の運営を行うため、住民による班を作ることになり</a:t>
            </a:r>
            <a:r>
              <a:rPr lang="ja-JP" altLang="en-US" sz="2200" dirty="0" smtClean="0">
                <a:latin typeface="+mn-ea"/>
                <a:cs typeface="メイリオ" panose="020B0604030504040204" pitchFamily="50" charset="-128"/>
              </a:rPr>
              <a:t>、</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en-US" altLang="ja-JP" sz="2200" dirty="0" smtClean="0">
                <a:latin typeface="+mn-ea"/>
                <a:cs typeface="メイリオ" panose="020B0604030504040204" pitchFamily="50" charset="-128"/>
              </a:rPr>
              <a:t>PTA</a:t>
            </a:r>
            <a:r>
              <a:rPr lang="ja-JP" altLang="en-US" sz="2200" dirty="0" smtClean="0">
                <a:latin typeface="+mn-ea"/>
                <a:cs typeface="メイリオ" panose="020B0604030504040204" pitchFamily="50" charset="-128"/>
              </a:rPr>
              <a:t>会長であるあなた</a:t>
            </a:r>
            <a:r>
              <a:rPr lang="ja-JP" altLang="en-US" sz="2200" dirty="0">
                <a:latin typeface="+mn-ea"/>
                <a:cs typeface="メイリオ" panose="020B0604030504040204" pitchFamily="50" charset="-128"/>
              </a:rPr>
              <a:t>は運営会議に出席しました</a:t>
            </a:r>
            <a:r>
              <a:rPr lang="ja-JP" altLang="en-US" sz="2200" dirty="0" smtClean="0">
                <a:latin typeface="+mn-ea"/>
                <a:cs typeface="メイリオ" panose="020B0604030504040204" pitchFamily="50" charset="-128"/>
              </a:rPr>
              <a:t>。集まって</a:t>
            </a:r>
            <a:r>
              <a:rPr lang="ja-JP" altLang="en-US" sz="2200" dirty="0">
                <a:latin typeface="+mn-ea"/>
                <a:cs typeface="メイリオ" panose="020B0604030504040204" pitchFamily="50" charset="-128"/>
              </a:rPr>
              <a:t>いるのは</a:t>
            </a:r>
            <a:r>
              <a:rPr lang="ja-JP" altLang="en-US" sz="2200" dirty="0" smtClean="0">
                <a:latin typeface="+mn-ea"/>
                <a:cs typeface="メイリオ" panose="020B0604030504040204" pitchFamily="50" charset="-128"/>
              </a:rPr>
              <a:t>、自治体</a:t>
            </a:r>
            <a:r>
              <a:rPr lang="ja-JP" altLang="en-US" sz="2200" dirty="0">
                <a:latin typeface="+mn-ea"/>
                <a:cs typeface="メイリオ" panose="020B0604030504040204" pitchFamily="50" charset="-128"/>
              </a:rPr>
              <a:t>の職員や自治会の役員</a:t>
            </a:r>
            <a:r>
              <a:rPr lang="ja-JP" altLang="en-US" sz="2200" dirty="0" smtClean="0">
                <a:latin typeface="+mn-ea"/>
                <a:cs typeface="メイリオ" panose="020B0604030504040204" pitchFamily="50" charset="-128"/>
              </a:rPr>
              <a:t>など男性ばかり</a:t>
            </a:r>
            <a:r>
              <a:rPr lang="ja-JP" altLang="en-US" sz="2200" dirty="0">
                <a:latin typeface="+mn-ea"/>
                <a:cs typeface="メイリオ" panose="020B0604030504040204" pitchFamily="50" charset="-128"/>
              </a:rPr>
              <a:t>です</a:t>
            </a:r>
            <a:r>
              <a:rPr lang="ja-JP" altLang="en-US" sz="2200" dirty="0" smtClean="0">
                <a:latin typeface="+mn-ea"/>
                <a:cs typeface="メイリオ" panose="020B0604030504040204" pitchFamily="50" charset="-128"/>
              </a:rPr>
              <a:t>。</a:t>
            </a:r>
            <a:endParaRPr lang="ja-JP" altLang="en-US" sz="2200" dirty="0">
              <a:latin typeface="+mn-ea"/>
              <a:cs typeface="メイリオ" panose="020B0604030504040204" pitchFamily="50" charset="-128"/>
            </a:endParaRPr>
          </a:p>
          <a:p>
            <a:pPr marL="342900" indent="-342900">
              <a:lnSpc>
                <a:spcPct val="150000"/>
              </a:lnSpc>
              <a:spcAft>
                <a:spcPts val="1600"/>
              </a:spcAft>
              <a:buClr>
                <a:schemeClr val="accent5"/>
              </a:buClr>
              <a:buFont typeface="Wingdings" panose="05000000000000000000" pitchFamily="2" charset="2"/>
              <a:buChar char="n"/>
            </a:pPr>
            <a:r>
              <a:rPr lang="ja-JP" altLang="en-US" sz="2200" dirty="0">
                <a:latin typeface="+mn-ea"/>
                <a:cs typeface="メイリオ" panose="020B0604030504040204" pitchFamily="50" charset="-128"/>
              </a:rPr>
              <a:t>運営会議で、様々な情報を収集する「情報班」や</a:t>
            </a:r>
            <a:r>
              <a:rPr lang="ja-JP" altLang="en-US" sz="2200" dirty="0" smtClean="0">
                <a:latin typeface="+mn-ea"/>
                <a:cs typeface="メイリオ" panose="020B0604030504040204" pitchFamily="50" charset="-128"/>
              </a:rPr>
              <a:t>、</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避難者数</a:t>
            </a:r>
            <a:r>
              <a:rPr lang="ja-JP" altLang="en-US" sz="2200" dirty="0">
                <a:latin typeface="+mn-ea"/>
                <a:cs typeface="メイリオ" panose="020B0604030504040204" pitchFamily="50" charset="-128"/>
              </a:rPr>
              <a:t>の把握や施設の管理を行う「管理班」</a:t>
            </a:r>
            <a:r>
              <a:rPr lang="ja-JP" altLang="en-US" sz="2200" dirty="0" smtClean="0">
                <a:latin typeface="+mn-ea"/>
                <a:cs typeface="メイリオ" panose="020B0604030504040204" pitchFamily="50" charset="-128"/>
              </a:rPr>
              <a:t>、</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衛生</a:t>
            </a:r>
            <a:r>
              <a:rPr lang="ja-JP" altLang="en-US" sz="2200" dirty="0">
                <a:latin typeface="+mn-ea"/>
                <a:cs typeface="メイリオ" panose="020B0604030504040204" pitchFamily="50" charset="-128"/>
              </a:rPr>
              <a:t>環境の管理を行う「環境班」などを置くことになりました。あなたは</a:t>
            </a:r>
            <a:r>
              <a:rPr lang="ja-JP" altLang="en-US" sz="2200" dirty="0" smtClean="0">
                <a:latin typeface="+mn-ea"/>
                <a:cs typeface="メイリオ" panose="020B0604030504040204" pitchFamily="50" charset="-128"/>
              </a:rPr>
              <a:t>、各班の業務の調整を行う「調整班」を希望しましたが、「食料班」の班長になってほしいと頼まれ引き受けました。</a:t>
            </a:r>
            <a:endParaRPr lang="ja-JP" altLang="en-US" sz="2200" dirty="0">
              <a:latin typeface="+mn-ea"/>
              <a:cs typeface="メイリオ" panose="020B0604030504040204" pitchFamily="50" charset="-128"/>
            </a:endParaRPr>
          </a:p>
        </p:txBody>
      </p:sp>
    </p:spTree>
    <p:extLst>
      <p:ext uri="{BB962C8B-B14F-4D97-AF65-F5344CB8AC3E}">
        <p14:creationId xmlns:p14="http://schemas.microsoft.com/office/powerpoint/2010/main" val="42929074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7206" y="210064"/>
            <a:ext cx="8079581" cy="988541"/>
          </a:xfrm>
        </p:spPr>
        <p:txBody>
          <a:bodyPr>
            <a:normAutofit/>
          </a:bodyPr>
          <a:lstStyle/>
          <a:p>
            <a:pPr algn="l"/>
            <a:r>
              <a:rPr lang="ja-JP" altLang="en-US" sz="4000" dirty="0"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避難所②</a:t>
            </a:r>
            <a:endParaRPr kumimoji="1" lang="ja-JP" altLang="en-US" sz="4000" dirty="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507206" y="1196752"/>
            <a:ext cx="8457282" cy="5589240"/>
          </a:xfrm>
          <a:prstGeom prst="rect">
            <a:avLst/>
          </a:prstGeom>
          <a:noFill/>
        </p:spPr>
        <p:txBody>
          <a:bodyPr wrap="square" rtlCol="0">
            <a:noAutofit/>
          </a:bodyPr>
          <a:lstStyle/>
          <a:p>
            <a:pPr marL="342900" indent="-342900">
              <a:lnSpc>
                <a:spcPct val="150000"/>
              </a:lnSpc>
              <a:spcAft>
                <a:spcPts val="1600"/>
              </a:spcAft>
              <a:buClr>
                <a:schemeClr val="accent5"/>
              </a:buClr>
              <a:buFont typeface="Wingdings" panose="05000000000000000000" pitchFamily="2" charset="2"/>
              <a:buChar char="n"/>
            </a:pPr>
            <a:r>
              <a:rPr lang="ja-JP" altLang="en-US" sz="2200" dirty="0" smtClean="0">
                <a:latin typeface="+mn-ea"/>
                <a:cs typeface="メイリオ" panose="020B0604030504040204" pitchFamily="50" charset="-128"/>
              </a:rPr>
              <a:t>毎日夕方に開催される運営会議で、次のような声が避難者</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から挙がっていることが報告されました。</a:t>
            </a:r>
            <a:endParaRPr lang="ja-JP" altLang="en-US" sz="2200" dirty="0">
              <a:latin typeface="+mn-ea"/>
              <a:cs typeface="メイリオ" panose="020B0604030504040204" pitchFamily="50" charset="-128"/>
            </a:endParaRPr>
          </a:p>
          <a:p>
            <a:pPr marL="800100" lvl="1" indent="-342900">
              <a:spcAft>
                <a:spcPts val="1600"/>
              </a:spcAft>
              <a:buClr>
                <a:schemeClr val="accent5"/>
              </a:buClr>
              <a:buFont typeface="Wingdings" panose="05000000000000000000" pitchFamily="2" charset="2"/>
              <a:buChar char="p"/>
            </a:pPr>
            <a:r>
              <a:rPr lang="ja-JP" altLang="en-US" sz="2000" dirty="0" smtClean="0">
                <a:latin typeface="+mn-ea"/>
                <a:cs typeface="メイリオ" panose="020B0604030504040204" pitchFamily="50" charset="-128"/>
              </a:rPr>
              <a:t>校庭</a:t>
            </a:r>
            <a:r>
              <a:rPr lang="ja-JP" altLang="en-US" sz="2000" dirty="0">
                <a:latin typeface="+mn-ea"/>
                <a:cs typeface="メイリオ" panose="020B0604030504040204" pitchFamily="50" charset="-128"/>
              </a:rPr>
              <a:t>に設置されている仮設トイレを男女別にしてほしい</a:t>
            </a:r>
            <a:r>
              <a:rPr lang="ja-JP" altLang="en-US" sz="2000" dirty="0" smtClean="0">
                <a:latin typeface="+mn-ea"/>
                <a:cs typeface="メイリオ" panose="020B0604030504040204" pitchFamily="50" charset="-128"/>
              </a:rPr>
              <a:t>。</a:t>
            </a:r>
            <a:r>
              <a:rPr lang="en-US" altLang="ja-JP" sz="2000" dirty="0" smtClean="0">
                <a:latin typeface="+mn-ea"/>
                <a:cs typeface="メイリオ" panose="020B0604030504040204" pitchFamily="50" charset="-128"/>
              </a:rPr>
              <a:t/>
            </a:r>
            <a:br>
              <a:rPr lang="en-US" altLang="ja-JP" sz="2000" dirty="0" smtClean="0">
                <a:latin typeface="+mn-ea"/>
                <a:cs typeface="メイリオ" panose="020B0604030504040204" pitchFamily="50" charset="-128"/>
              </a:rPr>
            </a:br>
            <a:r>
              <a:rPr lang="ja-JP" altLang="en-US" sz="2000" dirty="0" smtClean="0">
                <a:latin typeface="+mn-ea"/>
                <a:cs typeface="メイリオ" panose="020B0604030504040204" pitchFamily="50" charset="-128"/>
              </a:rPr>
              <a:t>トイレ</a:t>
            </a:r>
            <a:r>
              <a:rPr lang="ja-JP" altLang="en-US" sz="2000" dirty="0">
                <a:latin typeface="+mn-ea"/>
                <a:cs typeface="メイリオ" panose="020B0604030504040204" pitchFamily="50" charset="-128"/>
              </a:rPr>
              <a:t>が和式で手すりがなく、高齢者は使えない</a:t>
            </a:r>
            <a:r>
              <a:rPr lang="ja-JP" altLang="en-US" sz="2000" dirty="0" smtClean="0">
                <a:latin typeface="+mn-ea"/>
                <a:cs typeface="メイリオ" panose="020B0604030504040204" pitchFamily="50" charset="-128"/>
              </a:rPr>
              <a:t>。</a:t>
            </a:r>
            <a:endParaRPr lang="en-US" altLang="ja-JP" sz="2000" dirty="0" smtClean="0">
              <a:latin typeface="+mn-ea"/>
              <a:cs typeface="メイリオ" panose="020B0604030504040204" pitchFamily="50" charset="-128"/>
            </a:endParaRPr>
          </a:p>
          <a:p>
            <a:pPr marL="800100" lvl="1" indent="-342900">
              <a:spcAft>
                <a:spcPts val="1600"/>
              </a:spcAft>
              <a:buClr>
                <a:schemeClr val="accent5"/>
              </a:buClr>
              <a:buFont typeface="Wingdings" panose="05000000000000000000" pitchFamily="2" charset="2"/>
              <a:buChar char="p"/>
            </a:pPr>
            <a:r>
              <a:rPr lang="ja-JP" altLang="en-US" sz="2000" dirty="0" smtClean="0">
                <a:latin typeface="+mn-ea"/>
                <a:cs typeface="メイリオ" panose="020B0604030504040204" pitchFamily="50" charset="-128"/>
              </a:rPr>
              <a:t>下着</a:t>
            </a:r>
            <a:r>
              <a:rPr lang="ja-JP" altLang="en-US" sz="2000" dirty="0">
                <a:latin typeface="+mn-ea"/>
                <a:cs typeface="メイリオ" panose="020B0604030504040204" pitchFamily="50" charset="-128"/>
              </a:rPr>
              <a:t>や生理用品が足りない。支援物資として届いた</a:t>
            </a:r>
            <a:r>
              <a:rPr lang="ja-JP" altLang="en-US" sz="2000" dirty="0" smtClean="0">
                <a:latin typeface="+mn-ea"/>
                <a:cs typeface="メイリオ" panose="020B0604030504040204" pitchFamily="50" charset="-128"/>
              </a:rPr>
              <a:t>ものも、</a:t>
            </a:r>
            <a:r>
              <a:rPr lang="en-US" altLang="ja-JP" sz="2000" dirty="0" smtClean="0">
                <a:latin typeface="+mn-ea"/>
                <a:cs typeface="メイリオ" panose="020B0604030504040204" pitchFamily="50" charset="-128"/>
              </a:rPr>
              <a:t/>
            </a:r>
            <a:br>
              <a:rPr lang="en-US" altLang="ja-JP" sz="2000" dirty="0" smtClean="0">
                <a:latin typeface="+mn-ea"/>
                <a:cs typeface="メイリオ" panose="020B0604030504040204" pitchFamily="50" charset="-128"/>
              </a:rPr>
            </a:br>
            <a:r>
              <a:rPr lang="ja-JP" altLang="en-US" sz="2000" dirty="0" smtClean="0">
                <a:latin typeface="+mn-ea"/>
                <a:cs typeface="メイリオ" panose="020B0604030504040204" pitchFamily="50" charset="-128"/>
              </a:rPr>
              <a:t>スタッフ</a:t>
            </a:r>
            <a:r>
              <a:rPr lang="ja-JP" altLang="en-US" sz="2000" dirty="0">
                <a:latin typeface="+mn-ea"/>
                <a:cs typeface="メイリオ" panose="020B0604030504040204" pitchFamily="50" charset="-128"/>
              </a:rPr>
              <a:t>が</a:t>
            </a:r>
            <a:r>
              <a:rPr lang="ja-JP" altLang="en-US" sz="2000" dirty="0" smtClean="0">
                <a:latin typeface="+mn-ea"/>
                <a:cs typeface="メイリオ" panose="020B0604030504040204" pitchFamily="50" charset="-128"/>
              </a:rPr>
              <a:t>男性</a:t>
            </a:r>
            <a:r>
              <a:rPr lang="ja-JP" altLang="en-US" sz="2000" dirty="0">
                <a:latin typeface="+mn-ea"/>
                <a:cs typeface="メイリオ" panose="020B0604030504040204" pitchFamily="50" charset="-128"/>
              </a:rPr>
              <a:t>ばかりなので受け取りにくい</a:t>
            </a:r>
            <a:r>
              <a:rPr lang="ja-JP" altLang="en-US" sz="2000" dirty="0" smtClean="0">
                <a:latin typeface="+mn-ea"/>
                <a:cs typeface="メイリオ" panose="020B0604030504040204" pitchFamily="50" charset="-128"/>
              </a:rPr>
              <a:t>。</a:t>
            </a:r>
            <a:endParaRPr lang="en-US" altLang="ja-JP" sz="2000" dirty="0" smtClean="0">
              <a:latin typeface="+mn-ea"/>
              <a:cs typeface="メイリオ" panose="020B0604030504040204" pitchFamily="50" charset="-128"/>
            </a:endParaRPr>
          </a:p>
          <a:p>
            <a:pPr marL="800100" lvl="1" indent="-342900">
              <a:spcAft>
                <a:spcPts val="1600"/>
              </a:spcAft>
              <a:buClr>
                <a:schemeClr val="accent5"/>
              </a:buClr>
              <a:buFont typeface="Wingdings" panose="05000000000000000000" pitchFamily="2" charset="2"/>
              <a:buChar char="p"/>
            </a:pPr>
            <a:r>
              <a:rPr lang="ja-JP" altLang="en-US" sz="2000" dirty="0" smtClean="0">
                <a:latin typeface="+mn-ea"/>
                <a:cs typeface="メイリオ" panose="020B0604030504040204" pitchFamily="50" charset="-128"/>
              </a:rPr>
              <a:t>小さな子どもが走り回ったり騒いだりしていて迷惑だという苦情が出ている。</a:t>
            </a:r>
            <a:endParaRPr lang="en-US" altLang="ja-JP" sz="2000" dirty="0" smtClean="0">
              <a:latin typeface="+mn-ea"/>
              <a:cs typeface="メイリオ" panose="020B0604030504040204" pitchFamily="50" charset="-128"/>
            </a:endParaRPr>
          </a:p>
          <a:p>
            <a:pPr marL="800100" lvl="1" indent="-342900">
              <a:spcAft>
                <a:spcPts val="1600"/>
              </a:spcAft>
              <a:buClr>
                <a:schemeClr val="accent5"/>
              </a:buClr>
              <a:buFont typeface="Wingdings" panose="05000000000000000000" pitchFamily="2" charset="2"/>
              <a:buChar char="p"/>
            </a:pPr>
            <a:r>
              <a:rPr lang="ja-JP" altLang="en-US" sz="2000" dirty="0">
                <a:latin typeface="メイリオ" panose="020B0604030504040204" pitchFamily="50" charset="-128"/>
                <a:cs typeface="メイリオ" panose="020B0604030504040204" pitchFamily="50" charset="-128"/>
              </a:rPr>
              <a:t>女性たちはずっと炊き出しの作業に追われていて疲弊している。</a:t>
            </a:r>
            <a:endParaRPr lang="en-US" altLang="ja-JP" sz="2000" dirty="0" smtClean="0">
              <a:latin typeface="+mn-ea"/>
              <a:cs typeface="メイリオ" panose="020B0604030504040204" pitchFamily="50" charset="-128"/>
            </a:endParaRPr>
          </a:p>
          <a:p>
            <a:pPr marL="800100" lvl="1" indent="-342900">
              <a:spcAft>
                <a:spcPts val="1600"/>
              </a:spcAft>
              <a:buClr>
                <a:schemeClr val="accent5"/>
              </a:buClr>
              <a:buFont typeface="Wingdings" panose="05000000000000000000" pitchFamily="2" charset="2"/>
              <a:buChar char="p"/>
            </a:pPr>
            <a:r>
              <a:rPr lang="ja-JP" altLang="en-US" sz="2000" dirty="0" smtClean="0">
                <a:latin typeface="+mn-ea"/>
                <a:cs typeface="メイリオ" panose="020B0604030504040204" pitchFamily="50" charset="-128"/>
              </a:rPr>
              <a:t>特に女性から洗濯した</a:t>
            </a:r>
            <a:r>
              <a:rPr lang="ja-JP" altLang="en-US" sz="2000" dirty="0">
                <a:latin typeface="+mn-ea"/>
                <a:cs typeface="メイリオ" panose="020B0604030504040204" pitchFamily="50" charset="-128"/>
              </a:rPr>
              <a:t>下着を干す場所が</a:t>
            </a:r>
            <a:r>
              <a:rPr lang="ja-JP" altLang="en-US" sz="2000" dirty="0" smtClean="0">
                <a:latin typeface="+mn-ea"/>
                <a:cs typeface="メイリオ" panose="020B0604030504040204" pitchFamily="50" charset="-128"/>
              </a:rPr>
              <a:t>ないとの声や</a:t>
            </a:r>
            <a:r>
              <a:rPr lang="en-US" altLang="ja-JP" sz="2000" dirty="0" smtClean="0">
                <a:latin typeface="+mn-ea"/>
                <a:cs typeface="メイリオ" panose="020B0604030504040204" pitchFamily="50" charset="-128"/>
              </a:rPr>
              <a:t/>
            </a:r>
            <a:br>
              <a:rPr lang="en-US" altLang="ja-JP" sz="2000" dirty="0" smtClean="0">
                <a:latin typeface="+mn-ea"/>
                <a:cs typeface="メイリオ" panose="020B0604030504040204" pitchFamily="50" charset="-128"/>
              </a:rPr>
            </a:br>
            <a:r>
              <a:rPr lang="ja-JP" altLang="en-US" sz="2000" dirty="0" smtClean="0">
                <a:latin typeface="+mn-ea"/>
                <a:cs typeface="メイリオ" panose="020B0604030504040204" pitchFamily="50" charset="-128"/>
              </a:rPr>
              <a:t>授乳する場所がどこにもないという声が出ている。</a:t>
            </a:r>
            <a:endParaRPr lang="en-US" altLang="ja-JP" sz="2000" dirty="0" smtClean="0">
              <a:latin typeface="+mn-ea"/>
              <a:cs typeface="メイリオ" panose="020B0604030504040204" pitchFamily="50" charset="-128"/>
            </a:endParaRPr>
          </a:p>
          <a:p>
            <a:pPr marL="800100" lvl="1" indent="-342900">
              <a:spcAft>
                <a:spcPts val="1600"/>
              </a:spcAft>
              <a:buClr>
                <a:schemeClr val="accent5"/>
              </a:buClr>
              <a:buFont typeface="Wingdings" panose="05000000000000000000" pitchFamily="2" charset="2"/>
              <a:buChar char="p"/>
            </a:pPr>
            <a:r>
              <a:rPr lang="ja-JP" altLang="en-US" sz="2000" dirty="0" smtClean="0">
                <a:latin typeface="+mn-ea"/>
                <a:cs typeface="メイリオ" panose="020B0604030504040204" pitchFamily="50" charset="-128"/>
              </a:rPr>
              <a:t>夜</a:t>
            </a:r>
            <a:r>
              <a:rPr lang="ja-JP" altLang="en-US" sz="2000" dirty="0">
                <a:latin typeface="+mn-ea"/>
                <a:cs typeface="メイリオ" panose="020B0604030504040204" pitchFamily="50" charset="-128"/>
              </a:rPr>
              <a:t>に寝ていたら誰かに身体を触られたという女性や</a:t>
            </a:r>
            <a:r>
              <a:rPr lang="ja-JP" altLang="en-US" sz="2000" dirty="0" smtClean="0">
                <a:latin typeface="+mn-ea"/>
                <a:cs typeface="メイリオ" panose="020B0604030504040204" pitchFamily="50" charset="-128"/>
              </a:rPr>
              <a:t>、トイレに</a:t>
            </a:r>
            <a:r>
              <a:rPr lang="en-US" altLang="ja-JP" sz="2000" dirty="0" smtClean="0">
                <a:latin typeface="+mn-ea"/>
                <a:cs typeface="メイリオ" panose="020B0604030504040204" pitchFamily="50" charset="-128"/>
              </a:rPr>
              <a:t/>
            </a:r>
            <a:br>
              <a:rPr lang="en-US" altLang="ja-JP" sz="2000" dirty="0" smtClean="0">
                <a:latin typeface="+mn-ea"/>
                <a:cs typeface="メイリオ" panose="020B0604030504040204" pitchFamily="50" charset="-128"/>
              </a:rPr>
            </a:br>
            <a:r>
              <a:rPr lang="ja-JP" altLang="en-US" sz="2000" dirty="0" smtClean="0">
                <a:latin typeface="+mn-ea"/>
                <a:cs typeface="メイリオ" panose="020B0604030504040204" pitchFamily="50" charset="-128"/>
              </a:rPr>
              <a:t>行くときに暗がり</a:t>
            </a:r>
            <a:r>
              <a:rPr lang="ja-JP" altLang="en-US" sz="2000" dirty="0">
                <a:latin typeface="+mn-ea"/>
                <a:cs typeface="メイリオ" panose="020B0604030504040204" pitchFamily="50" charset="-128"/>
              </a:rPr>
              <a:t>に連れ込まれそうに</a:t>
            </a:r>
            <a:r>
              <a:rPr lang="ja-JP" altLang="en-US" sz="2000" dirty="0" smtClean="0">
                <a:latin typeface="+mn-ea"/>
                <a:cs typeface="メイリオ" panose="020B0604030504040204" pitchFamily="50" charset="-128"/>
              </a:rPr>
              <a:t>なった子ども</a:t>
            </a:r>
            <a:r>
              <a:rPr lang="ja-JP" altLang="en-US" sz="2000" dirty="0">
                <a:latin typeface="+mn-ea"/>
                <a:cs typeface="メイリオ" panose="020B0604030504040204" pitchFamily="50" charset="-128"/>
              </a:rPr>
              <a:t>がいる。</a:t>
            </a:r>
          </a:p>
        </p:txBody>
      </p:sp>
    </p:spTree>
    <p:extLst>
      <p:ext uri="{BB962C8B-B14F-4D97-AF65-F5344CB8AC3E}">
        <p14:creationId xmlns:p14="http://schemas.microsoft.com/office/powerpoint/2010/main" val="22170809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380206" y="222422"/>
            <a:ext cx="2807837" cy="51898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気になるワード</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179512" y="836712"/>
            <a:ext cx="8784976" cy="707886"/>
          </a:xfrm>
          <a:prstGeom prst="rect">
            <a:avLst/>
          </a:prstGeom>
        </p:spPr>
        <p:txBody>
          <a:bodyPr wrap="square">
            <a:spAutoFit/>
          </a:bodyPr>
          <a:lstStyle/>
          <a:p>
            <a:r>
              <a:rPr lang="ja-JP" altLang="en-US" sz="2000" dirty="0">
                <a:latin typeface="メイリオ" panose="020B0604030504040204" pitchFamily="50" charset="-128"/>
                <a:cs typeface="メイリオ" panose="020B0604030504040204" pitchFamily="50" charset="-128"/>
              </a:rPr>
              <a:t>「自治体の職員や自治会の役員など男性ばかり」「仮設トイレを男女別</a:t>
            </a:r>
            <a:r>
              <a:rPr lang="ja-JP" altLang="en-US" sz="2000" dirty="0" smtClean="0">
                <a:latin typeface="メイリオ" panose="020B0604030504040204" pitchFamily="50" charset="-128"/>
                <a:cs typeface="メイリオ" panose="020B0604030504040204" pitchFamily="50" charset="-128"/>
              </a:rPr>
              <a:t>」「女性たちはずっと炊き出しの作業」</a:t>
            </a:r>
            <a:endParaRPr lang="en-US" altLang="ja-JP" sz="2000" dirty="0" smtClean="0">
              <a:latin typeface="メイリオ" panose="020B0604030504040204" pitchFamily="50" charset="-128"/>
              <a:cs typeface="メイリオ" panose="020B0604030504040204" pitchFamily="50" charset="-128"/>
            </a:endParaRPr>
          </a:p>
        </p:txBody>
      </p:sp>
      <p:sp>
        <p:nvSpPr>
          <p:cNvPr id="13" name="正方形/長方形 12"/>
          <p:cNvSpPr/>
          <p:nvPr/>
        </p:nvSpPr>
        <p:spPr>
          <a:xfrm>
            <a:off x="398207" y="2219411"/>
            <a:ext cx="8350258" cy="4416167"/>
          </a:xfrm>
          <a:prstGeom prst="rect">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marL="457200" indent="-457200">
              <a:lnSpc>
                <a:spcPct val="150000"/>
              </a:lnSpc>
              <a:spcBef>
                <a:spcPts val="1800"/>
              </a:spcBef>
              <a:buFont typeface="+mj-lt"/>
              <a:buAutoNum type="arabicPeriod"/>
            </a:pPr>
            <a:r>
              <a:rPr lang="ja-JP" altLang="en-US" sz="2000" dirty="0">
                <a:solidFill>
                  <a:schemeClr val="tx1"/>
                </a:solidFill>
                <a:latin typeface="メイリオ" panose="020B0604030504040204" pitchFamily="50" charset="-128"/>
                <a:cs typeface="メイリオ" panose="020B0604030504040204" pitchFamily="50" charset="-128"/>
              </a:rPr>
              <a:t>避難者による自治的な運営組織には、男女両方が参画するようになっているか</a:t>
            </a:r>
            <a:r>
              <a:rPr lang="ja-JP" altLang="en-US" sz="2000" dirty="0" smtClean="0">
                <a:solidFill>
                  <a:schemeClr val="tx1"/>
                </a:solidFill>
                <a:latin typeface="メイリオ" panose="020B0604030504040204" pitchFamily="50" charset="-128"/>
                <a:cs typeface="メイリオ" panose="020B0604030504040204" pitchFamily="50" charset="-128"/>
              </a:rPr>
              <a:t>。</a:t>
            </a:r>
            <a:endParaRPr lang="en-US" altLang="ja-JP" sz="2000" dirty="0" smtClean="0">
              <a:solidFill>
                <a:schemeClr val="tx1"/>
              </a:solidFill>
              <a:latin typeface="メイリオ" panose="020B0604030504040204" pitchFamily="50" charset="-128"/>
              <a:cs typeface="メイリオ" panose="020B0604030504040204" pitchFamily="50" charset="-128"/>
            </a:endParaRPr>
          </a:p>
          <a:p>
            <a:pPr marL="457200" indent="-457200">
              <a:lnSpc>
                <a:spcPct val="150000"/>
              </a:lnSpc>
              <a:spcBef>
                <a:spcPts val="1800"/>
              </a:spcBef>
              <a:buFont typeface="+mj-lt"/>
              <a:buAutoNum type="arabicPeriod"/>
            </a:pPr>
            <a:r>
              <a:rPr lang="ja-JP" altLang="en-US" sz="2000" dirty="0">
                <a:solidFill>
                  <a:schemeClr val="tx1"/>
                </a:solidFill>
                <a:latin typeface="メイリオ" panose="020B0604030504040204" pitchFamily="50" charset="-128"/>
                <a:cs typeface="メイリオ" panose="020B0604030504040204" pitchFamily="50" charset="-128"/>
              </a:rPr>
              <a:t>避難所の開設当初から、授乳室や男女別のトイレ、物干し場、</a:t>
            </a:r>
            <a:r>
              <a:rPr lang="en-US" altLang="ja-JP" sz="2000" dirty="0">
                <a:solidFill>
                  <a:schemeClr val="tx1"/>
                </a:solidFill>
                <a:latin typeface="メイリオ" panose="020B0604030504040204" pitchFamily="50" charset="-128"/>
                <a:cs typeface="メイリオ" panose="020B0604030504040204" pitchFamily="50" charset="-128"/>
              </a:rPr>
              <a:t/>
            </a:r>
            <a:br>
              <a:rPr lang="en-US" altLang="ja-JP" sz="2000" dirty="0">
                <a:solidFill>
                  <a:schemeClr val="tx1"/>
                </a:solidFill>
                <a:latin typeface="メイリオ" panose="020B0604030504040204" pitchFamily="50" charset="-128"/>
                <a:cs typeface="メイリオ" panose="020B0604030504040204" pitchFamily="50" charset="-128"/>
              </a:rPr>
            </a:br>
            <a:r>
              <a:rPr lang="ja-JP" altLang="en-US" sz="2000" dirty="0">
                <a:solidFill>
                  <a:schemeClr val="tx1"/>
                </a:solidFill>
                <a:latin typeface="メイリオ" panose="020B0604030504040204" pitchFamily="50" charset="-128"/>
                <a:cs typeface="メイリオ" panose="020B0604030504040204" pitchFamily="50" charset="-128"/>
              </a:rPr>
              <a:t>更衣室、</a:t>
            </a:r>
            <a:r>
              <a:rPr lang="ja-JP" altLang="en-US" sz="2000" dirty="0" smtClean="0">
                <a:solidFill>
                  <a:schemeClr val="tx1"/>
                </a:solidFill>
                <a:latin typeface="メイリオ" panose="020B0604030504040204" pitchFamily="50" charset="-128"/>
                <a:cs typeface="メイリオ" panose="020B0604030504040204" pitchFamily="50" charset="-128"/>
              </a:rPr>
              <a:t>休養スペース</a:t>
            </a:r>
            <a:r>
              <a:rPr lang="ja-JP" altLang="en-US" sz="2000" dirty="0">
                <a:solidFill>
                  <a:schemeClr val="tx1"/>
                </a:solidFill>
                <a:latin typeface="メイリオ" panose="020B0604030504040204" pitchFamily="50" charset="-128"/>
                <a:cs typeface="メイリオ" panose="020B0604030504040204" pitchFamily="50" charset="-128"/>
              </a:rPr>
              <a:t>を設けることになっているか</a:t>
            </a:r>
            <a:r>
              <a:rPr lang="ja-JP" altLang="en-US" sz="2000" dirty="0" smtClean="0">
                <a:solidFill>
                  <a:schemeClr val="tx1"/>
                </a:solidFill>
                <a:latin typeface="メイリオ" panose="020B0604030504040204" pitchFamily="50" charset="-128"/>
                <a:cs typeface="メイリオ" panose="020B0604030504040204" pitchFamily="50" charset="-128"/>
              </a:rPr>
              <a:t>。</a:t>
            </a:r>
            <a:endParaRPr lang="ja-JP" altLang="en-US" sz="2000" dirty="0">
              <a:solidFill>
                <a:schemeClr val="tx1"/>
              </a:solidFill>
              <a:latin typeface="メイリオ" panose="020B0604030504040204" pitchFamily="50" charset="-128"/>
              <a:cs typeface="メイリオ" panose="020B0604030504040204" pitchFamily="50" charset="-128"/>
            </a:endParaRPr>
          </a:p>
          <a:p>
            <a:pPr marL="457200" indent="-457200">
              <a:lnSpc>
                <a:spcPct val="150000"/>
              </a:lnSpc>
              <a:spcBef>
                <a:spcPts val="1800"/>
              </a:spcBef>
              <a:buFont typeface="+mj-lt"/>
              <a:buAutoNum type="arabicPeriod"/>
            </a:pPr>
            <a:r>
              <a:rPr lang="ja-JP" altLang="en-US" sz="2000" dirty="0">
                <a:solidFill>
                  <a:prstClr val="black">
                    <a:lumMod val="85000"/>
                    <a:lumOff val="15000"/>
                  </a:prstClr>
                </a:solidFill>
                <a:latin typeface="メイリオ" panose="020B0604030504040204" pitchFamily="50" charset="-128"/>
                <a:cs typeface="メイリオ" panose="020B0604030504040204" pitchFamily="50" charset="-128"/>
              </a:rPr>
              <a:t>班を組織して避難者が活動する際は、特定の</a:t>
            </a:r>
            <a:r>
              <a:rPr lang="ja-JP" altLang="en-US" sz="2000" dirty="0" smtClean="0">
                <a:solidFill>
                  <a:prstClr val="black">
                    <a:lumMod val="85000"/>
                    <a:lumOff val="15000"/>
                  </a:prstClr>
                </a:solidFill>
                <a:latin typeface="メイリオ" panose="020B0604030504040204" pitchFamily="50" charset="-128"/>
                <a:cs typeface="メイリオ" panose="020B0604030504040204" pitchFamily="50" charset="-128"/>
              </a:rPr>
              <a:t>活動</a:t>
            </a:r>
            <a:r>
              <a:rPr lang="en-US" altLang="ja-JP" sz="2000" dirty="0" smtClean="0">
                <a:solidFill>
                  <a:prstClr val="black">
                    <a:lumMod val="85000"/>
                    <a:lumOff val="15000"/>
                  </a:prstClr>
                </a:solidFill>
                <a:latin typeface="メイリオ" panose="020B0604030504040204" pitchFamily="50" charset="-128"/>
                <a:cs typeface="メイリオ" panose="020B0604030504040204" pitchFamily="50" charset="-128"/>
              </a:rPr>
              <a:t/>
            </a:r>
            <a:br>
              <a:rPr lang="en-US" altLang="ja-JP" sz="2000" dirty="0" smtClean="0">
                <a:solidFill>
                  <a:prstClr val="black">
                    <a:lumMod val="85000"/>
                    <a:lumOff val="15000"/>
                  </a:prstClr>
                </a:solidFill>
                <a:latin typeface="メイリオ" panose="020B0604030504040204" pitchFamily="50" charset="-128"/>
                <a:cs typeface="メイリオ" panose="020B0604030504040204" pitchFamily="50" charset="-128"/>
              </a:rPr>
            </a:br>
            <a:r>
              <a:rPr lang="ja-JP" altLang="en-US" sz="2000" dirty="0" smtClean="0">
                <a:solidFill>
                  <a:prstClr val="black">
                    <a:lumMod val="85000"/>
                    <a:lumOff val="15000"/>
                  </a:prstClr>
                </a:solidFill>
                <a:latin typeface="メイリオ" panose="020B0604030504040204" pitchFamily="50" charset="-128"/>
                <a:cs typeface="メイリオ" panose="020B0604030504040204" pitchFamily="50" charset="-128"/>
              </a:rPr>
              <a:t>（</a:t>
            </a:r>
            <a:r>
              <a:rPr lang="ja-JP" altLang="en-US" sz="2000" dirty="0">
                <a:solidFill>
                  <a:prstClr val="black">
                    <a:lumMod val="85000"/>
                    <a:lumOff val="15000"/>
                  </a:prstClr>
                </a:solidFill>
                <a:latin typeface="メイリオ" panose="020B0604030504040204" pitchFamily="50" charset="-128"/>
                <a:cs typeface="メイリオ" panose="020B0604030504040204" pitchFamily="50" charset="-128"/>
              </a:rPr>
              <a:t>例えば、食事作りやその後片付け、清掃等）が片方の性に</a:t>
            </a:r>
            <a:r>
              <a:rPr lang="ja-JP" altLang="en-US" sz="2000" dirty="0" smtClean="0">
                <a:solidFill>
                  <a:prstClr val="black">
                    <a:lumMod val="85000"/>
                    <a:lumOff val="15000"/>
                  </a:prstClr>
                </a:solidFill>
                <a:latin typeface="メイリオ" panose="020B0604030504040204" pitchFamily="50" charset="-128"/>
                <a:cs typeface="メイリオ" panose="020B0604030504040204" pitchFamily="50" charset="-128"/>
              </a:rPr>
              <a:t>偏る</a:t>
            </a:r>
            <a:r>
              <a:rPr lang="en-US" altLang="ja-JP" sz="2000" dirty="0" smtClean="0">
                <a:solidFill>
                  <a:prstClr val="black">
                    <a:lumMod val="85000"/>
                    <a:lumOff val="15000"/>
                  </a:prstClr>
                </a:solidFill>
                <a:latin typeface="メイリオ" panose="020B0604030504040204" pitchFamily="50" charset="-128"/>
                <a:cs typeface="メイリオ" panose="020B0604030504040204" pitchFamily="50" charset="-128"/>
              </a:rPr>
              <a:t/>
            </a:r>
            <a:br>
              <a:rPr lang="en-US" altLang="ja-JP" sz="2000" dirty="0" smtClean="0">
                <a:solidFill>
                  <a:prstClr val="black">
                    <a:lumMod val="85000"/>
                    <a:lumOff val="15000"/>
                  </a:prstClr>
                </a:solidFill>
                <a:latin typeface="メイリオ" panose="020B0604030504040204" pitchFamily="50" charset="-128"/>
                <a:cs typeface="メイリオ" panose="020B0604030504040204" pitchFamily="50" charset="-128"/>
              </a:rPr>
            </a:br>
            <a:r>
              <a:rPr lang="ja-JP" altLang="en-US" sz="2000" dirty="0" smtClean="0">
                <a:solidFill>
                  <a:prstClr val="black">
                    <a:lumMod val="85000"/>
                    <a:lumOff val="15000"/>
                  </a:prstClr>
                </a:solidFill>
                <a:latin typeface="メイリオ" panose="020B0604030504040204" pitchFamily="50" charset="-128"/>
                <a:cs typeface="メイリオ" panose="020B0604030504040204" pitchFamily="50" charset="-128"/>
              </a:rPr>
              <a:t>など</a:t>
            </a:r>
            <a:r>
              <a:rPr lang="ja-JP" altLang="en-US" sz="2000" dirty="0">
                <a:solidFill>
                  <a:prstClr val="black">
                    <a:lumMod val="85000"/>
                    <a:lumOff val="15000"/>
                  </a:prstClr>
                </a:solidFill>
                <a:latin typeface="メイリオ" panose="020B0604030504040204" pitchFamily="50" charset="-128"/>
                <a:cs typeface="メイリオ" panose="020B0604030504040204" pitchFamily="50" charset="-128"/>
              </a:rPr>
              <a:t>、性別や年齢等により役割を固定化することがないよう</a:t>
            </a:r>
            <a:r>
              <a:rPr lang="ja-JP" altLang="en-US" sz="2000" dirty="0" smtClean="0">
                <a:solidFill>
                  <a:prstClr val="black">
                    <a:lumMod val="85000"/>
                    <a:lumOff val="15000"/>
                  </a:prstClr>
                </a:solidFill>
                <a:latin typeface="メイリオ" panose="020B0604030504040204" pitchFamily="50" charset="-128"/>
                <a:cs typeface="メイリオ" panose="020B0604030504040204" pitchFamily="50" charset="-128"/>
              </a:rPr>
              <a:t>に</a:t>
            </a:r>
            <a:r>
              <a:rPr lang="en-US" altLang="ja-JP" sz="2000" dirty="0" smtClean="0">
                <a:solidFill>
                  <a:prstClr val="black">
                    <a:lumMod val="85000"/>
                    <a:lumOff val="15000"/>
                  </a:prstClr>
                </a:solidFill>
                <a:latin typeface="メイリオ" panose="020B0604030504040204" pitchFamily="50" charset="-128"/>
                <a:cs typeface="メイリオ" panose="020B0604030504040204" pitchFamily="50" charset="-128"/>
              </a:rPr>
              <a:t/>
            </a:r>
            <a:br>
              <a:rPr lang="en-US" altLang="ja-JP" sz="2000" dirty="0" smtClean="0">
                <a:solidFill>
                  <a:prstClr val="black">
                    <a:lumMod val="85000"/>
                    <a:lumOff val="15000"/>
                  </a:prstClr>
                </a:solidFill>
                <a:latin typeface="メイリオ" panose="020B0604030504040204" pitchFamily="50" charset="-128"/>
                <a:cs typeface="メイリオ" panose="020B0604030504040204" pitchFamily="50" charset="-128"/>
              </a:rPr>
            </a:br>
            <a:r>
              <a:rPr lang="ja-JP" altLang="en-US" sz="2000" dirty="0" smtClean="0">
                <a:solidFill>
                  <a:prstClr val="black">
                    <a:lumMod val="85000"/>
                    <a:lumOff val="15000"/>
                  </a:prstClr>
                </a:solidFill>
                <a:latin typeface="メイリオ" panose="020B0604030504040204" pitchFamily="50" charset="-128"/>
                <a:cs typeface="メイリオ" panose="020B0604030504040204" pitchFamily="50" charset="-128"/>
              </a:rPr>
              <a:t>なって</a:t>
            </a:r>
            <a:r>
              <a:rPr lang="ja-JP" altLang="en-US" sz="2000" dirty="0">
                <a:solidFill>
                  <a:prstClr val="black">
                    <a:lumMod val="85000"/>
                    <a:lumOff val="15000"/>
                  </a:prstClr>
                </a:solidFill>
                <a:latin typeface="メイリオ" panose="020B0604030504040204" pitchFamily="50" charset="-128"/>
                <a:cs typeface="メイリオ" panose="020B0604030504040204" pitchFamily="50" charset="-128"/>
              </a:rPr>
              <a:t>いるか</a:t>
            </a:r>
            <a:r>
              <a:rPr lang="ja-JP" altLang="en-US" sz="2000" dirty="0" smtClean="0">
                <a:solidFill>
                  <a:prstClr val="black">
                    <a:lumMod val="85000"/>
                    <a:lumOff val="15000"/>
                  </a:prstClr>
                </a:solidFill>
                <a:latin typeface="メイリオ" panose="020B0604030504040204" pitchFamily="50" charset="-128"/>
                <a:cs typeface="メイリオ" panose="020B0604030504040204" pitchFamily="50" charset="-128"/>
              </a:rPr>
              <a:t>。</a:t>
            </a:r>
            <a:endParaRPr lang="en-US" altLang="ja-JP" sz="2000" dirty="0">
              <a:solidFill>
                <a:prstClr val="black">
                  <a:lumMod val="85000"/>
                  <a:lumOff val="15000"/>
                </a:prstClr>
              </a:solidFill>
              <a:latin typeface="メイリオ" panose="020B0604030504040204" pitchFamily="50" charset="-128"/>
              <a:cs typeface="メイリオ" panose="020B0604030504040204" pitchFamily="50" charset="-128"/>
            </a:endParaRPr>
          </a:p>
        </p:txBody>
      </p:sp>
      <p:sp>
        <p:nvSpPr>
          <p:cNvPr id="14" name="正方形/長方形 13"/>
          <p:cNvSpPr/>
          <p:nvPr/>
        </p:nvSpPr>
        <p:spPr>
          <a:xfrm>
            <a:off x="380205" y="1700428"/>
            <a:ext cx="2807837" cy="51898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対策のポイント</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3446430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2"/>
          <p:cNvSpPr txBox="1">
            <a:spLocks/>
          </p:cNvSpPr>
          <p:nvPr/>
        </p:nvSpPr>
        <p:spPr>
          <a:xfrm>
            <a:off x="336133" y="1329281"/>
            <a:ext cx="8807867" cy="5196064"/>
          </a:xfrm>
          <a:prstGeom prst="rect">
            <a:avLst/>
          </a:prstGeom>
        </p:spPr>
        <p:txBody>
          <a:bodyPr vert="horz" lIns="91440" tIns="45720" rIns="91440" bIns="45720" rtlCol="0">
            <a:noAutofit/>
          </a:bodyPr>
          <a:lstStyle>
            <a:lvl1pPr marL="91440" indent="-91440" algn="l" defTabSz="914400" rtl="0" eaLnBrk="1" latinLnBrk="0" hangingPunct="1">
              <a:lnSpc>
                <a:spcPct val="85000"/>
              </a:lnSpc>
              <a:spcBef>
                <a:spcPts val="1300"/>
              </a:spcBef>
              <a:buFont typeface="Arial" pitchFamily="34" charset="0"/>
              <a:buChar char=" "/>
              <a:defRPr kumimoji="1"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kumimoji="1"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kumimoji="1"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9pPr>
          </a:lstStyle>
          <a:p>
            <a:pPr marL="0" indent="0">
              <a:lnSpc>
                <a:spcPct val="120000"/>
              </a:lnSpc>
              <a:spcBef>
                <a:spcPts val="0"/>
              </a:spcBef>
              <a:buNone/>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避難者が入所してから、避難所内部のレイアウトや区域の設定を変更</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することは難しいため、避難所を開設する際に、授乳室や、男女別の</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トイレ、物干し場、更衣室、休養スペース等を設けることが必要。</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20000"/>
              </a:lnSpc>
              <a:spcBef>
                <a:spcPts val="0"/>
              </a:spcBef>
              <a:buNone/>
            </a:pP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20000"/>
              </a:lnSpc>
              <a:spcBef>
                <a:spcPts val="0"/>
              </a:spcBef>
              <a:buNone/>
            </a:pP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20000"/>
              </a:lnSpc>
              <a:spcBef>
                <a:spcPts val="0"/>
              </a:spcBef>
              <a:buNone/>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避難者による自治的な運営組織には、男女両方が参画するとともに、</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責任者や副責任者等、役員のうち少なくとも３割以上女性が参画する</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ことを目標にすること。</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20000"/>
              </a:lnSpc>
              <a:spcBef>
                <a:spcPts val="0"/>
              </a:spcBef>
              <a:buNone/>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活動の種別ごとの班組織を設置する場合にも、班の責任者は複数名とし、男女両方が担うことが必要。</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20000"/>
              </a:lnSpc>
              <a:spcBef>
                <a:spcPts val="0"/>
              </a:spcBef>
              <a:buNone/>
            </a:pP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20000"/>
              </a:lnSpc>
              <a:spcBef>
                <a:spcPts val="0"/>
              </a:spcBef>
              <a:buNone/>
            </a:pP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20000"/>
              </a:lnSpc>
              <a:spcBef>
                <a:spcPts val="0"/>
              </a:spcBef>
              <a:buNone/>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同性の支援者でないと相談しにくい悩みもあることから、男女両方の</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相談員を設置することが必要。</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p:cNvSpPr/>
          <p:nvPr/>
        </p:nvSpPr>
        <p:spPr>
          <a:xfrm>
            <a:off x="380206" y="222422"/>
            <a:ext cx="2807837" cy="51898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解　　説</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365670" y="819899"/>
            <a:ext cx="8526810" cy="430887"/>
          </a:xfrm>
          <a:prstGeom prst="rect">
            <a:avLst/>
          </a:prstGeom>
          <a:solidFill>
            <a:schemeClr val="bg1">
              <a:lumMod val="95000"/>
            </a:schemeClr>
          </a:solidFill>
        </p:spPr>
        <p:txBody>
          <a:bodyPr wrap="square" rtlCol="0">
            <a:spAutoFit/>
          </a:bodyPr>
          <a:lstStyle/>
          <a:p>
            <a:r>
              <a:rPr lang="ja-JP" altLang="en-US" sz="2200" dirty="0" smtClean="0">
                <a:solidFill>
                  <a:schemeClr val="accent5"/>
                </a:solidFill>
                <a:latin typeface="メイリオ" panose="020B0604030504040204" pitchFamily="50" charset="-128"/>
                <a:cs typeface="メイリオ" panose="020B0604030504040204" pitchFamily="50" charset="-128"/>
              </a:rPr>
              <a:t>取組指針 </a:t>
            </a:r>
            <a:r>
              <a:rPr lang="ja-JP" altLang="en-US" sz="2200" b="1" dirty="0">
                <a:latin typeface="メイリオ" panose="020B0604030504040204" pitchFamily="50" charset="-128"/>
                <a:cs typeface="メイリオ" panose="020B0604030504040204" pitchFamily="50" charset="-128"/>
              </a:rPr>
              <a:t>３ </a:t>
            </a:r>
            <a:r>
              <a:rPr lang="ja-JP" altLang="en-US" sz="2200" b="1" dirty="0" smtClean="0">
                <a:latin typeface="メイリオ" panose="020B0604030504040204" pitchFamily="50" charset="-128"/>
                <a:cs typeface="メイリオ" panose="020B0604030504040204" pitchFamily="50" charset="-128"/>
              </a:rPr>
              <a:t>避難所</a:t>
            </a:r>
            <a:r>
              <a:rPr lang="ja-JP" altLang="en-US" sz="2200" dirty="0" smtClean="0">
                <a:latin typeface="メイリオ" panose="020B0604030504040204" pitchFamily="50" charset="-128"/>
                <a:cs typeface="メイリオ" panose="020B0604030504040204" pitchFamily="50" charset="-128"/>
              </a:rPr>
              <a:t>（</a:t>
            </a:r>
            <a:r>
              <a:rPr lang="ja-JP" altLang="en-US" sz="2200" dirty="0">
                <a:latin typeface="メイリオ" panose="020B0604030504040204" pitchFamily="50" charset="-128"/>
                <a:cs typeface="メイリオ" panose="020B0604030504040204" pitchFamily="50" charset="-128"/>
              </a:rPr>
              <a:t>１）避難所の開設</a:t>
            </a:r>
          </a:p>
        </p:txBody>
      </p:sp>
      <p:sp>
        <p:nvSpPr>
          <p:cNvPr id="6" name="テキスト ボックス 5"/>
          <p:cNvSpPr txBox="1"/>
          <p:nvPr/>
        </p:nvSpPr>
        <p:spPr>
          <a:xfrm>
            <a:off x="380206" y="2638073"/>
            <a:ext cx="8526810" cy="430887"/>
          </a:xfrm>
          <a:prstGeom prst="rect">
            <a:avLst/>
          </a:prstGeom>
          <a:solidFill>
            <a:schemeClr val="bg1">
              <a:lumMod val="95000"/>
            </a:schemeClr>
          </a:solidFill>
        </p:spPr>
        <p:txBody>
          <a:bodyPr wrap="square" rtlCol="0">
            <a:spAutoFit/>
          </a:bodyPr>
          <a:lstStyle/>
          <a:p>
            <a:r>
              <a:rPr lang="ja-JP" altLang="en-US" sz="2200" dirty="0" smtClean="0">
                <a:solidFill>
                  <a:schemeClr val="accent5"/>
                </a:solidFill>
                <a:latin typeface="メイリオ" panose="020B0604030504040204" pitchFamily="50" charset="-128"/>
                <a:cs typeface="メイリオ" panose="020B0604030504040204" pitchFamily="50" charset="-128"/>
              </a:rPr>
              <a:t>取組指針 </a:t>
            </a:r>
            <a:r>
              <a:rPr lang="ja-JP" altLang="en-US" sz="2200" b="1" dirty="0">
                <a:latin typeface="メイリオ" panose="020B0604030504040204" pitchFamily="50" charset="-128"/>
                <a:cs typeface="メイリオ" panose="020B0604030504040204" pitchFamily="50" charset="-128"/>
              </a:rPr>
              <a:t>３ </a:t>
            </a:r>
            <a:r>
              <a:rPr lang="ja-JP" altLang="en-US" sz="2200" b="1" dirty="0" smtClean="0">
                <a:latin typeface="メイリオ" panose="020B0604030504040204" pitchFamily="50" charset="-128"/>
                <a:cs typeface="メイリオ" panose="020B0604030504040204" pitchFamily="50" charset="-128"/>
              </a:rPr>
              <a:t>避難所</a:t>
            </a:r>
            <a:r>
              <a:rPr lang="ja-JP" altLang="en-US" sz="2200" dirty="0">
                <a:latin typeface="メイリオ" panose="020B0604030504040204" pitchFamily="50" charset="-128"/>
                <a:cs typeface="メイリオ" panose="020B0604030504040204" pitchFamily="50" charset="-128"/>
              </a:rPr>
              <a:t>（２）避難所の運営管理</a:t>
            </a:r>
          </a:p>
        </p:txBody>
      </p:sp>
      <p:sp>
        <p:nvSpPr>
          <p:cNvPr id="7" name="テキスト ボックス 6"/>
          <p:cNvSpPr txBox="1"/>
          <p:nvPr/>
        </p:nvSpPr>
        <p:spPr>
          <a:xfrm>
            <a:off x="363059" y="5230361"/>
            <a:ext cx="8526810" cy="430887"/>
          </a:xfrm>
          <a:prstGeom prst="rect">
            <a:avLst/>
          </a:prstGeom>
          <a:solidFill>
            <a:schemeClr val="bg1">
              <a:lumMod val="95000"/>
            </a:schemeClr>
          </a:solidFill>
        </p:spPr>
        <p:txBody>
          <a:bodyPr wrap="square" rtlCol="0">
            <a:spAutoFit/>
          </a:bodyPr>
          <a:lstStyle/>
          <a:p>
            <a:r>
              <a:rPr lang="ja-JP" altLang="en-US" sz="2200" dirty="0" smtClean="0">
                <a:solidFill>
                  <a:schemeClr val="accent5"/>
                </a:solidFill>
                <a:latin typeface="メイリオ" panose="020B0604030504040204" pitchFamily="50" charset="-128"/>
                <a:cs typeface="メイリオ" panose="020B0604030504040204" pitchFamily="50" charset="-128"/>
              </a:rPr>
              <a:t>取組指針 </a:t>
            </a:r>
            <a:r>
              <a:rPr lang="ja-JP" altLang="en-US" sz="2200" b="1" dirty="0">
                <a:latin typeface="メイリオ" panose="020B0604030504040204" pitchFamily="50" charset="-128"/>
                <a:cs typeface="メイリオ" panose="020B0604030504040204" pitchFamily="50" charset="-128"/>
              </a:rPr>
              <a:t>３ </a:t>
            </a:r>
            <a:r>
              <a:rPr lang="ja-JP" altLang="en-US" sz="2200" b="1" dirty="0" smtClean="0">
                <a:latin typeface="メイリオ" panose="020B0604030504040204" pitchFamily="50" charset="-128"/>
                <a:cs typeface="メイリオ" panose="020B0604030504040204" pitchFamily="50" charset="-128"/>
              </a:rPr>
              <a:t>避難所</a:t>
            </a:r>
            <a:r>
              <a:rPr lang="ja-JP" altLang="en-US" sz="2200" dirty="0" smtClean="0">
                <a:latin typeface="メイリオ" panose="020B0604030504040204" pitchFamily="50" charset="-128"/>
                <a:cs typeface="メイリオ" panose="020B0604030504040204" pitchFamily="50" charset="-128"/>
              </a:rPr>
              <a:t>（４）衛生・保健</a:t>
            </a:r>
            <a:endParaRPr lang="ja-JP" altLang="en-US" sz="2200" dirty="0">
              <a:latin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993624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63128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7206" y="210064"/>
            <a:ext cx="8079581" cy="988541"/>
          </a:xfrm>
        </p:spPr>
        <p:txBody>
          <a:bodyPr>
            <a:normAutofit/>
          </a:bodyPr>
          <a:lstStyle/>
          <a:p>
            <a:pPr algn="l"/>
            <a:r>
              <a:rPr lang="ja-JP" altLang="en-US" sz="4000" dirty="0"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津波①</a:t>
            </a:r>
            <a:endParaRPr kumimoji="1" lang="ja-JP" altLang="en-US" sz="4000" dirty="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507207" y="1196752"/>
            <a:ext cx="8079580" cy="5073184"/>
          </a:xfrm>
          <a:prstGeom prst="rect">
            <a:avLst/>
          </a:prstGeom>
          <a:noFill/>
        </p:spPr>
        <p:txBody>
          <a:bodyPr wrap="square" rtlCol="0">
            <a:spAutoFit/>
          </a:bodyPr>
          <a:lstStyle/>
          <a:p>
            <a:pPr marL="342900" indent="-342900">
              <a:lnSpc>
                <a:spcPct val="150000"/>
              </a:lnSpc>
              <a:spcAft>
                <a:spcPts val="1600"/>
              </a:spcAft>
              <a:buClr>
                <a:schemeClr val="accent5"/>
              </a:buClr>
              <a:buFont typeface="Wingdings" panose="05000000000000000000" pitchFamily="2" charset="2"/>
              <a:buChar char="n"/>
            </a:pPr>
            <a:r>
              <a:rPr lang="ja-JP" altLang="en-US" sz="2200" dirty="0">
                <a:latin typeface="+mn-ea"/>
                <a:cs typeface="メイリオ" panose="020B0604030504040204" pitchFamily="50" charset="-128"/>
              </a:rPr>
              <a:t>ある平日の午後２時、あなたが自宅にいるときに</a:t>
            </a:r>
            <a:r>
              <a:rPr lang="ja-JP" altLang="en-US" sz="2200" dirty="0" smtClean="0">
                <a:latin typeface="+mn-ea"/>
                <a:cs typeface="メイリオ" panose="020B0604030504040204" pitchFamily="50" charset="-128"/>
              </a:rPr>
              <a:t>、</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立って</a:t>
            </a:r>
            <a:r>
              <a:rPr lang="ja-JP" altLang="en-US" sz="2200" dirty="0">
                <a:latin typeface="+mn-ea"/>
                <a:cs typeface="メイリオ" panose="020B0604030504040204" pitchFamily="50" charset="-128"/>
              </a:rPr>
              <a:t>いられないほどの大きな地震がありました</a:t>
            </a:r>
            <a:r>
              <a:rPr lang="ja-JP" altLang="en-US" sz="2200" dirty="0" smtClean="0">
                <a:latin typeface="+mn-ea"/>
                <a:cs typeface="メイリオ" panose="020B0604030504040204" pitchFamily="50" charset="-128"/>
              </a:rPr>
              <a:t>。</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以前</a:t>
            </a:r>
            <a:r>
              <a:rPr lang="ja-JP" altLang="en-US" sz="2200" dirty="0">
                <a:latin typeface="+mn-ea"/>
                <a:cs typeface="メイリオ" panose="020B0604030504040204" pitchFamily="50" charset="-128"/>
              </a:rPr>
              <a:t>に「津波が</a:t>
            </a:r>
            <a:r>
              <a:rPr lang="en-US" altLang="ja-JP" sz="2200" dirty="0">
                <a:latin typeface="+mn-ea"/>
                <a:cs typeface="メイリオ" panose="020B0604030504040204" pitchFamily="50" charset="-128"/>
              </a:rPr>
              <a:t>25</a:t>
            </a:r>
            <a:r>
              <a:rPr lang="ja-JP" altLang="en-US" sz="2200" dirty="0">
                <a:latin typeface="+mn-ea"/>
                <a:cs typeface="メイリオ" panose="020B0604030504040204" pitchFamily="50" charset="-128"/>
              </a:rPr>
              <a:t>分後に到達する」という話を</a:t>
            </a:r>
            <a:r>
              <a:rPr lang="ja-JP" altLang="en-US" sz="2200" dirty="0" smtClean="0">
                <a:latin typeface="+mn-ea"/>
                <a:cs typeface="メイリオ" panose="020B0604030504040204" pitchFamily="50" charset="-128"/>
              </a:rPr>
              <a:t>聞いた</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こと</a:t>
            </a:r>
            <a:r>
              <a:rPr lang="ja-JP" altLang="en-US" sz="2200" dirty="0">
                <a:latin typeface="+mn-ea"/>
                <a:cs typeface="メイリオ" panose="020B0604030504040204" pitchFamily="50" charset="-128"/>
              </a:rPr>
              <a:t>を思い出し、すぐに避難しようと外に出ました</a:t>
            </a:r>
            <a:r>
              <a:rPr lang="ja-JP" altLang="en-US" sz="2200" dirty="0" smtClean="0">
                <a:latin typeface="+mn-ea"/>
                <a:cs typeface="メイリオ" panose="020B0604030504040204" pitchFamily="50" charset="-128"/>
              </a:rPr>
              <a:t>。</a:t>
            </a:r>
            <a:endParaRPr lang="en-US" altLang="ja-JP" sz="2200" dirty="0">
              <a:latin typeface="+mn-ea"/>
              <a:cs typeface="メイリオ" panose="020B0604030504040204" pitchFamily="50" charset="-128"/>
            </a:endParaRPr>
          </a:p>
          <a:p>
            <a:pPr marL="342900" indent="-342900">
              <a:lnSpc>
                <a:spcPct val="150000"/>
              </a:lnSpc>
              <a:spcAft>
                <a:spcPts val="1600"/>
              </a:spcAft>
              <a:buClr>
                <a:schemeClr val="accent5"/>
              </a:buClr>
              <a:buFont typeface="Wingdings" panose="05000000000000000000" pitchFamily="2" charset="2"/>
              <a:buChar char="n"/>
            </a:pPr>
            <a:r>
              <a:rPr lang="ja-JP" altLang="en-US" sz="2200" dirty="0">
                <a:latin typeface="+mn-ea"/>
                <a:cs typeface="メイリオ" panose="020B0604030504040204" pitchFamily="50" charset="-128"/>
              </a:rPr>
              <a:t>外に出ると、血相を変えて「子ども</a:t>
            </a:r>
            <a:r>
              <a:rPr lang="ja-JP" altLang="en-US" sz="2200" dirty="0" smtClean="0">
                <a:latin typeface="+mn-ea"/>
                <a:cs typeface="メイリオ" panose="020B0604030504040204" pitchFamily="50" charset="-128"/>
              </a:rPr>
              <a:t>を小学校</a:t>
            </a:r>
            <a:r>
              <a:rPr lang="ja-JP" altLang="en-US" sz="2200" dirty="0">
                <a:latin typeface="+mn-ea"/>
                <a:cs typeface="メイリオ" panose="020B0604030504040204" pitchFamily="50" charset="-128"/>
              </a:rPr>
              <a:t>に迎え</a:t>
            </a:r>
            <a:r>
              <a:rPr lang="ja-JP" altLang="en-US" sz="2200" dirty="0" smtClean="0">
                <a:latin typeface="+mn-ea"/>
                <a:cs typeface="メイリオ" panose="020B0604030504040204" pitchFamily="50" charset="-128"/>
              </a:rPr>
              <a:t>に</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行きます</a:t>
            </a:r>
            <a:r>
              <a:rPr lang="ja-JP" altLang="en-US" sz="2200" dirty="0">
                <a:latin typeface="+mn-ea"/>
                <a:cs typeface="メイリオ" panose="020B0604030504040204" pitchFamily="50" charset="-128"/>
              </a:rPr>
              <a:t>！」と走っていく女の人がいました</a:t>
            </a:r>
            <a:r>
              <a:rPr lang="ja-JP" altLang="en-US" sz="2200" dirty="0" smtClean="0">
                <a:latin typeface="+mn-ea"/>
                <a:cs typeface="メイリオ" panose="020B0604030504040204" pitchFamily="50" charset="-128"/>
              </a:rPr>
              <a:t>。</a:t>
            </a:r>
            <a:endParaRPr lang="en-US" altLang="ja-JP" sz="2200" dirty="0">
              <a:latin typeface="+mn-ea"/>
              <a:cs typeface="メイリオ" panose="020B0604030504040204" pitchFamily="50" charset="-128"/>
            </a:endParaRPr>
          </a:p>
          <a:p>
            <a:pPr marL="342900" indent="-342900">
              <a:lnSpc>
                <a:spcPct val="150000"/>
              </a:lnSpc>
              <a:spcAft>
                <a:spcPts val="1600"/>
              </a:spcAft>
              <a:buClr>
                <a:schemeClr val="accent5"/>
              </a:buClr>
              <a:buFont typeface="Wingdings" panose="05000000000000000000" pitchFamily="2" charset="2"/>
              <a:buChar char="n"/>
            </a:pPr>
            <a:r>
              <a:rPr lang="en-US" altLang="ja-JP" sz="2200" dirty="0">
                <a:latin typeface="+mn-ea"/>
                <a:cs typeface="メイリオ" panose="020B0604030504040204" pitchFamily="50" charset="-128"/>
              </a:rPr>
              <a:t>1</a:t>
            </a:r>
            <a:r>
              <a:rPr lang="ja-JP" altLang="en-US" sz="2200" dirty="0">
                <a:latin typeface="+mn-ea"/>
                <a:cs typeface="メイリオ" panose="020B0604030504040204" pitchFamily="50" charset="-128"/>
              </a:rPr>
              <a:t>歳くらいの子どもを連れたお腹の大きい妊婦さん</a:t>
            </a:r>
            <a:r>
              <a:rPr lang="ja-JP" altLang="en-US" sz="2200" dirty="0" smtClean="0">
                <a:latin typeface="+mn-ea"/>
                <a:cs typeface="メイリオ" panose="020B0604030504040204" pitchFamily="50" charset="-128"/>
              </a:rPr>
              <a:t>が</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おろおろ</a:t>
            </a:r>
            <a:r>
              <a:rPr lang="ja-JP" altLang="en-US" sz="2200" dirty="0">
                <a:latin typeface="+mn-ea"/>
                <a:cs typeface="メイリオ" panose="020B0604030504040204" pitchFamily="50" charset="-128"/>
              </a:rPr>
              <a:t>していて、「私はどうしたらよいでしょうか</a:t>
            </a:r>
            <a:r>
              <a:rPr lang="ja-JP" altLang="en-US" sz="2200" dirty="0" smtClean="0">
                <a:latin typeface="+mn-ea"/>
                <a:cs typeface="メイリオ" panose="020B0604030504040204" pitchFamily="50" charset="-128"/>
              </a:rPr>
              <a:t>」</a:t>
            </a:r>
            <a:r>
              <a:rPr lang="en-US" altLang="ja-JP" sz="2200" dirty="0">
                <a:latin typeface="+mn-ea"/>
                <a:cs typeface="メイリオ" panose="020B0604030504040204" pitchFamily="50" charset="-128"/>
              </a:rPr>
              <a:t/>
            </a:r>
            <a:br>
              <a:rPr lang="en-US" altLang="ja-JP" sz="2200" dirty="0">
                <a:latin typeface="+mn-ea"/>
                <a:cs typeface="メイリオ" panose="020B0604030504040204" pitchFamily="50" charset="-128"/>
              </a:rPr>
            </a:br>
            <a:r>
              <a:rPr lang="ja-JP" altLang="en-US" sz="2200" dirty="0" smtClean="0">
                <a:latin typeface="+mn-ea"/>
                <a:cs typeface="メイリオ" panose="020B0604030504040204" pitchFamily="50" charset="-128"/>
              </a:rPr>
              <a:t>と</a:t>
            </a:r>
            <a:r>
              <a:rPr lang="ja-JP" altLang="en-US" sz="2200" dirty="0">
                <a:latin typeface="+mn-ea"/>
                <a:cs typeface="メイリオ" panose="020B0604030504040204" pitchFamily="50" charset="-128"/>
              </a:rPr>
              <a:t>あなたに声をかけてきました。</a:t>
            </a:r>
            <a:endParaRPr lang="en-US" altLang="ja-JP" sz="2200" dirty="0">
              <a:latin typeface="+mn-ea"/>
              <a:cs typeface="メイリオ" panose="020B0604030504040204" pitchFamily="50" charset="-128"/>
            </a:endParaRPr>
          </a:p>
        </p:txBody>
      </p:sp>
    </p:spTree>
    <p:extLst>
      <p:ext uri="{BB962C8B-B14F-4D97-AF65-F5344CB8AC3E}">
        <p14:creationId xmlns:p14="http://schemas.microsoft.com/office/powerpoint/2010/main" val="3443561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7206" y="210064"/>
            <a:ext cx="8079581" cy="988541"/>
          </a:xfrm>
        </p:spPr>
        <p:txBody>
          <a:bodyPr>
            <a:normAutofit/>
          </a:bodyPr>
          <a:lstStyle/>
          <a:p>
            <a:pPr algn="l"/>
            <a:r>
              <a:rPr lang="ja-JP" altLang="en-US" sz="4000" dirty="0"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津波②</a:t>
            </a:r>
            <a:endParaRPr kumimoji="1" lang="ja-JP" altLang="en-US" sz="4000" dirty="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507206" y="1196752"/>
            <a:ext cx="8636794" cy="4057521"/>
          </a:xfrm>
          <a:prstGeom prst="rect">
            <a:avLst/>
          </a:prstGeom>
          <a:noFill/>
        </p:spPr>
        <p:txBody>
          <a:bodyPr wrap="square" rtlCol="0">
            <a:spAutoFit/>
          </a:bodyPr>
          <a:lstStyle/>
          <a:p>
            <a:pPr marL="342900" indent="-342900">
              <a:lnSpc>
                <a:spcPct val="150000"/>
              </a:lnSpc>
              <a:spcAft>
                <a:spcPts val="1600"/>
              </a:spcAft>
              <a:buClr>
                <a:schemeClr val="accent5"/>
              </a:buClr>
              <a:buFont typeface="Wingdings" panose="05000000000000000000" pitchFamily="2" charset="2"/>
              <a:buChar char="n"/>
            </a:pPr>
            <a:r>
              <a:rPr lang="ja-JP" altLang="en-US" sz="2200" dirty="0">
                <a:latin typeface="+mn-ea"/>
                <a:cs typeface="メイリオ" panose="020B0604030504040204" pitchFamily="50" charset="-128"/>
              </a:rPr>
              <a:t>あなたは、その妊婦さんと一緒に</a:t>
            </a:r>
            <a:r>
              <a:rPr lang="ja-JP" altLang="en-US" sz="2200" dirty="0" smtClean="0">
                <a:latin typeface="+mn-ea"/>
                <a:cs typeface="メイリオ" panose="020B0604030504040204" pitchFamily="50" charset="-128"/>
              </a:rPr>
              <a:t>、近く</a:t>
            </a:r>
            <a:r>
              <a:rPr lang="ja-JP" altLang="en-US" sz="2200" dirty="0">
                <a:latin typeface="+mn-ea"/>
                <a:cs typeface="メイリオ" panose="020B0604030504040204" pitchFamily="50" charset="-128"/>
              </a:rPr>
              <a:t>の高台に向かいました。</a:t>
            </a:r>
          </a:p>
          <a:p>
            <a:pPr marL="342900" indent="-342900">
              <a:lnSpc>
                <a:spcPct val="150000"/>
              </a:lnSpc>
              <a:spcAft>
                <a:spcPts val="1600"/>
              </a:spcAft>
              <a:buClr>
                <a:schemeClr val="accent5"/>
              </a:buClr>
              <a:buFont typeface="Wingdings" panose="05000000000000000000" pitchFamily="2" charset="2"/>
              <a:buChar char="n"/>
            </a:pPr>
            <a:r>
              <a:rPr lang="ja-JP" altLang="en-US" sz="2200" dirty="0">
                <a:latin typeface="+mn-ea"/>
                <a:cs typeface="メイリオ" panose="020B0604030504040204" pitchFamily="50" charset="-128"/>
              </a:rPr>
              <a:t>途中で</a:t>
            </a:r>
            <a:r>
              <a:rPr lang="ja-JP" altLang="en-US" sz="2200" dirty="0" smtClean="0">
                <a:latin typeface="+mn-ea"/>
                <a:cs typeface="メイリオ" panose="020B0604030504040204" pitchFamily="50" charset="-128"/>
              </a:rPr>
              <a:t>保育所の</a:t>
            </a:r>
            <a:r>
              <a:rPr lang="ja-JP" altLang="en-US" sz="2200" dirty="0">
                <a:latin typeface="+mn-ea"/>
                <a:cs typeface="メイリオ" panose="020B0604030504040204" pitchFamily="50" charset="-128"/>
              </a:rPr>
              <a:t>前を通ると、保育士がお散歩車</a:t>
            </a:r>
            <a:r>
              <a:rPr lang="ja-JP" altLang="en-US" sz="2200" dirty="0" smtClean="0">
                <a:latin typeface="+mn-ea"/>
                <a:cs typeface="メイリオ" panose="020B0604030504040204" pitchFamily="50" charset="-128"/>
              </a:rPr>
              <a:t>に子どもを</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乗せていました</a:t>
            </a:r>
            <a:r>
              <a:rPr lang="ja-JP" altLang="en-US" sz="2200" dirty="0">
                <a:latin typeface="+mn-ea"/>
                <a:cs typeface="メイリオ" panose="020B0604030504040204" pitchFamily="50" charset="-128"/>
              </a:rPr>
              <a:t>。</a:t>
            </a:r>
            <a:r>
              <a:rPr lang="ja-JP" altLang="en-US" sz="2200" dirty="0" smtClean="0">
                <a:latin typeface="+mn-ea"/>
                <a:cs typeface="メイリオ" panose="020B0604030504040204" pitchFamily="50" charset="-128"/>
              </a:rPr>
              <a:t>大声</a:t>
            </a:r>
            <a:r>
              <a:rPr lang="ja-JP" altLang="en-US" sz="2200" dirty="0">
                <a:latin typeface="+mn-ea"/>
                <a:cs typeface="メイリオ" panose="020B0604030504040204" pitchFamily="50" charset="-128"/>
              </a:rPr>
              <a:t>で泣いている子どももいました</a:t>
            </a:r>
            <a:r>
              <a:rPr lang="ja-JP" altLang="en-US" sz="2200" dirty="0" smtClean="0">
                <a:latin typeface="+mn-ea"/>
                <a:cs typeface="メイリオ" panose="020B0604030504040204" pitchFamily="50" charset="-128"/>
              </a:rPr>
              <a:t>。</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高台</a:t>
            </a:r>
            <a:r>
              <a:rPr lang="ja-JP" altLang="en-US" sz="2200" dirty="0">
                <a:latin typeface="+mn-ea"/>
                <a:cs typeface="メイリオ" panose="020B0604030504040204" pitchFamily="50" charset="-128"/>
              </a:rPr>
              <a:t>に</a:t>
            </a:r>
            <a:r>
              <a:rPr lang="ja-JP" altLang="en-US" sz="2200" dirty="0" smtClean="0">
                <a:latin typeface="+mn-ea"/>
                <a:cs typeface="メイリオ" panose="020B0604030504040204" pitchFamily="50" charset="-128"/>
              </a:rPr>
              <a:t>向かう道路</a:t>
            </a:r>
            <a:r>
              <a:rPr lang="ja-JP" altLang="en-US" sz="2200" dirty="0">
                <a:latin typeface="+mn-ea"/>
                <a:cs typeface="メイリオ" panose="020B0604030504040204" pitchFamily="50" charset="-128"/>
              </a:rPr>
              <a:t>は</a:t>
            </a:r>
            <a:r>
              <a:rPr lang="ja-JP" altLang="en-US" sz="2200" dirty="0" smtClean="0">
                <a:latin typeface="+mn-ea"/>
                <a:cs typeface="メイリオ" panose="020B0604030504040204" pitchFamily="50" charset="-128"/>
              </a:rPr>
              <a:t>、信号もとまり車や人で大混雑していて、</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保育士たちはどうやって安全に避難</a:t>
            </a:r>
            <a:r>
              <a:rPr lang="ja-JP" altLang="en-US" sz="2200" dirty="0">
                <a:latin typeface="+mn-ea"/>
                <a:cs typeface="メイリオ" panose="020B0604030504040204" pitchFamily="50" charset="-128"/>
              </a:rPr>
              <a:t>する</a:t>
            </a:r>
            <a:r>
              <a:rPr lang="ja-JP" altLang="en-US" sz="2200" dirty="0" smtClean="0">
                <a:latin typeface="+mn-ea"/>
                <a:cs typeface="メイリオ" panose="020B0604030504040204" pitchFamily="50" charset="-128"/>
              </a:rPr>
              <a:t>か話し合って</a:t>
            </a:r>
            <a:r>
              <a:rPr lang="ja-JP" altLang="en-US" sz="2200" dirty="0">
                <a:latin typeface="+mn-ea"/>
                <a:cs typeface="メイリオ" panose="020B0604030504040204" pitchFamily="50" charset="-128"/>
              </a:rPr>
              <a:t>いました。</a:t>
            </a:r>
          </a:p>
          <a:p>
            <a:pPr marL="342900" indent="-342900">
              <a:lnSpc>
                <a:spcPct val="150000"/>
              </a:lnSpc>
              <a:spcAft>
                <a:spcPts val="1600"/>
              </a:spcAft>
              <a:buClr>
                <a:schemeClr val="accent5"/>
              </a:buClr>
              <a:buFont typeface="Wingdings" panose="05000000000000000000" pitchFamily="2" charset="2"/>
              <a:buChar char="n"/>
            </a:pPr>
            <a:r>
              <a:rPr lang="ja-JP" altLang="en-US" sz="2200" dirty="0">
                <a:latin typeface="+mn-ea"/>
                <a:cs typeface="メイリオ" panose="020B0604030504040204" pitchFamily="50" charset="-128"/>
              </a:rPr>
              <a:t>高台につくと、他にもたくさんの人が集まっていました</a:t>
            </a:r>
            <a:r>
              <a:rPr lang="ja-JP" altLang="en-US" sz="2200" dirty="0" smtClean="0">
                <a:latin typeface="+mn-ea"/>
                <a:cs typeface="メイリオ" panose="020B0604030504040204" pitchFamily="50" charset="-128"/>
              </a:rPr>
              <a:t>。</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お年寄り</a:t>
            </a:r>
            <a:r>
              <a:rPr lang="ja-JP" altLang="en-US" sz="2200" dirty="0">
                <a:latin typeface="+mn-ea"/>
                <a:cs typeface="メイリオ" panose="020B0604030504040204" pitchFamily="50" charset="-128"/>
              </a:rPr>
              <a:t>や女性が大半でした。</a:t>
            </a:r>
          </a:p>
        </p:txBody>
      </p:sp>
    </p:spTree>
    <p:extLst>
      <p:ext uri="{BB962C8B-B14F-4D97-AF65-F5344CB8AC3E}">
        <p14:creationId xmlns:p14="http://schemas.microsoft.com/office/powerpoint/2010/main" val="37000551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80206" y="222422"/>
            <a:ext cx="2807837" cy="51898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気になるワード</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398207" y="2219411"/>
            <a:ext cx="8350258" cy="4416167"/>
          </a:xfrm>
          <a:prstGeom prst="rect">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marL="457200" indent="-457200">
              <a:lnSpc>
                <a:spcPct val="150000"/>
              </a:lnSpc>
              <a:spcBef>
                <a:spcPts val="1800"/>
              </a:spcBef>
              <a:buFont typeface="+mj-lt"/>
              <a:buAutoNum type="arabicPeriod"/>
            </a:pPr>
            <a:r>
              <a:rPr lang="ja-JP" altLang="en-US" sz="2000" dirty="0">
                <a:solidFill>
                  <a:schemeClr val="tx1"/>
                </a:solidFill>
                <a:latin typeface="メイリオ" panose="020B0604030504040204" pitchFamily="50" charset="-128"/>
                <a:cs typeface="メイリオ" panose="020B0604030504040204" pitchFamily="50" charset="-128"/>
              </a:rPr>
              <a:t>性別、年齢等にかかわらず、多様な住民に対して</a:t>
            </a:r>
            <a:r>
              <a:rPr lang="ja-JP" altLang="en-US" sz="2000" dirty="0" smtClean="0">
                <a:solidFill>
                  <a:schemeClr val="tx1"/>
                </a:solidFill>
                <a:latin typeface="メイリオ" panose="020B0604030504040204" pitchFamily="50" charset="-128"/>
                <a:cs typeface="メイリオ" panose="020B0604030504040204" pitchFamily="50" charset="-128"/>
              </a:rPr>
              <a:t>、</a:t>
            </a:r>
            <a:r>
              <a:rPr lang="en-US" altLang="ja-JP" sz="2000" dirty="0" smtClean="0">
                <a:solidFill>
                  <a:schemeClr val="tx1"/>
                </a:solidFill>
                <a:latin typeface="メイリオ" panose="020B0604030504040204" pitchFamily="50" charset="-128"/>
                <a:cs typeface="メイリオ" panose="020B0604030504040204" pitchFamily="50" charset="-128"/>
              </a:rPr>
              <a:t/>
            </a:r>
            <a:br>
              <a:rPr lang="en-US" altLang="ja-JP" sz="2000" dirty="0" smtClean="0">
                <a:solidFill>
                  <a:schemeClr val="tx1"/>
                </a:solidFill>
                <a:latin typeface="メイリオ" panose="020B0604030504040204" pitchFamily="50" charset="-128"/>
                <a:cs typeface="メイリオ" panose="020B0604030504040204" pitchFamily="50" charset="-128"/>
              </a:rPr>
            </a:br>
            <a:r>
              <a:rPr lang="ja-JP" altLang="en-US" sz="2000" dirty="0" smtClean="0">
                <a:solidFill>
                  <a:schemeClr val="tx1"/>
                </a:solidFill>
                <a:latin typeface="メイリオ" panose="020B0604030504040204" pitchFamily="50" charset="-128"/>
                <a:cs typeface="メイリオ" panose="020B0604030504040204" pitchFamily="50" charset="-128"/>
              </a:rPr>
              <a:t>防災</a:t>
            </a:r>
            <a:r>
              <a:rPr lang="ja-JP" altLang="en-US" sz="2000" dirty="0">
                <a:solidFill>
                  <a:schemeClr val="tx1"/>
                </a:solidFill>
                <a:latin typeface="メイリオ" panose="020B0604030504040204" pitchFamily="50" charset="-128"/>
                <a:cs typeface="メイリオ" panose="020B0604030504040204" pitchFamily="50" charset="-128"/>
              </a:rPr>
              <a:t>知識の普及や訓練を行っている</a:t>
            </a:r>
            <a:r>
              <a:rPr lang="ja-JP" altLang="en-US" sz="2000" dirty="0" smtClean="0">
                <a:solidFill>
                  <a:schemeClr val="tx1"/>
                </a:solidFill>
                <a:latin typeface="メイリオ" panose="020B0604030504040204" pitchFamily="50" charset="-128"/>
                <a:cs typeface="メイリオ" panose="020B0604030504040204" pitchFamily="50" charset="-128"/>
              </a:rPr>
              <a:t>か。</a:t>
            </a:r>
            <a:endParaRPr lang="en-US" altLang="ja-JP" sz="2000" dirty="0">
              <a:solidFill>
                <a:schemeClr val="tx1"/>
              </a:solidFill>
              <a:latin typeface="メイリオ" panose="020B0604030504040204" pitchFamily="50" charset="-128"/>
              <a:cs typeface="メイリオ" panose="020B0604030504040204" pitchFamily="50" charset="-128"/>
            </a:endParaRPr>
          </a:p>
          <a:p>
            <a:pPr marL="457200" indent="-457200">
              <a:lnSpc>
                <a:spcPct val="150000"/>
              </a:lnSpc>
              <a:spcBef>
                <a:spcPts val="1800"/>
              </a:spcBef>
              <a:buFont typeface="+mj-lt"/>
              <a:buAutoNum type="arabicPeriod"/>
            </a:pPr>
            <a:r>
              <a:rPr lang="ja-JP" altLang="en-US" sz="2000" dirty="0">
                <a:solidFill>
                  <a:schemeClr val="tx1"/>
                </a:solidFill>
                <a:latin typeface="メイリオ" panose="020B0604030504040204" pitchFamily="50" charset="-128"/>
                <a:cs typeface="メイリオ" panose="020B0604030504040204" pitchFamily="50" charset="-128"/>
              </a:rPr>
              <a:t>平日昼間、夜間、休日等様々な条件を想定し、保育所、幼稚園、小・中・高等学校、大学等や、企業、自主防災組織等と連携し</a:t>
            </a:r>
            <a:r>
              <a:rPr lang="ja-JP" altLang="en-US" sz="2000" dirty="0" smtClean="0">
                <a:solidFill>
                  <a:schemeClr val="tx1"/>
                </a:solidFill>
                <a:latin typeface="メイリオ" panose="020B0604030504040204" pitchFamily="50" charset="-128"/>
                <a:cs typeface="メイリオ" panose="020B0604030504040204" pitchFamily="50" charset="-128"/>
              </a:rPr>
              <a:t>、</a:t>
            </a:r>
            <a:r>
              <a:rPr lang="en-US" altLang="ja-JP" sz="2000" dirty="0" smtClean="0">
                <a:solidFill>
                  <a:schemeClr val="tx1"/>
                </a:solidFill>
                <a:latin typeface="メイリオ" panose="020B0604030504040204" pitchFamily="50" charset="-128"/>
                <a:cs typeface="メイリオ" panose="020B0604030504040204" pitchFamily="50" charset="-128"/>
              </a:rPr>
              <a:t/>
            </a:r>
            <a:br>
              <a:rPr lang="en-US" altLang="ja-JP" sz="2000" dirty="0" smtClean="0">
                <a:solidFill>
                  <a:schemeClr val="tx1"/>
                </a:solidFill>
                <a:latin typeface="メイリオ" panose="020B0604030504040204" pitchFamily="50" charset="-128"/>
                <a:cs typeface="メイリオ" panose="020B0604030504040204" pitchFamily="50" charset="-128"/>
              </a:rPr>
            </a:br>
            <a:r>
              <a:rPr lang="ja-JP" altLang="en-US" sz="2000" dirty="0" smtClean="0">
                <a:solidFill>
                  <a:schemeClr val="tx1"/>
                </a:solidFill>
                <a:latin typeface="メイリオ" panose="020B0604030504040204" pitchFamily="50" charset="-128"/>
                <a:cs typeface="メイリオ" panose="020B0604030504040204" pitchFamily="50" charset="-128"/>
              </a:rPr>
              <a:t>男女</a:t>
            </a:r>
            <a:r>
              <a:rPr lang="ja-JP" altLang="en-US" sz="2000" dirty="0">
                <a:solidFill>
                  <a:schemeClr val="tx1"/>
                </a:solidFill>
                <a:latin typeface="メイリオ" panose="020B0604030504040204" pitchFamily="50" charset="-128"/>
                <a:cs typeface="メイリオ" panose="020B0604030504040204" pitchFamily="50" charset="-128"/>
              </a:rPr>
              <a:t>が共に参画した防災訓練を定期的に実施している</a:t>
            </a:r>
            <a:r>
              <a:rPr lang="ja-JP" altLang="en-US" sz="2000" dirty="0" smtClean="0">
                <a:solidFill>
                  <a:schemeClr val="tx1"/>
                </a:solidFill>
                <a:latin typeface="メイリオ" panose="020B0604030504040204" pitchFamily="50" charset="-128"/>
                <a:cs typeface="メイリオ" panose="020B0604030504040204" pitchFamily="50" charset="-128"/>
              </a:rPr>
              <a:t>か。</a:t>
            </a:r>
            <a:endParaRPr lang="en-US" altLang="ja-JP" sz="2000" dirty="0">
              <a:solidFill>
                <a:schemeClr val="tx1"/>
              </a:solidFill>
              <a:latin typeface="メイリオ" panose="020B0604030504040204" pitchFamily="50" charset="-128"/>
              <a:cs typeface="メイリオ" panose="020B0604030504040204" pitchFamily="50" charset="-128"/>
            </a:endParaRPr>
          </a:p>
          <a:p>
            <a:pPr marL="457200" indent="-457200">
              <a:lnSpc>
                <a:spcPct val="150000"/>
              </a:lnSpc>
              <a:spcBef>
                <a:spcPts val="1800"/>
              </a:spcBef>
              <a:buFont typeface="+mj-lt"/>
              <a:buAutoNum type="arabicPeriod"/>
            </a:pPr>
            <a:r>
              <a:rPr lang="ja-JP" altLang="en-US" sz="2000" dirty="0">
                <a:solidFill>
                  <a:schemeClr val="tx1"/>
                </a:solidFill>
                <a:latin typeface="メイリオ" panose="020B0604030504040204" pitchFamily="50" charset="-128"/>
                <a:cs typeface="メイリオ" panose="020B0604030504040204" pitchFamily="50" charset="-128"/>
              </a:rPr>
              <a:t>妊産婦や乳幼児の安全で確実な避難のために、妊産婦や乳幼児</a:t>
            </a:r>
            <a:r>
              <a:rPr lang="ja-JP" altLang="en-US" sz="2000" dirty="0" smtClean="0">
                <a:solidFill>
                  <a:schemeClr val="tx1"/>
                </a:solidFill>
                <a:latin typeface="メイリオ" panose="020B0604030504040204" pitchFamily="50" charset="-128"/>
                <a:cs typeface="メイリオ" panose="020B0604030504040204" pitchFamily="50" charset="-128"/>
              </a:rPr>
              <a:t>の</a:t>
            </a:r>
            <a:r>
              <a:rPr lang="en-US" altLang="ja-JP" sz="2000" dirty="0" smtClean="0">
                <a:solidFill>
                  <a:schemeClr val="tx1"/>
                </a:solidFill>
                <a:latin typeface="メイリオ" panose="020B0604030504040204" pitchFamily="50" charset="-128"/>
                <a:cs typeface="メイリオ" panose="020B0604030504040204" pitchFamily="50" charset="-128"/>
              </a:rPr>
              <a:t/>
            </a:r>
            <a:br>
              <a:rPr lang="en-US" altLang="ja-JP" sz="2000" dirty="0" smtClean="0">
                <a:solidFill>
                  <a:schemeClr val="tx1"/>
                </a:solidFill>
                <a:latin typeface="メイリオ" panose="020B0604030504040204" pitchFamily="50" charset="-128"/>
                <a:cs typeface="メイリオ" panose="020B0604030504040204" pitchFamily="50" charset="-128"/>
              </a:rPr>
            </a:br>
            <a:r>
              <a:rPr lang="ja-JP" altLang="en-US" sz="2000" dirty="0" smtClean="0">
                <a:solidFill>
                  <a:schemeClr val="tx1"/>
                </a:solidFill>
                <a:latin typeface="メイリオ" panose="020B0604030504040204" pitchFamily="50" charset="-128"/>
                <a:cs typeface="メイリオ" panose="020B0604030504040204" pitchFamily="50" charset="-128"/>
              </a:rPr>
              <a:t>保護者</a:t>
            </a:r>
            <a:r>
              <a:rPr lang="ja-JP" altLang="en-US" sz="2000" dirty="0">
                <a:solidFill>
                  <a:schemeClr val="tx1"/>
                </a:solidFill>
                <a:latin typeface="メイリオ" panose="020B0604030504040204" pitchFamily="50" charset="-128"/>
                <a:cs typeface="メイリオ" panose="020B0604030504040204" pitchFamily="50" charset="-128"/>
              </a:rPr>
              <a:t>等に対して防災知識の普及や訓練を行っている</a:t>
            </a:r>
            <a:r>
              <a:rPr lang="ja-JP" altLang="en-US" sz="2000" dirty="0" smtClean="0">
                <a:solidFill>
                  <a:schemeClr val="tx1"/>
                </a:solidFill>
                <a:latin typeface="メイリオ" panose="020B0604030504040204" pitchFamily="50" charset="-128"/>
                <a:cs typeface="メイリオ" panose="020B0604030504040204" pitchFamily="50" charset="-128"/>
              </a:rPr>
              <a:t>か。</a:t>
            </a:r>
            <a:endParaRPr kumimoji="1" lang="ja-JP" altLang="en-US" sz="2000" dirty="0">
              <a:solidFill>
                <a:schemeClr val="tx1"/>
              </a:solidFill>
            </a:endParaRPr>
          </a:p>
        </p:txBody>
      </p:sp>
      <p:sp>
        <p:nvSpPr>
          <p:cNvPr id="10" name="正方形/長方形 9"/>
          <p:cNvSpPr/>
          <p:nvPr/>
        </p:nvSpPr>
        <p:spPr>
          <a:xfrm>
            <a:off x="380205" y="1700428"/>
            <a:ext cx="2807837" cy="51898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対策のポイント</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345487" y="922288"/>
            <a:ext cx="8245375" cy="769441"/>
          </a:xfrm>
          <a:prstGeom prst="rect">
            <a:avLst/>
          </a:prstGeom>
        </p:spPr>
        <p:txBody>
          <a:bodyPr wrap="square">
            <a:spAutoFit/>
          </a:bodyPr>
          <a:lstStyle/>
          <a:p>
            <a:r>
              <a:rPr lang="ja-JP" altLang="en-US" sz="2200" dirty="0" smtClean="0">
                <a:latin typeface="メイリオ" panose="020B0604030504040204" pitchFamily="50" charset="-128"/>
                <a:cs typeface="メイリオ" panose="020B0604030504040204" pitchFamily="50" charset="-128"/>
              </a:rPr>
              <a:t>「小学校</a:t>
            </a:r>
            <a:r>
              <a:rPr lang="ja-JP" altLang="en-US" sz="2200" dirty="0">
                <a:latin typeface="メイリオ" panose="020B0604030504040204" pitchFamily="50" charset="-128"/>
                <a:cs typeface="メイリオ" panose="020B0604030504040204" pitchFamily="50" charset="-128"/>
              </a:rPr>
              <a:t>に迎えに」「子どもを</a:t>
            </a:r>
            <a:r>
              <a:rPr lang="ja-JP" altLang="en-US" sz="2200" dirty="0" smtClean="0">
                <a:latin typeface="メイリオ" panose="020B0604030504040204" pitchFamily="50" charset="-128"/>
                <a:cs typeface="メイリオ" panose="020B0604030504040204" pitchFamily="50" charset="-128"/>
              </a:rPr>
              <a:t>連れたお腹</a:t>
            </a:r>
            <a:r>
              <a:rPr lang="ja-JP" altLang="en-US" sz="2200" dirty="0">
                <a:latin typeface="メイリオ" panose="020B0604030504040204" pitchFamily="50" charset="-128"/>
                <a:cs typeface="メイリオ" panose="020B0604030504040204" pitchFamily="50" charset="-128"/>
              </a:rPr>
              <a:t>の大きい妊婦</a:t>
            </a:r>
            <a:r>
              <a:rPr lang="ja-JP" altLang="en-US" sz="2200" dirty="0" smtClean="0">
                <a:latin typeface="メイリオ" panose="020B0604030504040204" pitchFamily="50" charset="-128"/>
                <a:cs typeface="メイリオ" panose="020B0604030504040204" pitchFamily="50" charset="-128"/>
              </a:rPr>
              <a:t>」</a:t>
            </a:r>
            <a:r>
              <a:rPr lang="en-US" altLang="ja-JP" sz="2200" dirty="0" smtClean="0">
                <a:latin typeface="メイリオ" panose="020B0604030504040204" pitchFamily="50" charset="-128"/>
                <a:cs typeface="メイリオ" panose="020B0604030504040204" pitchFamily="50" charset="-128"/>
              </a:rPr>
              <a:t/>
            </a:r>
            <a:br>
              <a:rPr lang="en-US" altLang="ja-JP" sz="2200" dirty="0" smtClean="0">
                <a:latin typeface="メイリオ" panose="020B0604030504040204" pitchFamily="50" charset="-128"/>
                <a:cs typeface="メイリオ" panose="020B0604030504040204" pitchFamily="50" charset="-128"/>
              </a:rPr>
            </a:br>
            <a:r>
              <a:rPr lang="ja-JP" altLang="en-US" sz="2200" dirty="0" smtClean="0">
                <a:latin typeface="メイリオ" panose="020B0604030504040204" pitchFamily="50" charset="-128"/>
                <a:cs typeface="メイリオ" panose="020B0604030504040204" pitchFamily="50" charset="-128"/>
              </a:rPr>
              <a:t>「保育所」</a:t>
            </a:r>
            <a:endParaRPr lang="en-US" altLang="ja-JP" sz="2200" dirty="0">
              <a:latin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129240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2"/>
          <p:cNvSpPr txBox="1">
            <a:spLocks/>
          </p:cNvSpPr>
          <p:nvPr/>
        </p:nvSpPr>
        <p:spPr>
          <a:xfrm>
            <a:off x="380208" y="1275197"/>
            <a:ext cx="8512272" cy="5466171"/>
          </a:xfrm>
          <a:prstGeom prst="rect">
            <a:avLst/>
          </a:prstGeom>
        </p:spPr>
        <p:txBody>
          <a:bodyPr vert="horz" lIns="91440" tIns="45720" rIns="91440" bIns="45720" rtlCol="0">
            <a:noAutofit/>
          </a:bodyPr>
          <a:lstStyle>
            <a:lvl1pPr marL="91440" indent="-91440" algn="l" defTabSz="914400" rtl="0" eaLnBrk="1" latinLnBrk="0" hangingPunct="1">
              <a:lnSpc>
                <a:spcPct val="85000"/>
              </a:lnSpc>
              <a:spcBef>
                <a:spcPts val="1300"/>
              </a:spcBef>
              <a:buFont typeface="Arial" pitchFamily="34" charset="0"/>
              <a:buChar char=" "/>
              <a:defRPr kumimoji="1"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kumimoji="1"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kumimoji="1"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9pPr>
          </a:lstStyle>
          <a:p>
            <a:pPr marL="0" indent="0">
              <a:lnSpc>
                <a:spcPct val="120000"/>
              </a:lnSpc>
              <a:spcBef>
                <a:spcPts val="0"/>
              </a:spcBef>
              <a:buNone/>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災害</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への備えや、災害発生時における対応</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関する</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学習機会等に</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ついて、妊産婦や乳幼児の保護者はこれらへの参加が少ないことが</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考えられるため、保健所、子育て支援センター、保育所等と連携して</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防災知識や避難の具体的な方法等を知ってもらうことが必要。</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20000"/>
              </a:lnSpc>
              <a:spcBef>
                <a:spcPts val="0"/>
              </a:spcBef>
              <a:buNone/>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また、</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防災訓練を実施する際は、平日、休日、昼間、夜間</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など</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様々</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な条件を</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想定し</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、保育所、学校、企業、自主防災組織等と連携して繰り返し実施することが</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必要。</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20000"/>
              </a:lnSpc>
              <a:spcBef>
                <a:spcPts val="0"/>
              </a:spcBef>
              <a:buNone/>
            </a:pP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20000"/>
              </a:lnSpc>
              <a:spcBef>
                <a:spcPts val="0"/>
              </a:spcBef>
              <a:buNone/>
            </a:pP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20000"/>
              </a:lnSpc>
              <a:spcBef>
                <a:spcPts val="0"/>
              </a:spcBef>
              <a:buNone/>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妊産婦</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や乳幼児を連れた保護者は、避難に時間と支援を要することが多いため、</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関係機関、</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近隣住民等の協力を得て、安全を確保できる場所への避難誘導</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・避難</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介助を行う</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ことが必要。</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20000"/>
              </a:lnSpc>
              <a:spcBef>
                <a:spcPts val="0"/>
              </a:spcBef>
              <a:buNone/>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こうした災害発生時の妊産婦</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及び</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乳幼児の避難対応について</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保健所</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や子育て支援センター</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等を</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通じて、妊産婦や乳幼児を</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連れた</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保護者に対して</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、平常時から周知しておく</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こと</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必要。</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20000"/>
              </a:lnSpc>
              <a:spcBef>
                <a:spcPts val="0"/>
              </a:spcBef>
              <a:buNone/>
            </a:pP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380206" y="222422"/>
            <a:ext cx="2807837" cy="51898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解　　説</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
          <p:cNvSpPr txBox="1"/>
          <p:nvPr/>
        </p:nvSpPr>
        <p:spPr>
          <a:xfrm>
            <a:off x="365670" y="819899"/>
            <a:ext cx="8526810" cy="430887"/>
          </a:xfrm>
          <a:prstGeom prst="rect">
            <a:avLst/>
          </a:prstGeom>
          <a:solidFill>
            <a:schemeClr val="bg1">
              <a:lumMod val="95000"/>
            </a:schemeClr>
          </a:solidFill>
        </p:spPr>
        <p:txBody>
          <a:bodyPr wrap="square" rtlCol="0">
            <a:spAutoFit/>
          </a:bodyPr>
          <a:lstStyle/>
          <a:p>
            <a:r>
              <a:rPr lang="ja-JP" altLang="en-US" sz="2200" dirty="0" smtClean="0">
                <a:solidFill>
                  <a:schemeClr val="accent5"/>
                </a:solidFill>
                <a:latin typeface="メイリオ" panose="020B0604030504040204" pitchFamily="50" charset="-128"/>
                <a:cs typeface="メイリオ" panose="020B0604030504040204" pitchFamily="50" charset="-128"/>
              </a:rPr>
              <a:t>取組指針</a:t>
            </a:r>
            <a:r>
              <a:rPr lang="ja-JP" altLang="en-US" sz="2200" b="1" dirty="0" smtClean="0">
                <a:solidFill>
                  <a:schemeClr val="accent5"/>
                </a:solidFill>
                <a:latin typeface="メイリオ" panose="020B0604030504040204" pitchFamily="50" charset="-128"/>
                <a:cs typeface="メイリオ" panose="020B0604030504040204" pitchFamily="50" charset="-128"/>
              </a:rPr>
              <a:t>  </a:t>
            </a:r>
            <a:r>
              <a:rPr lang="ja-JP" altLang="en-US" sz="2200" b="1" dirty="0" smtClean="0">
                <a:latin typeface="メイリオ" panose="020B0604030504040204" pitchFamily="50" charset="-128"/>
                <a:cs typeface="メイリオ" panose="020B0604030504040204" pitchFamily="50" charset="-128"/>
              </a:rPr>
              <a:t>１ </a:t>
            </a:r>
            <a:r>
              <a:rPr lang="ja-JP" altLang="en-US" sz="2200" b="1" dirty="0">
                <a:latin typeface="メイリオ" panose="020B0604030504040204" pitchFamily="50" charset="-128"/>
                <a:cs typeface="メイリオ" panose="020B0604030504040204" pitchFamily="50" charset="-128"/>
              </a:rPr>
              <a:t>事前の備え・</a:t>
            </a:r>
            <a:r>
              <a:rPr lang="ja-JP" altLang="en-US" sz="2200" b="1" dirty="0" smtClean="0">
                <a:latin typeface="メイリオ" panose="020B0604030504040204" pitchFamily="50" charset="-128"/>
                <a:cs typeface="メイリオ" panose="020B0604030504040204" pitchFamily="50" charset="-128"/>
              </a:rPr>
              <a:t>予防</a:t>
            </a:r>
            <a:r>
              <a:rPr lang="ja-JP" altLang="en-US" sz="2200" dirty="0" smtClean="0">
                <a:latin typeface="メイリオ" panose="020B0604030504040204" pitchFamily="50" charset="-128"/>
                <a:cs typeface="メイリオ" panose="020B0604030504040204" pitchFamily="50" charset="-128"/>
              </a:rPr>
              <a:t>（</a:t>
            </a:r>
            <a:r>
              <a:rPr lang="ja-JP" altLang="en-US" sz="2200" dirty="0">
                <a:latin typeface="メイリオ" panose="020B0604030504040204" pitchFamily="50" charset="-128"/>
                <a:cs typeface="メイリオ" panose="020B0604030504040204" pitchFamily="50" charset="-128"/>
              </a:rPr>
              <a:t>５）防災知識の普及、</a:t>
            </a:r>
            <a:r>
              <a:rPr lang="ja-JP" altLang="en-US" sz="2200" dirty="0" smtClean="0">
                <a:latin typeface="メイリオ" panose="020B0604030504040204" pitchFamily="50" charset="-128"/>
                <a:cs typeface="メイリオ" panose="020B0604030504040204" pitchFamily="50" charset="-128"/>
              </a:rPr>
              <a:t>訓練</a:t>
            </a:r>
            <a:endParaRPr lang="en-US" altLang="ja-JP" sz="2200" dirty="0">
              <a:latin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85536" y="4078233"/>
            <a:ext cx="8526810" cy="430887"/>
          </a:xfrm>
          <a:prstGeom prst="rect">
            <a:avLst/>
          </a:prstGeom>
          <a:solidFill>
            <a:schemeClr val="bg1">
              <a:lumMod val="95000"/>
            </a:schemeClr>
          </a:solidFill>
        </p:spPr>
        <p:txBody>
          <a:bodyPr wrap="square" rtlCol="0">
            <a:spAutoFit/>
          </a:bodyPr>
          <a:lstStyle/>
          <a:p>
            <a:r>
              <a:rPr lang="ja-JP" altLang="en-US" sz="2200" dirty="0" smtClean="0">
                <a:solidFill>
                  <a:schemeClr val="accent5"/>
                </a:solidFill>
                <a:latin typeface="メイリオ" panose="020B0604030504040204" pitchFamily="50" charset="-128"/>
                <a:cs typeface="メイリオ" panose="020B0604030504040204" pitchFamily="50" charset="-128"/>
              </a:rPr>
              <a:t>取組指針 </a:t>
            </a:r>
            <a:r>
              <a:rPr lang="ja-JP" altLang="en-US" sz="2200" b="1" dirty="0" smtClean="0">
                <a:latin typeface="メイリオ" panose="020B0604030504040204" pitchFamily="50" charset="-128"/>
                <a:cs typeface="メイリオ" panose="020B0604030504040204" pitchFamily="50" charset="-128"/>
              </a:rPr>
              <a:t>２ </a:t>
            </a:r>
            <a:r>
              <a:rPr lang="ja-JP" altLang="en-US" sz="2200" b="1" dirty="0">
                <a:latin typeface="メイリオ" panose="020B0604030504040204" pitchFamily="50" charset="-128"/>
                <a:cs typeface="メイリオ" panose="020B0604030504040204" pitchFamily="50" charset="-128"/>
              </a:rPr>
              <a:t>発災直後の</a:t>
            </a:r>
            <a:r>
              <a:rPr lang="ja-JP" altLang="en-US" sz="2200" b="1" dirty="0" smtClean="0">
                <a:latin typeface="メイリオ" panose="020B0604030504040204" pitchFamily="50" charset="-128"/>
                <a:cs typeface="メイリオ" panose="020B0604030504040204" pitchFamily="50" charset="-128"/>
              </a:rPr>
              <a:t>対応　 </a:t>
            </a:r>
            <a:r>
              <a:rPr lang="ja-JP" altLang="en-US" sz="2200" dirty="0" smtClean="0">
                <a:latin typeface="メイリオ" panose="020B0604030504040204" pitchFamily="50" charset="-128"/>
                <a:cs typeface="メイリオ" panose="020B0604030504040204" pitchFamily="50" charset="-128"/>
              </a:rPr>
              <a:t>（</a:t>
            </a:r>
            <a:r>
              <a:rPr lang="ja-JP" altLang="en-US" sz="2200" dirty="0">
                <a:latin typeface="メイリオ" panose="020B0604030504040204" pitchFamily="50" charset="-128"/>
                <a:cs typeface="メイリオ" panose="020B0604030504040204" pitchFamily="50" charset="-128"/>
              </a:rPr>
              <a:t>１）避難誘導の実施</a:t>
            </a:r>
          </a:p>
        </p:txBody>
      </p:sp>
    </p:spTree>
    <p:extLst>
      <p:ext uri="{BB962C8B-B14F-4D97-AF65-F5344CB8AC3E}">
        <p14:creationId xmlns:p14="http://schemas.microsoft.com/office/powerpoint/2010/main" val="30912662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7206" y="210064"/>
            <a:ext cx="8079581" cy="988541"/>
          </a:xfrm>
        </p:spPr>
        <p:txBody>
          <a:bodyPr>
            <a:normAutofit/>
          </a:bodyPr>
          <a:lstStyle/>
          <a:p>
            <a:pPr algn="l"/>
            <a:r>
              <a:rPr lang="ja-JP" altLang="en-US" sz="4000" dirty="0"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風水害①</a:t>
            </a:r>
            <a:endParaRPr kumimoji="1" lang="ja-JP" altLang="en-US" sz="4000" dirty="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507207" y="1196752"/>
            <a:ext cx="8079580" cy="4565352"/>
          </a:xfrm>
          <a:prstGeom prst="rect">
            <a:avLst/>
          </a:prstGeom>
          <a:noFill/>
        </p:spPr>
        <p:txBody>
          <a:bodyPr wrap="square" rtlCol="0">
            <a:spAutoFit/>
          </a:bodyPr>
          <a:lstStyle/>
          <a:p>
            <a:pPr marL="342900" indent="-342900">
              <a:lnSpc>
                <a:spcPct val="150000"/>
              </a:lnSpc>
              <a:spcAft>
                <a:spcPts val="1600"/>
              </a:spcAft>
              <a:buClr>
                <a:schemeClr val="accent5"/>
              </a:buClr>
              <a:buFont typeface="Wingdings" panose="05000000000000000000" pitchFamily="2" charset="2"/>
              <a:buChar char="n"/>
            </a:pPr>
            <a:r>
              <a:rPr lang="ja-JP" altLang="en-US" sz="2200" dirty="0">
                <a:latin typeface="+mn-ea"/>
                <a:cs typeface="メイリオ" panose="020B0604030504040204" pitchFamily="50" charset="-128"/>
              </a:rPr>
              <a:t>日曜日の昼、あなたが自宅にいると</a:t>
            </a:r>
            <a:r>
              <a:rPr lang="ja-JP" altLang="en-US" sz="2200" dirty="0" smtClean="0">
                <a:latin typeface="+mn-ea"/>
                <a:cs typeface="メイリオ" panose="020B0604030504040204" pitchFamily="50" charset="-128"/>
              </a:rPr>
              <a:t>、</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前日</a:t>
            </a:r>
            <a:r>
              <a:rPr lang="ja-JP" altLang="en-US" sz="2200" dirty="0">
                <a:latin typeface="+mn-ea"/>
                <a:cs typeface="メイリオ" panose="020B0604030504040204" pitchFamily="50" charset="-128"/>
              </a:rPr>
              <a:t>から降り続いている雨が次第に強くなってきました</a:t>
            </a:r>
            <a:r>
              <a:rPr lang="ja-JP" altLang="en-US" sz="2200" dirty="0" smtClean="0">
                <a:latin typeface="+mn-ea"/>
                <a:cs typeface="メイリオ" panose="020B0604030504040204" pitchFamily="50" charset="-128"/>
              </a:rPr>
              <a:t>。</a:t>
            </a:r>
            <a:endParaRPr lang="ja-JP" altLang="en-US" sz="2200" dirty="0">
              <a:latin typeface="+mn-ea"/>
              <a:cs typeface="メイリオ" panose="020B0604030504040204" pitchFamily="50" charset="-128"/>
            </a:endParaRPr>
          </a:p>
          <a:p>
            <a:pPr marL="342900" indent="-342900">
              <a:lnSpc>
                <a:spcPct val="150000"/>
              </a:lnSpc>
              <a:spcAft>
                <a:spcPts val="1600"/>
              </a:spcAft>
              <a:buClr>
                <a:schemeClr val="accent5"/>
              </a:buClr>
              <a:buFont typeface="Wingdings" panose="05000000000000000000" pitchFamily="2" charset="2"/>
              <a:buChar char="n"/>
            </a:pPr>
            <a:r>
              <a:rPr lang="ja-JP" altLang="en-US" sz="2200" dirty="0">
                <a:latin typeface="+mn-ea"/>
                <a:cs typeface="メイリオ" panose="020B0604030504040204" pitchFamily="50" charset="-128"/>
              </a:rPr>
              <a:t>あなたは、認知症の親と同居しています</a:t>
            </a:r>
            <a:r>
              <a:rPr lang="ja-JP" altLang="en-US" sz="2200" dirty="0" smtClean="0">
                <a:latin typeface="+mn-ea"/>
                <a:cs typeface="メイリオ" panose="020B0604030504040204" pitchFamily="50" charset="-128"/>
              </a:rPr>
              <a:t>。</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あなた</a:t>
            </a:r>
            <a:r>
              <a:rPr lang="ja-JP" altLang="en-US" sz="2200" dirty="0">
                <a:latin typeface="+mn-ea"/>
                <a:cs typeface="メイリオ" panose="020B0604030504040204" pitchFamily="50" charset="-128"/>
              </a:rPr>
              <a:t>の住んでいる家は、土砂災害の恐れがあるエリア</a:t>
            </a:r>
            <a:r>
              <a:rPr lang="ja-JP" altLang="en-US" sz="2200" dirty="0" smtClean="0">
                <a:latin typeface="+mn-ea"/>
                <a:cs typeface="メイリオ" panose="020B0604030504040204" pitchFamily="50" charset="-128"/>
              </a:rPr>
              <a:t>に</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あります。</a:t>
            </a:r>
            <a:endParaRPr lang="ja-JP" altLang="en-US" sz="2200" dirty="0">
              <a:latin typeface="+mn-ea"/>
              <a:cs typeface="メイリオ" panose="020B0604030504040204" pitchFamily="50" charset="-128"/>
            </a:endParaRPr>
          </a:p>
          <a:p>
            <a:pPr marL="342900" indent="-342900">
              <a:lnSpc>
                <a:spcPct val="150000"/>
              </a:lnSpc>
              <a:spcAft>
                <a:spcPts val="1600"/>
              </a:spcAft>
              <a:buClr>
                <a:schemeClr val="accent5"/>
              </a:buClr>
              <a:buFont typeface="Wingdings" panose="05000000000000000000" pitchFamily="2" charset="2"/>
              <a:buChar char="n"/>
            </a:pPr>
            <a:r>
              <a:rPr lang="ja-JP" altLang="en-US" sz="2200" dirty="0">
                <a:latin typeface="+mn-ea"/>
                <a:cs typeface="メイリオ" panose="020B0604030504040204" pitchFamily="50" charset="-128"/>
              </a:rPr>
              <a:t>避難準備情報が携帯メールに届いたので</a:t>
            </a:r>
            <a:r>
              <a:rPr lang="ja-JP" altLang="en-US" sz="2200" dirty="0" smtClean="0">
                <a:latin typeface="+mn-ea"/>
                <a:cs typeface="メイリオ" panose="020B0604030504040204" pitchFamily="50" charset="-128"/>
              </a:rPr>
              <a:t>、</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家から</a:t>
            </a:r>
            <a:r>
              <a:rPr lang="en-US" altLang="ja-JP" sz="2200" dirty="0" smtClean="0">
                <a:latin typeface="+mn-ea"/>
                <a:cs typeface="メイリオ" panose="020B0604030504040204" pitchFamily="50" charset="-128"/>
              </a:rPr>
              <a:t>800</a:t>
            </a:r>
            <a:r>
              <a:rPr lang="ja-JP" altLang="en-US" sz="2200" dirty="0" smtClean="0">
                <a:latin typeface="+mn-ea"/>
                <a:cs typeface="メイリオ" panose="020B0604030504040204" pitchFamily="50" charset="-128"/>
              </a:rPr>
              <a:t>メートルほど離れた、避難</a:t>
            </a:r>
            <a:r>
              <a:rPr lang="ja-JP" altLang="en-US" sz="2200" dirty="0">
                <a:latin typeface="+mn-ea"/>
                <a:cs typeface="メイリオ" panose="020B0604030504040204" pitchFamily="50" charset="-128"/>
              </a:rPr>
              <a:t>場所に指定されている</a:t>
            </a:r>
            <a:r>
              <a:rPr lang="ja-JP" altLang="en-US" sz="2200" dirty="0" smtClean="0">
                <a:latin typeface="+mn-ea"/>
                <a:cs typeface="メイリオ" panose="020B0604030504040204" pitchFamily="50" charset="-128"/>
              </a:rPr>
              <a:t>小学校へ親と歩いて避難</a:t>
            </a:r>
            <a:r>
              <a:rPr lang="ja-JP" altLang="en-US" sz="2200" dirty="0">
                <a:latin typeface="+mn-ea"/>
                <a:cs typeface="メイリオ" panose="020B0604030504040204" pitchFamily="50" charset="-128"/>
              </a:rPr>
              <a:t>することにしました</a:t>
            </a:r>
            <a:r>
              <a:rPr lang="ja-JP" altLang="en-US" sz="2200" dirty="0" smtClean="0">
                <a:latin typeface="+mn-ea"/>
                <a:cs typeface="メイリオ" panose="020B0604030504040204" pitchFamily="50" charset="-128"/>
              </a:rPr>
              <a:t>。</a:t>
            </a:r>
            <a:endParaRPr lang="ja-JP" altLang="en-US" sz="2200" dirty="0">
              <a:latin typeface="+mn-ea"/>
              <a:cs typeface="メイリオ" panose="020B0604030504040204" pitchFamily="50" charset="-128"/>
            </a:endParaRPr>
          </a:p>
        </p:txBody>
      </p:sp>
    </p:spTree>
    <p:extLst>
      <p:ext uri="{BB962C8B-B14F-4D97-AF65-F5344CB8AC3E}">
        <p14:creationId xmlns:p14="http://schemas.microsoft.com/office/powerpoint/2010/main" val="4457704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7206" y="210064"/>
            <a:ext cx="8079581" cy="988541"/>
          </a:xfrm>
        </p:spPr>
        <p:txBody>
          <a:bodyPr>
            <a:normAutofit/>
          </a:bodyPr>
          <a:lstStyle/>
          <a:p>
            <a:pPr algn="l"/>
            <a:r>
              <a:rPr lang="ja-JP" altLang="en-US" sz="4000" dirty="0" smtClean="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rPr>
              <a:t>風水害②</a:t>
            </a:r>
            <a:endParaRPr kumimoji="1" lang="ja-JP" altLang="en-US" sz="4000" dirty="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507206" y="1196752"/>
            <a:ext cx="8636793" cy="5581015"/>
          </a:xfrm>
          <a:prstGeom prst="rect">
            <a:avLst/>
          </a:prstGeom>
          <a:noFill/>
        </p:spPr>
        <p:txBody>
          <a:bodyPr wrap="square" rIns="0" rtlCol="0">
            <a:spAutoFit/>
          </a:bodyPr>
          <a:lstStyle/>
          <a:p>
            <a:pPr marL="342900" indent="-342900">
              <a:lnSpc>
                <a:spcPct val="150000"/>
              </a:lnSpc>
              <a:spcAft>
                <a:spcPts val="1600"/>
              </a:spcAft>
              <a:buClr>
                <a:schemeClr val="accent5"/>
              </a:buClr>
              <a:buFont typeface="Wingdings" panose="05000000000000000000" pitchFamily="2" charset="2"/>
              <a:buChar char="n"/>
            </a:pPr>
            <a:r>
              <a:rPr lang="ja-JP" altLang="en-US" sz="2200" dirty="0">
                <a:latin typeface="+mn-ea"/>
                <a:cs typeface="メイリオ" panose="020B0604030504040204" pitchFamily="50" charset="-128"/>
              </a:rPr>
              <a:t>あなたは、隣に住む</a:t>
            </a:r>
            <a:r>
              <a:rPr lang="en-US" altLang="ja-JP" sz="2200" dirty="0">
                <a:latin typeface="+mn-ea"/>
                <a:cs typeface="メイリオ" panose="020B0604030504040204" pitchFamily="50" charset="-128"/>
              </a:rPr>
              <a:t>A</a:t>
            </a:r>
            <a:r>
              <a:rPr lang="ja-JP" altLang="en-US" sz="2200" dirty="0" err="1">
                <a:latin typeface="+mn-ea"/>
                <a:cs typeface="メイリオ" panose="020B0604030504040204" pitchFamily="50" charset="-128"/>
              </a:rPr>
              <a:t>さんの</a:t>
            </a:r>
            <a:r>
              <a:rPr lang="ja-JP" altLang="en-US" sz="2200" dirty="0">
                <a:latin typeface="+mn-ea"/>
                <a:cs typeface="メイリオ" panose="020B0604030504040204" pitchFamily="50" charset="-128"/>
              </a:rPr>
              <a:t>家に寄りました</a:t>
            </a:r>
            <a:r>
              <a:rPr lang="ja-JP" altLang="en-US" sz="2200" dirty="0" smtClean="0">
                <a:latin typeface="+mn-ea"/>
                <a:cs typeface="メイリオ" panose="020B0604030504040204" pitchFamily="50" charset="-128"/>
              </a:rPr>
              <a:t>。</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en-US" altLang="ja-JP" sz="2200" dirty="0" smtClean="0">
                <a:latin typeface="+mn-ea"/>
                <a:cs typeface="メイリオ" panose="020B0604030504040204" pitchFamily="50" charset="-128"/>
              </a:rPr>
              <a:t>A</a:t>
            </a:r>
            <a:r>
              <a:rPr lang="ja-JP" altLang="en-US" sz="2200" dirty="0" smtClean="0">
                <a:latin typeface="+mn-ea"/>
                <a:cs typeface="メイリオ" panose="020B0604030504040204" pitchFamily="50" charset="-128"/>
              </a:rPr>
              <a:t>さんは、今年に引っ越してきた高齢</a:t>
            </a:r>
            <a:r>
              <a:rPr lang="ja-JP" altLang="en-US" sz="2200" dirty="0">
                <a:latin typeface="+mn-ea"/>
                <a:cs typeface="メイリオ" panose="020B0604030504040204" pitchFamily="50" charset="-128"/>
              </a:rPr>
              <a:t>の女性</a:t>
            </a:r>
            <a:r>
              <a:rPr lang="ja-JP" altLang="en-US" sz="2200" dirty="0" smtClean="0">
                <a:latin typeface="+mn-ea"/>
                <a:cs typeface="メイリオ" panose="020B0604030504040204" pitchFamily="50" charset="-128"/>
              </a:rPr>
              <a:t>で一人暮らし</a:t>
            </a:r>
            <a:r>
              <a:rPr lang="ja-JP" altLang="en-US" sz="2200" dirty="0">
                <a:latin typeface="+mn-ea"/>
                <a:cs typeface="メイリオ" panose="020B0604030504040204" pitchFamily="50" charset="-128"/>
              </a:rPr>
              <a:t>です</a:t>
            </a:r>
            <a:r>
              <a:rPr lang="ja-JP" altLang="en-US" sz="2200" dirty="0" smtClean="0">
                <a:latin typeface="+mn-ea"/>
                <a:cs typeface="メイリオ" panose="020B0604030504040204" pitchFamily="50" charset="-128"/>
              </a:rPr>
              <a:t>。</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呼び鈴</a:t>
            </a:r>
            <a:r>
              <a:rPr lang="ja-JP" altLang="en-US" sz="2200" dirty="0">
                <a:latin typeface="+mn-ea"/>
                <a:cs typeface="メイリオ" panose="020B0604030504040204" pitchFamily="50" charset="-128"/>
              </a:rPr>
              <a:t>を鳴らしましたが、返事がありません</a:t>
            </a:r>
            <a:r>
              <a:rPr lang="ja-JP" altLang="en-US" sz="2200" dirty="0" smtClean="0">
                <a:latin typeface="+mn-ea"/>
                <a:cs typeface="メイリオ" panose="020B0604030504040204" pitchFamily="50" charset="-128"/>
              </a:rPr>
              <a:t>。</a:t>
            </a:r>
            <a:endParaRPr lang="ja-JP" altLang="en-US" sz="2200" u="sng" dirty="0">
              <a:solidFill>
                <a:srgbClr val="FF0000"/>
              </a:solidFill>
              <a:latin typeface="+mn-ea"/>
              <a:cs typeface="メイリオ" panose="020B0604030504040204" pitchFamily="50" charset="-128"/>
            </a:endParaRPr>
          </a:p>
          <a:p>
            <a:pPr marL="342900" indent="-342900">
              <a:lnSpc>
                <a:spcPct val="150000"/>
              </a:lnSpc>
              <a:spcAft>
                <a:spcPts val="1600"/>
              </a:spcAft>
              <a:buClr>
                <a:schemeClr val="accent5"/>
              </a:buClr>
              <a:buFont typeface="Wingdings" panose="05000000000000000000" pitchFamily="2" charset="2"/>
              <a:buChar char="n"/>
            </a:pPr>
            <a:r>
              <a:rPr lang="ja-JP" altLang="en-US" sz="2200" dirty="0">
                <a:latin typeface="+mn-ea"/>
                <a:cs typeface="メイリオ" panose="020B0604030504040204" pitchFamily="50" charset="-128"/>
              </a:rPr>
              <a:t>あなた</a:t>
            </a:r>
            <a:r>
              <a:rPr lang="ja-JP" altLang="en-US" sz="2200" dirty="0" smtClean="0">
                <a:latin typeface="+mn-ea"/>
                <a:cs typeface="メイリオ" panose="020B0604030504040204" pitchFamily="50" charset="-128"/>
              </a:rPr>
              <a:t>は認知症の親と一緒であるため、あきらめて</a:t>
            </a:r>
            <a:r>
              <a:rPr lang="ja-JP" altLang="en-US" sz="2200" dirty="0">
                <a:latin typeface="+mn-ea"/>
                <a:cs typeface="メイリオ" panose="020B0604030504040204" pitchFamily="50" charset="-128"/>
              </a:rPr>
              <a:t>体育館</a:t>
            </a:r>
            <a:r>
              <a:rPr lang="ja-JP" altLang="en-US" sz="2200" dirty="0" smtClean="0">
                <a:latin typeface="+mn-ea"/>
                <a:cs typeface="メイリオ" panose="020B0604030504040204" pitchFamily="50" charset="-128"/>
              </a:rPr>
              <a:t>に向かいました。</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向かう</a:t>
            </a:r>
            <a:r>
              <a:rPr lang="ja-JP" altLang="en-US" sz="2200" dirty="0">
                <a:latin typeface="+mn-ea"/>
                <a:cs typeface="メイリオ" panose="020B0604030504040204" pitchFamily="50" charset="-128"/>
              </a:rPr>
              <a:t>途中で消防団の男性たちに会った</a:t>
            </a:r>
            <a:r>
              <a:rPr lang="ja-JP" altLang="en-US" sz="2200" dirty="0" smtClean="0">
                <a:latin typeface="+mn-ea"/>
                <a:cs typeface="メイリオ" panose="020B0604030504040204" pitchFamily="50" charset="-128"/>
              </a:rPr>
              <a:t>ので</a:t>
            </a:r>
            <a:r>
              <a:rPr lang="en-US" altLang="ja-JP" sz="2200" dirty="0" smtClean="0">
                <a:latin typeface="+mn-ea"/>
                <a:cs typeface="メイリオ" panose="020B0604030504040204" pitchFamily="50" charset="-128"/>
              </a:rPr>
              <a:t>A</a:t>
            </a:r>
            <a:r>
              <a:rPr lang="ja-JP" altLang="en-US" sz="2200" dirty="0" err="1">
                <a:latin typeface="+mn-ea"/>
                <a:cs typeface="メイリオ" panose="020B0604030504040204" pitchFamily="50" charset="-128"/>
              </a:rPr>
              <a:t>さんの</a:t>
            </a:r>
            <a:r>
              <a:rPr lang="ja-JP" altLang="en-US" sz="2200" dirty="0">
                <a:latin typeface="+mn-ea"/>
                <a:cs typeface="メイリオ" panose="020B0604030504040204" pitchFamily="50" charset="-128"/>
              </a:rPr>
              <a:t>話</a:t>
            </a:r>
            <a:r>
              <a:rPr lang="ja-JP" altLang="en-US" sz="2200" dirty="0" smtClean="0">
                <a:latin typeface="+mn-ea"/>
                <a:cs typeface="メイリオ" panose="020B0604030504040204" pitchFamily="50" charset="-128"/>
              </a:rPr>
              <a:t>を</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ja-JP" altLang="en-US" sz="2200" dirty="0" smtClean="0">
                <a:latin typeface="+mn-ea"/>
                <a:cs typeface="メイリオ" panose="020B0604030504040204" pitchFamily="50" charset="-128"/>
              </a:rPr>
              <a:t>しました</a:t>
            </a:r>
            <a:r>
              <a:rPr lang="ja-JP" altLang="en-US" sz="2200" dirty="0">
                <a:latin typeface="+mn-ea"/>
                <a:cs typeface="メイリオ" panose="020B0604030504040204" pitchFamily="50" charset="-128"/>
              </a:rPr>
              <a:t>が</a:t>
            </a:r>
            <a:r>
              <a:rPr lang="ja-JP" altLang="en-US" sz="2200" dirty="0" smtClean="0">
                <a:latin typeface="+mn-ea"/>
                <a:cs typeface="メイリオ" panose="020B0604030504040204" pitchFamily="50" charset="-128"/>
              </a:rPr>
              <a:t>、</a:t>
            </a:r>
            <a:r>
              <a:rPr lang="en-US" altLang="ja-JP" sz="2200" dirty="0" smtClean="0">
                <a:latin typeface="+mn-ea"/>
                <a:cs typeface="メイリオ" panose="020B0604030504040204" pitchFamily="50" charset="-128"/>
              </a:rPr>
              <a:t>A</a:t>
            </a:r>
            <a:r>
              <a:rPr lang="ja-JP" altLang="en-US" sz="2200" dirty="0" err="1" smtClean="0">
                <a:latin typeface="+mn-ea"/>
                <a:cs typeface="メイリオ" panose="020B0604030504040204" pitchFamily="50" charset="-128"/>
              </a:rPr>
              <a:t>さんが</a:t>
            </a:r>
            <a:r>
              <a:rPr lang="ja-JP" altLang="en-US" sz="2200" dirty="0" smtClean="0">
                <a:latin typeface="+mn-ea"/>
                <a:cs typeface="メイリオ" panose="020B0604030504040204" pitchFamily="50" charset="-128"/>
              </a:rPr>
              <a:t>引っ越してきたことを知っている人はいませんでした。</a:t>
            </a:r>
            <a:endParaRPr lang="ja-JP" altLang="en-US" sz="2200" dirty="0">
              <a:latin typeface="+mn-ea"/>
              <a:cs typeface="メイリオ" panose="020B0604030504040204" pitchFamily="50" charset="-128"/>
            </a:endParaRPr>
          </a:p>
          <a:p>
            <a:pPr marL="342900" indent="-342900">
              <a:lnSpc>
                <a:spcPct val="150000"/>
              </a:lnSpc>
              <a:spcAft>
                <a:spcPts val="1600"/>
              </a:spcAft>
              <a:buClr>
                <a:schemeClr val="accent5"/>
              </a:buClr>
              <a:buFont typeface="Wingdings" panose="05000000000000000000" pitchFamily="2" charset="2"/>
              <a:buChar char="n"/>
            </a:pPr>
            <a:r>
              <a:rPr lang="ja-JP" altLang="en-US" sz="2200" dirty="0" smtClean="0">
                <a:latin typeface="+mn-ea"/>
                <a:cs typeface="メイリオ" panose="020B0604030504040204" pitchFamily="50" charset="-128"/>
              </a:rPr>
              <a:t>体育館</a:t>
            </a:r>
            <a:r>
              <a:rPr lang="ja-JP" altLang="en-US" sz="2200" dirty="0">
                <a:latin typeface="+mn-ea"/>
                <a:cs typeface="メイリオ" panose="020B0604030504040204" pitchFamily="50" charset="-128"/>
              </a:rPr>
              <a:t>に</a:t>
            </a:r>
            <a:r>
              <a:rPr lang="ja-JP" altLang="en-US" sz="2200" dirty="0" smtClean="0">
                <a:latin typeface="+mn-ea"/>
                <a:cs typeface="メイリオ" panose="020B0604030504040204" pitchFamily="50" charset="-128"/>
              </a:rPr>
              <a:t>着いて、しばらくしてから</a:t>
            </a:r>
            <a:r>
              <a:rPr lang="en-US" altLang="ja-JP" sz="2200" dirty="0" smtClean="0">
                <a:latin typeface="+mn-ea"/>
                <a:cs typeface="メイリオ" panose="020B0604030504040204" pitchFamily="50" charset="-128"/>
              </a:rPr>
              <a:t>A</a:t>
            </a:r>
            <a:r>
              <a:rPr lang="ja-JP" altLang="en-US" sz="2200" dirty="0" err="1">
                <a:latin typeface="+mn-ea"/>
                <a:cs typeface="メイリオ" panose="020B0604030504040204" pitchFamily="50" charset="-128"/>
              </a:rPr>
              <a:t>さんを</a:t>
            </a:r>
            <a:r>
              <a:rPr lang="ja-JP" altLang="en-US" sz="2200" dirty="0">
                <a:latin typeface="+mn-ea"/>
                <a:cs typeface="メイリオ" panose="020B0604030504040204" pitchFamily="50" charset="-128"/>
              </a:rPr>
              <a:t>探しましたが</a:t>
            </a:r>
            <a:r>
              <a:rPr lang="ja-JP" altLang="en-US" sz="2200" dirty="0" smtClean="0">
                <a:latin typeface="+mn-ea"/>
                <a:cs typeface="メイリオ" panose="020B0604030504040204" pitchFamily="50" charset="-128"/>
              </a:rPr>
              <a:t>、</a:t>
            </a:r>
            <a:r>
              <a:rPr lang="en-US" altLang="ja-JP" sz="2200" dirty="0" smtClean="0">
                <a:latin typeface="+mn-ea"/>
                <a:cs typeface="メイリオ" panose="020B0604030504040204" pitchFamily="50" charset="-128"/>
              </a:rPr>
              <a:t/>
            </a:r>
            <a:br>
              <a:rPr lang="en-US" altLang="ja-JP" sz="2200" dirty="0" smtClean="0">
                <a:latin typeface="+mn-ea"/>
                <a:cs typeface="メイリオ" panose="020B0604030504040204" pitchFamily="50" charset="-128"/>
              </a:rPr>
            </a:br>
            <a:r>
              <a:rPr lang="en-US" altLang="ja-JP" sz="2200" dirty="0" smtClean="0">
                <a:latin typeface="+mn-ea"/>
                <a:cs typeface="メイリオ" panose="020B0604030504040204" pitchFamily="50" charset="-128"/>
              </a:rPr>
              <a:t>A</a:t>
            </a:r>
            <a:r>
              <a:rPr lang="ja-JP" altLang="en-US" sz="2200" dirty="0" err="1">
                <a:latin typeface="+mn-ea"/>
                <a:cs typeface="メイリオ" panose="020B0604030504040204" pitchFamily="50" charset="-128"/>
              </a:rPr>
              <a:t>さんは</a:t>
            </a:r>
            <a:r>
              <a:rPr lang="ja-JP" altLang="en-US" sz="2200" dirty="0" smtClean="0">
                <a:latin typeface="+mn-ea"/>
                <a:cs typeface="メイリオ" panose="020B0604030504040204" pitchFamily="50" charset="-128"/>
              </a:rPr>
              <a:t>まだ来て</a:t>
            </a:r>
            <a:r>
              <a:rPr lang="ja-JP" altLang="en-US" sz="2200" dirty="0">
                <a:latin typeface="+mn-ea"/>
                <a:cs typeface="メイリオ" panose="020B0604030504040204" pitchFamily="50" charset="-128"/>
              </a:rPr>
              <a:t>いませんでした。</a:t>
            </a:r>
          </a:p>
        </p:txBody>
      </p:sp>
    </p:spTree>
    <p:extLst>
      <p:ext uri="{BB962C8B-B14F-4D97-AF65-F5344CB8AC3E}">
        <p14:creationId xmlns:p14="http://schemas.microsoft.com/office/powerpoint/2010/main" val="32773350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380206" y="222422"/>
            <a:ext cx="2807837" cy="51898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気になるワード</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p:cNvSpPr/>
          <p:nvPr/>
        </p:nvSpPr>
        <p:spPr>
          <a:xfrm>
            <a:off x="179512" y="922288"/>
            <a:ext cx="8245375" cy="430887"/>
          </a:xfrm>
          <a:prstGeom prst="rect">
            <a:avLst/>
          </a:prstGeom>
        </p:spPr>
        <p:txBody>
          <a:bodyPr wrap="square">
            <a:spAutoFit/>
          </a:bodyPr>
          <a:lstStyle/>
          <a:p>
            <a:r>
              <a:rPr lang="ja-JP" altLang="en-US" sz="2200" dirty="0">
                <a:latin typeface="メイリオ" panose="020B0604030504040204" pitchFamily="50" charset="-128"/>
                <a:cs typeface="メイリオ" panose="020B0604030504040204" pitchFamily="50" charset="-128"/>
              </a:rPr>
              <a:t>「認知症の親」「高齢の女性で一人暮らし」「消防団の男性」</a:t>
            </a:r>
          </a:p>
        </p:txBody>
      </p:sp>
      <p:sp>
        <p:nvSpPr>
          <p:cNvPr id="15" name="正方形/長方形 14"/>
          <p:cNvSpPr/>
          <p:nvPr/>
        </p:nvSpPr>
        <p:spPr>
          <a:xfrm>
            <a:off x="398207" y="2219411"/>
            <a:ext cx="8350258" cy="4416167"/>
          </a:xfrm>
          <a:prstGeom prst="rect">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lIns="180000" rtlCol="0" anchor="ctr"/>
          <a:lstStyle/>
          <a:p>
            <a:pPr marL="457200" indent="-457200">
              <a:lnSpc>
                <a:spcPct val="150000"/>
              </a:lnSpc>
              <a:spcBef>
                <a:spcPts val="1800"/>
              </a:spcBef>
              <a:buFont typeface="+mj-lt"/>
              <a:buAutoNum type="arabicPeriod"/>
            </a:pPr>
            <a:r>
              <a:rPr lang="ja-JP" altLang="en-US" sz="2000" dirty="0">
                <a:solidFill>
                  <a:schemeClr val="tx1"/>
                </a:solidFill>
                <a:latin typeface="メイリオ" panose="020B0604030504040204" pitchFamily="50" charset="-128"/>
                <a:cs typeface="メイリオ" panose="020B0604030504040204" pitchFamily="50" charset="-128"/>
              </a:rPr>
              <a:t>性別、年齢等にかかわらず、多様な住民に対して</a:t>
            </a:r>
            <a:r>
              <a:rPr lang="ja-JP" altLang="en-US" sz="2000" dirty="0" smtClean="0">
                <a:solidFill>
                  <a:schemeClr val="tx1"/>
                </a:solidFill>
                <a:latin typeface="メイリオ" panose="020B0604030504040204" pitchFamily="50" charset="-128"/>
                <a:cs typeface="メイリオ" panose="020B0604030504040204" pitchFamily="50" charset="-128"/>
              </a:rPr>
              <a:t>、</a:t>
            </a:r>
            <a:r>
              <a:rPr lang="en-US" altLang="ja-JP" sz="2000" dirty="0" smtClean="0">
                <a:solidFill>
                  <a:schemeClr val="tx1"/>
                </a:solidFill>
                <a:latin typeface="メイリオ" panose="020B0604030504040204" pitchFamily="50" charset="-128"/>
                <a:cs typeface="メイリオ" panose="020B0604030504040204" pitchFamily="50" charset="-128"/>
              </a:rPr>
              <a:t/>
            </a:r>
            <a:br>
              <a:rPr lang="en-US" altLang="ja-JP" sz="2000" dirty="0" smtClean="0">
                <a:solidFill>
                  <a:schemeClr val="tx1"/>
                </a:solidFill>
                <a:latin typeface="メイリオ" panose="020B0604030504040204" pitchFamily="50" charset="-128"/>
                <a:cs typeface="メイリオ" panose="020B0604030504040204" pitchFamily="50" charset="-128"/>
              </a:rPr>
            </a:br>
            <a:r>
              <a:rPr lang="ja-JP" altLang="en-US" sz="2000" dirty="0" smtClean="0">
                <a:solidFill>
                  <a:schemeClr val="tx1"/>
                </a:solidFill>
                <a:latin typeface="メイリオ" panose="020B0604030504040204" pitchFamily="50" charset="-128"/>
                <a:cs typeface="メイリオ" panose="020B0604030504040204" pitchFamily="50" charset="-128"/>
              </a:rPr>
              <a:t>防災</a:t>
            </a:r>
            <a:r>
              <a:rPr lang="ja-JP" altLang="en-US" sz="2000" dirty="0">
                <a:solidFill>
                  <a:schemeClr val="tx1"/>
                </a:solidFill>
                <a:latin typeface="メイリオ" panose="020B0604030504040204" pitchFamily="50" charset="-128"/>
                <a:cs typeface="メイリオ" panose="020B0604030504040204" pitchFamily="50" charset="-128"/>
              </a:rPr>
              <a:t>知識の普及や訓練を行っているか。</a:t>
            </a:r>
          </a:p>
          <a:p>
            <a:pPr marL="457200" indent="-457200">
              <a:lnSpc>
                <a:spcPct val="150000"/>
              </a:lnSpc>
              <a:spcBef>
                <a:spcPts val="1800"/>
              </a:spcBef>
              <a:buFont typeface="+mj-lt"/>
              <a:buAutoNum type="arabicPeriod"/>
            </a:pPr>
            <a:r>
              <a:rPr lang="ja-JP" altLang="en-US" sz="2000" dirty="0">
                <a:solidFill>
                  <a:schemeClr val="tx1"/>
                </a:solidFill>
                <a:latin typeface="メイリオ" panose="020B0604030504040204" pitchFamily="50" charset="-128"/>
                <a:cs typeface="メイリオ" panose="020B0604030504040204" pitchFamily="50" charset="-128"/>
              </a:rPr>
              <a:t>避難に支援を要する者の名簿を作成・共有し</a:t>
            </a:r>
            <a:r>
              <a:rPr lang="ja-JP" altLang="en-US" sz="2000" dirty="0" smtClean="0">
                <a:solidFill>
                  <a:schemeClr val="tx1"/>
                </a:solidFill>
                <a:latin typeface="メイリオ" panose="020B0604030504040204" pitchFamily="50" charset="-128"/>
                <a:cs typeface="メイリオ" panose="020B0604030504040204" pitchFamily="50" charset="-128"/>
              </a:rPr>
              <a:t>、</a:t>
            </a:r>
            <a:r>
              <a:rPr lang="en-US" altLang="ja-JP" sz="2000" dirty="0" smtClean="0">
                <a:solidFill>
                  <a:schemeClr val="tx1"/>
                </a:solidFill>
                <a:latin typeface="メイリオ" panose="020B0604030504040204" pitchFamily="50" charset="-128"/>
                <a:cs typeface="メイリオ" panose="020B0604030504040204" pitchFamily="50" charset="-128"/>
              </a:rPr>
              <a:t/>
            </a:r>
            <a:br>
              <a:rPr lang="en-US" altLang="ja-JP" sz="2000" dirty="0" smtClean="0">
                <a:solidFill>
                  <a:schemeClr val="tx1"/>
                </a:solidFill>
                <a:latin typeface="メイリオ" panose="020B0604030504040204" pitchFamily="50" charset="-128"/>
                <a:cs typeface="メイリオ" panose="020B0604030504040204" pitchFamily="50" charset="-128"/>
              </a:rPr>
            </a:br>
            <a:r>
              <a:rPr lang="ja-JP" altLang="en-US" sz="2000" dirty="0" smtClean="0">
                <a:solidFill>
                  <a:schemeClr val="tx1"/>
                </a:solidFill>
                <a:latin typeface="メイリオ" panose="020B0604030504040204" pitchFamily="50" charset="-128"/>
                <a:cs typeface="メイリオ" panose="020B0604030504040204" pitchFamily="50" charset="-128"/>
              </a:rPr>
              <a:t>災害</a:t>
            </a:r>
            <a:r>
              <a:rPr lang="ja-JP" altLang="en-US" sz="2000" dirty="0">
                <a:solidFill>
                  <a:schemeClr val="tx1"/>
                </a:solidFill>
                <a:latin typeface="メイリオ" panose="020B0604030504040204" pitchFamily="50" charset="-128"/>
                <a:cs typeface="メイリオ" panose="020B0604030504040204" pitchFamily="50" charset="-128"/>
              </a:rPr>
              <a:t>時の避難誘導が迅速にできるようになっているか。</a:t>
            </a:r>
          </a:p>
          <a:p>
            <a:pPr marL="457200" indent="-457200">
              <a:lnSpc>
                <a:spcPct val="150000"/>
              </a:lnSpc>
              <a:spcBef>
                <a:spcPts val="1800"/>
              </a:spcBef>
              <a:buFont typeface="+mj-lt"/>
              <a:buAutoNum type="arabicPeriod"/>
            </a:pPr>
            <a:r>
              <a:rPr lang="ja-JP" altLang="en-US" sz="2000" dirty="0">
                <a:solidFill>
                  <a:schemeClr val="tx1"/>
                </a:solidFill>
                <a:latin typeface="メイリオ" panose="020B0604030504040204" pitchFamily="50" charset="-128"/>
                <a:cs typeface="メイリオ" panose="020B0604030504040204" pitchFamily="50" charset="-128"/>
              </a:rPr>
              <a:t>消防団活動の担い手として重要な役割を果たす女性消防</a:t>
            </a:r>
            <a:r>
              <a:rPr lang="ja-JP" altLang="en-US" sz="2000" dirty="0" smtClean="0">
                <a:solidFill>
                  <a:schemeClr val="tx1"/>
                </a:solidFill>
                <a:latin typeface="メイリオ" panose="020B0604030504040204" pitchFamily="50" charset="-128"/>
                <a:cs typeface="メイリオ" panose="020B0604030504040204" pitchFamily="50" charset="-128"/>
              </a:rPr>
              <a:t>団員に</a:t>
            </a:r>
            <a:r>
              <a:rPr lang="en-US" altLang="ja-JP" sz="2000" dirty="0" smtClean="0">
                <a:solidFill>
                  <a:schemeClr val="tx1"/>
                </a:solidFill>
                <a:latin typeface="メイリオ" panose="020B0604030504040204" pitchFamily="50" charset="-128"/>
                <a:cs typeface="メイリオ" panose="020B0604030504040204" pitchFamily="50" charset="-128"/>
              </a:rPr>
              <a:t/>
            </a:r>
            <a:br>
              <a:rPr lang="en-US" altLang="ja-JP" sz="2000" dirty="0" smtClean="0">
                <a:solidFill>
                  <a:schemeClr val="tx1"/>
                </a:solidFill>
                <a:latin typeface="メイリオ" panose="020B0604030504040204" pitchFamily="50" charset="-128"/>
                <a:cs typeface="メイリオ" panose="020B0604030504040204" pitchFamily="50" charset="-128"/>
              </a:rPr>
            </a:br>
            <a:r>
              <a:rPr lang="ja-JP" altLang="en-US" sz="2000" dirty="0" smtClean="0">
                <a:solidFill>
                  <a:schemeClr val="tx1"/>
                </a:solidFill>
                <a:latin typeface="メイリオ" panose="020B0604030504040204" pitchFamily="50" charset="-128"/>
                <a:cs typeface="メイリオ" panose="020B0604030504040204" pitchFamily="50" charset="-128"/>
              </a:rPr>
              <a:t>ついて、積極的</a:t>
            </a:r>
            <a:r>
              <a:rPr lang="ja-JP" altLang="en-US" sz="2000" dirty="0">
                <a:solidFill>
                  <a:schemeClr val="tx1"/>
                </a:solidFill>
                <a:latin typeface="メイリオ" panose="020B0604030504040204" pitchFamily="50" charset="-128"/>
                <a:cs typeface="メイリオ" panose="020B0604030504040204" pitchFamily="50" charset="-128"/>
              </a:rPr>
              <a:t>な入団を促進し、女性の能力が発揮できる</a:t>
            </a:r>
            <a:r>
              <a:rPr lang="ja-JP" altLang="en-US" sz="2000" dirty="0" smtClean="0">
                <a:solidFill>
                  <a:schemeClr val="tx1"/>
                </a:solidFill>
                <a:latin typeface="メイリオ" panose="020B0604030504040204" pitchFamily="50" charset="-128"/>
                <a:cs typeface="メイリオ" panose="020B0604030504040204" pitchFamily="50" charset="-128"/>
              </a:rPr>
              <a:t>よう</a:t>
            </a:r>
            <a:r>
              <a:rPr lang="en-US" altLang="ja-JP" sz="2000" dirty="0" smtClean="0">
                <a:solidFill>
                  <a:schemeClr val="tx1"/>
                </a:solidFill>
                <a:latin typeface="メイリオ" panose="020B0604030504040204" pitchFamily="50" charset="-128"/>
                <a:cs typeface="メイリオ" panose="020B0604030504040204" pitchFamily="50" charset="-128"/>
              </a:rPr>
              <a:t/>
            </a:r>
            <a:br>
              <a:rPr lang="en-US" altLang="ja-JP" sz="2000" dirty="0" smtClean="0">
                <a:solidFill>
                  <a:schemeClr val="tx1"/>
                </a:solidFill>
                <a:latin typeface="メイリオ" panose="020B0604030504040204" pitchFamily="50" charset="-128"/>
                <a:cs typeface="メイリオ" panose="020B0604030504040204" pitchFamily="50" charset="-128"/>
              </a:rPr>
            </a:br>
            <a:r>
              <a:rPr lang="ja-JP" altLang="en-US" sz="2000" dirty="0" smtClean="0">
                <a:solidFill>
                  <a:schemeClr val="tx1"/>
                </a:solidFill>
                <a:latin typeface="メイリオ" panose="020B0604030504040204" pitchFamily="50" charset="-128"/>
                <a:cs typeface="メイリオ" panose="020B0604030504040204" pitchFamily="50" charset="-128"/>
              </a:rPr>
              <a:t>環境</a:t>
            </a:r>
            <a:r>
              <a:rPr lang="ja-JP" altLang="en-US" sz="2000" dirty="0">
                <a:solidFill>
                  <a:schemeClr val="tx1"/>
                </a:solidFill>
                <a:latin typeface="メイリオ" panose="020B0604030504040204" pitchFamily="50" charset="-128"/>
                <a:cs typeface="メイリオ" panose="020B0604030504040204" pitchFamily="50" charset="-128"/>
              </a:rPr>
              <a:t>整備を行っているか。</a:t>
            </a:r>
          </a:p>
        </p:txBody>
      </p:sp>
      <p:sp>
        <p:nvSpPr>
          <p:cNvPr id="16" name="正方形/長方形 15"/>
          <p:cNvSpPr/>
          <p:nvPr/>
        </p:nvSpPr>
        <p:spPr>
          <a:xfrm>
            <a:off x="380205" y="1700428"/>
            <a:ext cx="2807837" cy="51898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メイリオ" panose="020B0604030504040204" pitchFamily="50" charset="-128"/>
                <a:ea typeface="メイリオ" panose="020B0604030504040204" pitchFamily="50" charset="-128"/>
                <a:cs typeface="メイリオ" panose="020B0604030504040204" pitchFamily="50" charset="-128"/>
              </a:rPr>
              <a:t>対策のポイント</a:t>
            </a:r>
            <a:endParaRPr kumimoji="1" lang="ja-JP" altLang="en-US" sz="24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657168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Wisp</Template>
  <TotalTime>0</TotalTime>
  <Words>1309</Words>
  <Application>Microsoft Office PowerPoint</Application>
  <PresentationFormat>画面に合わせる (4:3)</PresentationFormat>
  <Paragraphs>177</Paragraphs>
  <Slides>18</Slides>
  <Notes>18</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18</vt:i4>
      </vt:variant>
    </vt:vector>
  </HeadingPairs>
  <TitlesOfParts>
    <vt:vector size="24" baseType="lpstr">
      <vt:lpstr>ＭＳ Ｐゴシック</vt:lpstr>
      <vt:lpstr>メイリオ</vt:lpstr>
      <vt:lpstr>Arial</vt:lpstr>
      <vt:lpstr>Calibri</vt:lpstr>
      <vt:lpstr>Wingdings</vt:lpstr>
      <vt:lpstr>Office ​​テーマ</vt:lpstr>
      <vt:lpstr>PowerPoint プレゼンテーション</vt:lpstr>
      <vt:lpstr>PowerPoint プレゼンテーション</vt:lpstr>
      <vt:lpstr>津波①</vt:lpstr>
      <vt:lpstr>津波②</vt:lpstr>
      <vt:lpstr>PowerPoint プレゼンテーション</vt:lpstr>
      <vt:lpstr>PowerPoint プレゼンテーション</vt:lpstr>
      <vt:lpstr>風水害①</vt:lpstr>
      <vt:lpstr>風水害②</vt:lpstr>
      <vt:lpstr>PowerPoint プレゼンテーション</vt:lpstr>
      <vt:lpstr>PowerPoint プレゼンテーション</vt:lpstr>
      <vt:lpstr>地震①</vt:lpstr>
      <vt:lpstr>地震②</vt:lpstr>
      <vt:lpstr>PowerPoint プレゼンテーション</vt:lpstr>
      <vt:lpstr>PowerPoint プレゼンテーション</vt:lpstr>
      <vt:lpstr>避難所①</vt:lpstr>
      <vt:lpstr>避難所②</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2016-06-01T07:23:52Z</dcterms:created>
  <dcterms:modified xsi:type="dcterms:W3CDTF">2016-06-01T07:23:56Z</dcterms:modified>
</cp:coreProperties>
</file>