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30"/>
  </p:notesMasterIdLst>
  <p:sldIdLst>
    <p:sldId id="300" r:id="rId2"/>
    <p:sldId id="335" r:id="rId3"/>
    <p:sldId id="375" r:id="rId4"/>
    <p:sldId id="376" r:id="rId5"/>
    <p:sldId id="377" r:id="rId6"/>
    <p:sldId id="378" r:id="rId7"/>
    <p:sldId id="355" r:id="rId8"/>
    <p:sldId id="356" r:id="rId9"/>
    <p:sldId id="357" r:id="rId10"/>
    <p:sldId id="358" r:id="rId11"/>
    <p:sldId id="351" r:id="rId12"/>
    <p:sldId id="352" r:id="rId13"/>
    <p:sldId id="353" r:id="rId14"/>
    <p:sldId id="354" r:id="rId15"/>
    <p:sldId id="367" r:id="rId16"/>
    <p:sldId id="368" r:id="rId17"/>
    <p:sldId id="369" r:id="rId18"/>
    <p:sldId id="370" r:id="rId19"/>
    <p:sldId id="346" r:id="rId20"/>
    <p:sldId id="347" r:id="rId21"/>
    <p:sldId id="348" r:id="rId22"/>
    <p:sldId id="349" r:id="rId23"/>
    <p:sldId id="371" r:id="rId24"/>
    <p:sldId id="372" r:id="rId25"/>
    <p:sldId id="373" r:id="rId26"/>
    <p:sldId id="374" r:id="rId27"/>
    <p:sldId id="344" r:id="rId28"/>
    <p:sldId id="345" r:id="rId29"/>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p15:clr>
            <a:srgbClr val="A4A3A4"/>
          </p15:clr>
        </p15:guide>
        <p15:guide id="3" orient="horz" pos="119" userDrawn="1">
          <p15:clr>
            <a:srgbClr val="A4A3A4"/>
          </p15:clr>
        </p15:guide>
        <p15:guide id="4" pos="204" userDrawn="1">
          <p15:clr>
            <a:srgbClr val="A4A3A4"/>
          </p15:clr>
        </p15:guide>
        <p15:guide id="5" pos="3765" userDrawn="1">
          <p15:clr>
            <a:srgbClr val="A4A3A4"/>
          </p15:clr>
        </p15:guide>
        <p15:guide id="6" orient="horz" pos="1480" userDrawn="1">
          <p15:clr>
            <a:srgbClr val="A4A3A4"/>
          </p15:clr>
        </p15:guide>
        <p15:guide id="7" orient="horz" pos="2840" userDrawn="1">
          <p15:clr>
            <a:srgbClr val="A4A3A4"/>
          </p15:clr>
        </p15:guide>
        <p15:guide id="8" orient="horz" pos="4201" userDrawn="1">
          <p15:clr>
            <a:srgbClr val="A4A3A4"/>
          </p15:clr>
        </p15:guide>
        <p15:guide id="9" pos="1973" userDrawn="1">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66"/>
    <a:srgbClr val="F4C7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1655" autoAdjust="0"/>
  </p:normalViewPr>
  <p:slideViewPr>
    <p:cSldViewPr snapToGrid="0">
      <p:cViewPr varScale="1">
        <p:scale>
          <a:sx n="57" d="100"/>
          <a:sy n="57" d="100"/>
        </p:scale>
        <p:origin x="1716" y="66"/>
      </p:cViewPr>
      <p:guideLst>
        <p:guide orient="horz" pos="2183"/>
        <p:guide pos="2880"/>
        <p:guide orient="horz" pos="119"/>
        <p:guide pos="204"/>
        <p:guide pos="3765"/>
        <p:guide orient="horz" pos="1480"/>
        <p:guide orient="horz" pos="2840"/>
        <p:guide orient="horz" pos="4201"/>
        <p:guide pos="1973"/>
      </p:guideLst>
    </p:cSldViewPr>
  </p:slideViewPr>
  <p:notesTextViewPr>
    <p:cViewPr>
      <p:scale>
        <a:sx n="1" d="1"/>
        <a:sy n="1" d="1"/>
      </p:scale>
      <p:origin x="0" y="0"/>
    </p:cViewPr>
  </p:notesTextViewPr>
  <p:notesViewPr>
    <p:cSldViewPr snapToGrid="0" snapToObjects="1">
      <p:cViewPr>
        <p:scale>
          <a:sx n="170" d="100"/>
          <a:sy n="170" d="100"/>
        </p:scale>
        <p:origin x="504" y="6424"/>
      </p:cViewPr>
      <p:guideLst>
        <p:guide orient="horz" pos="3223"/>
        <p:guide pos="223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4"/>
            <a:ext cx="3076977" cy="512143"/>
          </a:xfrm>
          <a:prstGeom prst="rect">
            <a:avLst/>
          </a:prstGeom>
        </p:spPr>
        <p:txBody>
          <a:bodyPr vert="horz" lIns="95423" tIns="47711" rIns="95423" bIns="47711"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0650" y="4"/>
            <a:ext cx="3076976" cy="512143"/>
          </a:xfrm>
          <a:prstGeom prst="rect">
            <a:avLst/>
          </a:prstGeom>
        </p:spPr>
        <p:txBody>
          <a:bodyPr vert="horz" lIns="95423" tIns="47711" rIns="95423" bIns="47711" rtlCol="0"/>
          <a:lstStyle>
            <a:lvl1pPr algn="r">
              <a:defRPr sz="1300"/>
            </a:lvl1pPr>
          </a:lstStyle>
          <a:p>
            <a:fld id="{EADFA8FC-B71B-7942-8A69-DD54F0DC6459}" type="datetimeFigureOut">
              <a:rPr kumimoji="1" lang="ja-JP" altLang="en-US" smtClean="0"/>
              <a:t>2016/6/1</a:t>
            </a:fld>
            <a:endParaRPr kumimoji="1" lang="ja-JP" altLang="en-US"/>
          </a:p>
        </p:txBody>
      </p:sp>
      <p:sp>
        <p:nvSpPr>
          <p:cNvPr id="4" name="スライド イメージ プレースホルダー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5423" tIns="47711" rIns="95423" bIns="47711" rtlCol="0" anchor="ctr"/>
          <a:lstStyle/>
          <a:p>
            <a:endParaRPr lang="ja-JP" altLang="en-US"/>
          </a:p>
        </p:txBody>
      </p:sp>
      <p:sp>
        <p:nvSpPr>
          <p:cNvPr id="5" name="ノート プレースホルダー 4"/>
          <p:cNvSpPr>
            <a:spLocks noGrp="1"/>
          </p:cNvSpPr>
          <p:nvPr>
            <p:ph type="body" sz="quarter" idx="3"/>
          </p:nvPr>
        </p:nvSpPr>
        <p:spPr>
          <a:xfrm>
            <a:off x="709432" y="4861235"/>
            <a:ext cx="5680444" cy="4605988"/>
          </a:xfrm>
          <a:prstGeom prst="rect">
            <a:avLst/>
          </a:prstGeom>
        </p:spPr>
        <p:txBody>
          <a:bodyPr vert="horz" lIns="95423" tIns="47711" rIns="95423" bIns="4771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9720824"/>
            <a:ext cx="3076977" cy="512142"/>
          </a:xfrm>
          <a:prstGeom prst="rect">
            <a:avLst/>
          </a:prstGeom>
        </p:spPr>
        <p:txBody>
          <a:bodyPr vert="horz" lIns="95423" tIns="47711" rIns="95423" bIns="47711"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0650" y="9720824"/>
            <a:ext cx="3076976" cy="512142"/>
          </a:xfrm>
          <a:prstGeom prst="rect">
            <a:avLst/>
          </a:prstGeom>
        </p:spPr>
        <p:txBody>
          <a:bodyPr vert="horz" lIns="95423" tIns="47711" rIns="95423" bIns="47711" rtlCol="0" anchor="b"/>
          <a:lstStyle>
            <a:lvl1pPr algn="r">
              <a:defRPr sz="1300"/>
            </a:lvl1pPr>
          </a:lstStyle>
          <a:p>
            <a:fld id="{FBFDA0B4-827D-FF4B-AC12-B2E988361E37}" type="slidenum">
              <a:rPr kumimoji="1" lang="ja-JP" altLang="en-US" smtClean="0"/>
              <a:t>‹#›</a:t>
            </a:fld>
            <a:endParaRPr kumimoji="1" lang="ja-JP" altLang="en-US"/>
          </a:p>
        </p:txBody>
      </p:sp>
    </p:spTree>
    <p:extLst>
      <p:ext uri="{BB962C8B-B14F-4D97-AF65-F5344CB8AC3E}">
        <p14:creationId xmlns:p14="http://schemas.microsoft.com/office/powerpoint/2010/main" val="2791188329"/>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BFDA0B4-827D-FF4B-AC12-B2E988361E37}" type="slidenum">
              <a:rPr kumimoji="1" lang="ja-JP" altLang="en-US" smtClean="0"/>
              <a:t>1</a:t>
            </a:fld>
            <a:endParaRPr kumimoji="1" lang="ja-JP" altLang="en-US"/>
          </a:p>
        </p:txBody>
      </p:sp>
    </p:spTree>
    <p:extLst>
      <p:ext uri="{BB962C8B-B14F-4D97-AF65-F5344CB8AC3E}">
        <p14:creationId xmlns:p14="http://schemas.microsoft.com/office/powerpoint/2010/main" val="1474680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latin typeface="+mn-ea"/>
                <a:cs typeface="メイリオ"/>
              </a:rPr>
              <a:t>取組のポイントを説明します。</a:t>
            </a:r>
            <a:endParaRPr lang="en-US" altLang="ja-JP" sz="1100" dirty="0">
              <a:latin typeface="+mn-ea"/>
              <a:cs typeface="メイリオ"/>
            </a:endParaRPr>
          </a:p>
          <a:p>
            <a:r>
              <a:rPr lang="en-US" altLang="ja-JP" sz="1100" dirty="0">
                <a:latin typeface="+mn-ea"/>
                <a:cs typeface="メイリオ"/>
              </a:rPr>
              <a:t>【</a:t>
            </a:r>
            <a:r>
              <a:rPr lang="ja-JP" altLang="en-US" sz="1100" dirty="0">
                <a:latin typeface="+mn-ea"/>
                <a:cs typeface="メイリオ"/>
              </a:rPr>
              <a:t>ポイント</a:t>
            </a:r>
            <a:r>
              <a:rPr lang="en-US" altLang="ja-JP" sz="1100" dirty="0">
                <a:latin typeface="+mn-ea"/>
                <a:cs typeface="メイリオ"/>
              </a:rPr>
              <a:t>】</a:t>
            </a:r>
          </a:p>
          <a:p>
            <a:pPr marL="178946" indent="-178946">
              <a:buFont typeface="Wingdings" panose="05000000000000000000" pitchFamily="2" charset="2"/>
              <a:buChar char="ü"/>
            </a:pPr>
            <a:r>
              <a:rPr lang="ja-JP" altLang="en-US" sz="1100" dirty="0">
                <a:latin typeface="+mn-ea"/>
                <a:cs typeface="メイリオ"/>
              </a:rPr>
              <a:t>地域防災計画に妊産婦・乳児のための「妊産婦・乳児救護所」の設置を明記し、災害弱者となる妊産婦・乳児を保護することを区として明確に打ち出しています。</a:t>
            </a:r>
            <a:endParaRPr lang="en-US" altLang="ja-JP" sz="1100" dirty="0">
              <a:latin typeface="+mn-ea"/>
              <a:cs typeface="メイリオ"/>
            </a:endParaRPr>
          </a:p>
          <a:p>
            <a:pPr marL="178946" indent="-178946">
              <a:buFont typeface="Wingdings" panose="05000000000000000000" pitchFamily="2" charset="2"/>
              <a:buChar char="ü"/>
            </a:pPr>
            <a:r>
              <a:rPr lang="ja-JP" altLang="en-US" sz="1100" dirty="0">
                <a:latin typeface="+mn-ea"/>
                <a:cs typeface="メイリオ"/>
              </a:rPr>
              <a:t>計画に記載するのみでは無く、実際に救護所の運営が成立するように、あらかじめ避難してくる妊産婦の数などを具体的に想定し、想定に基づき関連機関と連携すべく協定を締結しています。</a:t>
            </a:r>
            <a:endParaRPr lang="en-US" altLang="ja-JP" sz="1100" dirty="0">
              <a:latin typeface="+mn-ea"/>
              <a:cs typeface="メイリオ"/>
            </a:endParaRPr>
          </a:p>
          <a:p>
            <a:pPr marL="178946" indent="-178946">
              <a:buFont typeface="Wingdings" panose="05000000000000000000" pitchFamily="2" charset="2"/>
              <a:buChar char="ü"/>
            </a:pPr>
            <a:r>
              <a:rPr lang="ja-JP" altLang="en-US" sz="1100" dirty="0">
                <a:latin typeface="+mn-ea"/>
                <a:cs typeface="メイリオ"/>
              </a:rPr>
              <a:t>妊産婦・乳児の保護には、救護所の場所となる大学、ケアに当たる助産師、医療ニーズ等に対応する医師・病院等、多様な主体が関係しますが、開設訓練や会議等を通じて、区がリーダーシップを発揮して、これら多様な関係機関と有機的に連携体制を構築しています。</a:t>
            </a:r>
            <a:endParaRPr lang="en-US" altLang="ja-JP" sz="1100" dirty="0">
              <a:latin typeface="+mn-ea"/>
              <a:cs typeface="メイリオ"/>
            </a:endParaRPr>
          </a:p>
        </p:txBody>
      </p:sp>
      <p:sp>
        <p:nvSpPr>
          <p:cNvPr id="4" name="スライド番号プレースホルダー 3"/>
          <p:cNvSpPr>
            <a:spLocks noGrp="1"/>
          </p:cNvSpPr>
          <p:nvPr>
            <p:ph type="sldNum" sz="quarter" idx="10"/>
          </p:nvPr>
        </p:nvSpPr>
        <p:spPr/>
        <p:txBody>
          <a:bodyPr/>
          <a:lstStyle/>
          <a:p>
            <a:fld id="{FBFDA0B4-827D-FF4B-AC12-B2E988361E37}" type="slidenum">
              <a:rPr kumimoji="1" lang="ja-JP" altLang="en-US" smtClean="0"/>
              <a:t>10</a:t>
            </a:fld>
            <a:endParaRPr kumimoji="1" lang="ja-JP" altLang="en-US"/>
          </a:p>
        </p:txBody>
      </p:sp>
    </p:spTree>
    <p:extLst>
      <p:ext uri="{BB962C8B-B14F-4D97-AF65-F5344CB8AC3E}">
        <p14:creationId xmlns:p14="http://schemas.microsoft.com/office/powerpoint/2010/main" val="3342844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solidFill>
                  <a:schemeClr val="tx1"/>
                </a:solidFill>
                <a:latin typeface="+mj-ea"/>
                <a:ea typeface="+mj-ea"/>
              </a:rPr>
              <a:t>避難所運営マニュアルに男女共同参画の視点を導入した事例です。</a:t>
            </a:r>
            <a:endParaRPr kumimoji="1" lang="en-US" altLang="ja-JP" dirty="0" smtClean="0">
              <a:solidFill>
                <a:schemeClr val="tx1"/>
              </a:solidFill>
              <a:latin typeface="+mj-ea"/>
              <a:ea typeface="+mj-ea"/>
            </a:endParaRPr>
          </a:p>
          <a:p>
            <a:r>
              <a:rPr kumimoji="1" lang="ja-JP" altLang="en-US" dirty="0" smtClean="0">
                <a:solidFill>
                  <a:schemeClr val="tx1"/>
                </a:solidFill>
                <a:latin typeface="+mj-ea"/>
                <a:ea typeface="+mj-ea"/>
              </a:rPr>
              <a:t>京都府京都市では、男女共同参画の視点を導入した避難所運営マニュアルを作成し、市内の全避難所に配布しています。</a:t>
            </a:r>
            <a:endParaRPr kumimoji="1" lang="en-US" altLang="ja-JP" dirty="0" smtClean="0">
              <a:solidFill>
                <a:schemeClr val="tx1"/>
              </a:solidFill>
              <a:latin typeface="+mj-ea"/>
              <a:ea typeface="+mj-ea"/>
            </a:endParaRPr>
          </a:p>
          <a:p>
            <a:r>
              <a:rPr kumimoji="1" lang="ja-JP" altLang="en-US" dirty="0" smtClean="0">
                <a:solidFill>
                  <a:schemeClr val="tx1"/>
                </a:solidFill>
                <a:latin typeface="+mj-ea"/>
                <a:ea typeface="+mj-ea"/>
              </a:rPr>
              <a:t>取組の概要を説明します。</a:t>
            </a:r>
            <a:endParaRPr kumimoji="1" lang="en-US" altLang="ja-JP" dirty="0" smtClean="0">
              <a:solidFill>
                <a:schemeClr val="tx1"/>
              </a:solidFill>
              <a:latin typeface="+mj-ea"/>
              <a:ea typeface="+mj-ea"/>
            </a:endParaRPr>
          </a:p>
          <a:p>
            <a:r>
              <a:rPr kumimoji="1" lang="en-US" altLang="ja-JP" dirty="0" smtClean="0">
                <a:solidFill>
                  <a:schemeClr val="tx1"/>
                </a:solidFill>
                <a:latin typeface="+mj-ea"/>
                <a:ea typeface="+mj-ea"/>
              </a:rPr>
              <a:t>【</a:t>
            </a:r>
            <a:r>
              <a:rPr kumimoji="1" lang="ja-JP" altLang="en-US" dirty="0" smtClean="0">
                <a:solidFill>
                  <a:schemeClr val="tx1"/>
                </a:solidFill>
                <a:latin typeface="+mj-ea"/>
                <a:ea typeface="+mj-ea"/>
              </a:rPr>
              <a:t>ポイント</a:t>
            </a:r>
            <a:r>
              <a:rPr kumimoji="1" lang="en-US" altLang="ja-JP" dirty="0" smtClean="0">
                <a:solidFill>
                  <a:schemeClr val="tx1"/>
                </a:solidFill>
                <a:latin typeface="+mj-ea"/>
                <a:ea typeface="+mj-ea"/>
              </a:rPr>
              <a:t>】</a:t>
            </a:r>
          </a:p>
          <a:p>
            <a:pPr marL="178946" indent="-178946">
              <a:buFont typeface="Wingdings" panose="05000000000000000000" pitchFamily="2" charset="2"/>
              <a:buChar char="ü"/>
            </a:pPr>
            <a:r>
              <a:rPr kumimoji="1" lang="ja-JP" altLang="en-US" dirty="0" smtClean="0">
                <a:solidFill>
                  <a:schemeClr val="tx1"/>
                </a:solidFill>
                <a:latin typeface="+mj-ea"/>
                <a:ea typeface="+mj-ea"/>
              </a:rPr>
              <a:t>要配慮者にも優しく、男女共同参画の視点にも配慮した避難所づくりを基本方針の一つとして掲げ、男女共同参画の視点の導入を前面に打ち出しています。</a:t>
            </a:r>
            <a:endParaRPr kumimoji="1" lang="en-US" altLang="ja-JP" dirty="0" smtClean="0">
              <a:solidFill>
                <a:schemeClr val="tx1"/>
              </a:solidFill>
              <a:latin typeface="+mj-ea"/>
              <a:ea typeface="+mj-ea"/>
            </a:endParaRPr>
          </a:p>
          <a:p>
            <a:pPr marL="178946" indent="-178946">
              <a:buFont typeface="Wingdings" panose="05000000000000000000" pitchFamily="2" charset="2"/>
              <a:buChar char="ü"/>
            </a:pPr>
            <a:r>
              <a:rPr kumimoji="1" lang="ja-JP" altLang="en-US" dirty="0" smtClean="0">
                <a:solidFill>
                  <a:schemeClr val="tx1"/>
                </a:solidFill>
                <a:latin typeface="+mj-ea"/>
                <a:ea typeface="+mj-ea"/>
              </a:rPr>
              <a:t>マニュアルの構成は、「本編」、「資料編」、「策定の手引き」と３つの文書からなりますが、そのいずれにも男女のニーズの違いへの配慮や、女性が運営の意思決定に参画するための手順等が記載されています。</a:t>
            </a:r>
            <a:endParaRPr kumimoji="1" lang="en-US" altLang="ja-JP" dirty="0" smtClean="0">
              <a:solidFill>
                <a:schemeClr val="tx1"/>
              </a:solidFill>
              <a:latin typeface="+mj-ea"/>
              <a:ea typeface="+mj-ea"/>
            </a:endParaRPr>
          </a:p>
        </p:txBody>
      </p:sp>
      <p:sp>
        <p:nvSpPr>
          <p:cNvPr id="4" name="スライド番号プレースホルダー 3"/>
          <p:cNvSpPr>
            <a:spLocks noGrp="1"/>
          </p:cNvSpPr>
          <p:nvPr>
            <p:ph type="sldNum" sz="quarter" idx="10"/>
          </p:nvPr>
        </p:nvSpPr>
        <p:spPr/>
        <p:txBody>
          <a:bodyPr/>
          <a:lstStyle/>
          <a:p>
            <a:fld id="{FBFDA0B4-827D-FF4B-AC12-B2E988361E37}" type="slidenum">
              <a:rPr kumimoji="1" lang="ja-JP" altLang="en-US" smtClean="0"/>
              <a:t>11</a:t>
            </a:fld>
            <a:endParaRPr kumimoji="1" lang="ja-JP" altLang="en-US"/>
          </a:p>
        </p:txBody>
      </p:sp>
    </p:spTree>
    <p:extLst>
      <p:ext uri="{BB962C8B-B14F-4D97-AF65-F5344CB8AC3E}">
        <p14:creationId xmlns:p14="http://schemas.microsoft.com/office/powerpoint/2010/main" val="661103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latin typeface="+mn-ea"/>
                <a:cs typeface="メイリオ"/>
              </a:rPr>
              <a:t>取組の経緯を説明します。</a:t>
            </a:r>
            <a:endParaRPr lang="en-US" altLang="ja-JP" sz="1100" dirty="0">
              <a:latin typeface="+mn-ea"/>
              <a:cs typeface="メイリオ"/>
            </a:endParaRPr>
          </a:p>
          <a:p>
            <a:r>
              <a:rPr lang="en-US" altLang="ja-JP" sz="1100" dirty="0">
                <a:latin typeface="+mn-ea"/>
                <a:cs typeface="メイリオ"/>
              </a:rPr>
              <a:t>【</a:t>
            </a:r>
            <a:r>
              <a:rPr lang="ja-JP" altLang="en-US" sz="1100" dirty="0">
                <a:latin typeface="+mn-ea"/>
                <a:cs typeface="メイリオ"/>
              </a:rPr>
              <a:t>ポイント</a:t>
            </a:r>
            <a:r>
              <a:rPr lang="en-US" altLang="ja-JP" sz="1100" dirty="0">
                <a:latin typeface="+mn-ea"/>
                <a:cs typeface="メイリオ"/>
              </a:rPr>
              <a:t>】</a:t>
            </a:r>
          </a:p>
          <a:p>
            <a:pPr marL="178946" indent="-178946">
              <a:buFont typeface="Wingdings" panose="05000000000000000000" pitchFamily="2" charset="2"/>
              <a:buChar char="ü"/>
            </a:pPr>
            <a:r>
              <a:rPr lang="ja-JP" altLang="en-US" sz="1100" dirty="0">
                <a:latin typeface="+mn-ea"/>
                <a:cs typeface="メイリオ"/>
              </a:rPr>
              <a:t>東日本大震災を踏まえ、市の委員会の提言に避難所運営等に男女共同参画の推進が必要と提言されたことがきっかけとなっています。</a:t>
            </a:r>
            <a:endParaRPr lang="en-US" altLang="ja-JP" sz="1100" dirty="0">
              <a:latin typeface="+mn-ea"/>
              <a:cs typeface="メイリオ"/>
            </a:endParaRPr>
          </a:p>
          <a:p>
            <a:pPr marL="178946" indent="-178946">
              <a:buFont typeface="Wingdings" panose="05000000000000000000" pitchFamily="2" charset="2"/>
              <a:buChar char="ü"/>
            </a:pPr>
            <a:r>
              <a:rPr lang="ja-JP" altLang="en-US" sz="1100" dirty="0">
                <a:latin typeface="+mn-ea"/>
                <a:cs typeface="メイリオ"/>
              </a:rPr>
              <a:t>市職員、一般市民、学識経験者からなる検討会を立ち上げ、実践的な避難所運営が可能になるようなマニュアル策定を実施しました。</a:t>
            </a:r>
            <a:endParaRPr lang="en-US" altLang="ja-JP" sz="1100" dirty="0">
              <a:latin typeface="+mn-ea"/>
              <a:cs typeface="メイリオ"/>
            </a:endParaRPr>
          </a:p>
          <a:p>
            <a:pPr marL="178946" indent="-178946">
              <a:buFont typeface="Wingdings" panose="05000000000000000000" pitchFamily="2" charset="2"/>
              <a:buChar char="ü"/>
            </a:pPr>
            <a:r>
              <a:rPr lang="ja-JP" altLang="en-US" sz="1100" dirty="0">
                <a:latin typeface="+mn-ea"/>
                <a:cs typeface="メイリオ"/>
              </a:rPr>
              <a:t>検討会の参加者には女性も多く、学識経験者も男女共同参画の視点の重要性を認識していたことから、男女共同参画の視点を基本方針の一つに盛り込むことが可能となりました。</a:t>
            </a:r>
          </a:p>
        </p:txBody>
      </p:sp>
      <p:sp>
        <p:nvSpPr>
          <p:cNvPr id="4" name="スライド番号プレースホルダー 3"/>
          <p:cNvSpPr>
            <a:spLocks noGrp="1"/>
          </p:cNvSpPr>
          <p:nvPr>
            <p:ph type="sldNum" sz="quarter" idx="10"/>
          </p:nvPr>
        </p:nvSpPr>
        <p:spPr/>
        <p:txBody>
          <a:bodyPr/>
          <a:lstStyle/>
          <a:p>
            <a:fld id="{FBFDA0B4-827D-FF4B-AC12-B2E988361E37}" type="slidenum">
              <a:rPr kumimoji="1" lang="ja-JP" altLang="en-US" smtClean="0"/>
              <a:t>12</a:t>
            </a:fld>
            <a:endParaRPr kumimoji="1" lang="ja-JP" altLang="en-US"/>
          </a:p>
        </p:txBody>
      </p:sp>
    </p:spTree>
    <p:extLst>
      <p:ext uri="{BB962C8B-B14F-4D97-AF65-F5344CB8AC3E}">
        <p14:creationId xmlns:p14="http://schemas.microsoft.com/office/powerpoint/2010/main" val="3881180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477109">
              <a:defRPr/>
            </a:pPr>
            <a:r>
              <a:rPr lang="ja-JP" altLang="en-US" sz="1100" dirty="0">
                <a:latin typeface="+mn-ea"/>
                <a:cs typeface="メイリオ"/>
              </a:rPr>
              <a:t>取組のポイントを説明します。</a:t>
            </a:r>
            <a:endParaRPr lang="en-US" altLang="ja-JP" sz="1100" dirty="0">
              <a:latin typeface="+mn-ea"/>
              <a:cs typeface="メイリオ"/>
            </a:endParaRPr>
          </a:p>
          <a:p>
            <a:pPr defTabSz="477109">
              <a:defRPr/>
            </a:pPr>
            <a:r>
              <a:rPr lang="en-US" altLang="ja-JP" sz="1100" dirty="0">
                <a:latin typeface="+mn-ea"/>
                <a:cs typeface="メイリオ"/>
              </a:rPr>
              <a:t>【</a:t>
            </a:r>
            <a:r>
              <a:rPr lang="ja-JP" altLang="en-US" sz="1100" dirty="0">
                <a:latin typeface="+mn-ea"/>
                <a:cs typeface="メイリオ"/>
              </a:rPr>
              <a:t>ポイント</a:t>
            </a:r>
            <a:r>
              <a:rPr lang="en-US" altLang="ja-JP" sz="1100" dirty="0">
                <a:latin typeface="+mn-ea"/>
                <a:cs typeface="メイリオ"/>
              </a:rPr>
              <a:t>】</a:t>
            </a:r>
          </a:p>
          <a:p>
            <a:pPr marL="178946" indent="-178946" defTabSz="477109">
              <a:buFont typeface="Wingdings" panose="05000000000000000000" pitchFamily="2" charset="2"/>
              <a:buChar char="ü"/>
              <a:defRPr/>
            </a:pPr>
            <a:r>
              <a:rPr lang="ja-JP" altLang="en-US" sz="1100" dirty="0">
                <a:latin typeface="+mn-ea"/>
                <a:cs typeface="メイリオ"/>
              </a:rPr>
              <a:t>マニュアル全体の方針として、実践的観点から運営手順を定めることとしており、空論ではなく、実際に実践してもらうための取組が随所に見られます。</a:t>
            </a:r>
            <a:endParaRPr lang="en-US" altLang="ja-JP" sz="1100" dirty="0">
              <a:latin typeface="+mn-ea"/>
              <a:cs typeface="メイリオ"/>
            </a:endParaRPr>
          </a:p>
          <a:p>
            <a:pPr marL="178946" indent="-178946" defTabSz="477109">
              <a:buFont typeface="Wingdings" panose="05000000000000000000" pitchFamily="2" charset="2"/>
              <a:buChar char="ü"/>
              <a:defRPr/>
            </a:pPr>
            <a:r>
              <a:rPr lang="ja-JP" altLang="en-US" sz="1100" dirty="0">
                <a:latin typeface="+mn-ea"/>
                <a:cs typeface="メイリオ"/>
              </a:rPr>
              <a:t>基本方針の一つとして、「男女共同参画の視点に配慮した避難所づくりに取り組む」ことを明記しています。</a:t>
            </a:r>
            <a:endParaRPr lang="en-US" altLang="ja-JP" sz="1100" dirty="0">
              <a:latin typeface="+mn-ea"/>
              <a:cs typeface="メイリオ"/>
            </a:endParaRPr>
          </a:p>
          <a:p>
            <a:pPr marL="178946" indent="-178946" defTabSz="477109">
              <a:buFont typeface="Wingdings" panose="05000000000000000000" pitchFamily="2" charset="2"/>
              <a:buChar char="ü"/>
              <a:defRPr/>
            </a:pPr>
            <a:r>
              <a:rPr lang="ja-JP" altLang="en-US" sz="1100" dirty="0">
                <a:latin typeface="+mn-ea"/>
                <a:cs typeface="メイリオ"/>
              </a:rPr>
              <a:t>また、単にマニュアルをそのまま使うのではなく、地域の実情に応じたマニュアル作りを呼びかけています。</a:t>
            </a:r>
            <a:endParaRPr lang="en-US" altLang="ja-JP" sz="1100" dirty="0">
              <a:latin typeface="+mn-ea"/>
              <a:cs typeface="メイリオ"/>
            </a:endParaRPr>
          </a:p>
        </p:txBody>
      </p:sp>
      <p:sp>
        <p:nvSpPr>
          <p:cNvPr id="4" name="スライド番号プレースホルダー 3"/>
          <p:cNvSpPr>
            <a:spLocks noGrp="1"/>
          </p:cNvSpPr>
          <p:nvPr>
            <p:ph type="sldNum" sz="quarter" idx="10"/>
          </p:nvPr>
        </p:nvSpPr>
        <p:spPr/>
        <p:txBody>
          <a:bodyPr/>
          <a:lstStyle/>
          <a:p>
            <a:fld id="{FBFDA0B4-827D-FF4B-AC12-B2E988361E37}" type="slidenum">
              <a:rPr kumimoji="1" lang="ja-JP" altLang="en-US" smtClean="0"/>
              <a:t>13</a:t>
            </a:fld>
            <a:endParaRPr kumimoji="1" lang="ja-JP" altLang="en-US"/>
          </a:p>
        </p:txBody>
      </p:sp>
    </p:spTree>
    <p:extLst>
      <p:ext uri="{BB962C8B-B14F-4D97-AF65-F5344CB8AC3E}">
        <p14:creationId xmlns:p14="http://schemas.microsoft.com/office/powerpoint/2010/main" val="1579988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477109">
              <a:defRPr/>
            </a:pPr>
            <a:r>
              <a:rPr lang="ja-JP" altLang="en-US" sz="1100" dirty="0">
                <a:latin typeface="+mn-ea"/>
                <a:cs typeface="メイリオ"/>
              </a:rPr>
              <a:t>（つづき）</a:t>
            </a:r>
            <a:endParaRPr lang="en-US" altLang="ja-JP" sz="1100" dirty="0">
              <a:latin typeface="+mn-ea"/>
              <a:cs typeface="メイリオ"/>
            </a:endParaRPr>
          </a:p>
          <a:p>
            <a:pPr defTabSz="477109">
              <a:defRPr/>
            </a:pPr>
            <a:r>
              <a:rPr lang="en-US" altLang="ja-JP" sz="1100" dirty="0">
                <a:latin typeface="+mn-ea"/>
                <a:cs typeface="メイリオ"/>
              </a:rPr>
              <a:t>【</a:t>
            </a:r>
            <a:r>
              <a:rPr lang="ja-JP" altLang="en-US" sz="1100" dirty="0">
                <a:latin typeface="+mn-ea"/>
                <a:cs typeface="メイリオ"/>
              </a:rPr>
              <a:t>ポイント</a:t>
            </a:r>
            <a:r>
              <a:rPr lang="en-US" altLang="ja-JP" sz="1100" dirty="0">
                <a:latin typeface="+mn-ea"/>
                <a:cs typeface="メイリオ"/>
              </a:rPr>
              <a:t>】</a:t>
            </a:r>
          </a:p>
          <a:p>
            <a:pPr marL="178946" indent="-178946" defTabSz="477109">
              <a:buFont typeface="Wingdings" panose="05000000000000000000" pitchFamily="2" charset="2"/>
              <a:buChar char="ü"/>
              <a:defRPr/>
            </a:pPr>
            <a:r>
              <a:rPr lang="ja-JP" altLang="en-US" sz="1100" dirty="0">
                <a:latin typeface="+mn-ea"/>
                <a:cs typeface="メイリオ"/>
              </a:rPr>
              <a:t>マニュアルの各文書において、男女共同参画の視点が基本事項であることを明記し、なぜ男女共同参画の視点が必要なのか、その理由にも回答しています。</a:t>
            </a:r>
            <a:endParaRPr lang="en-US" altLang="ja-JP" sz="1100" dirty="0">
              <a:latin typeface="+mn-ea"/>
              <a:cs typeface="メイリオ"/>
            </a:endParaRPr>
          </a:p>
          <a:p>
            <a:pPr marL="178946" indent="-178946" defTabSz="477109">
              <a:buFont typeface="Wingdings" panose="05000000000000000000" pitchFamily="2" charset="2"/>
              <a:buChar char="ü"/>
              <a:defRPr/>
            </a:pPr>
            <a:r>
              <a:rPr lang="ja-JP" altLang="en-US" sz="1100" dirty="0">
                <a:latin typeface="+mn-ea"/>
                <a:cs typeface="メイリオ"/>
              </a:rPr>
              <a:t>男女共同参画の視点を基本事項として掲げるだけでなく、マニュアルの随所に男女共同参画の視点を導入するための実践的取組や参考となる事例が数多く記載されています。</a:t>
            </a:r>
            <a:endParaRPr lang="en-US" altLang="ja-JP" sz="1100" dirty="0">
              <a:latin typeface="+mn-ea"/>
              <a:cs typeface="メイリオ"/>
            </a:endParaRPr>
          </a:p>
          <a:p>
            <a:pPr marL="178946" indent="-178946" defTabSz="477109">
              <a:buFont typeface="Wingdings" panose="05000000000000000000" pitchFamily="2" charset="2"/>
              <a:buChar char="ü"/>
              <a:defRPr/>
            </a:pPr>
            <a:r>
              <a:rPr lang="ja-JP" altLang="en-US" sz="1100" dirty="0">
                <a:latin typeface="+mn-ea"/>
                <a:cs typeface="メイリオ"/>
              </a:rPr>
              <a:t>マニュアルの文言は柔らかいものの、一貫して具体的に実践するための方策が記載されています。</a:t>
            </a:r>
            <a:endParaRPr lang="en-US" altLang="ja-JP" sz="1100" dirty="0">
              <a:latin typeface="+mn-ea"/>
              <a:cs typeface="メイリオ"/>
            </a:endParaRPr>
          </a:p>
        </p:txBody>
      </p:sp>
      <p:sp>
        <p:nvSpPr>
          <p:cNvPr id="4" name="スライド番号プレースホルダー 3"/>
          <p:cNvSpPr>
            <a:spLocks noGrp="1"/>
          </p:cNvSpPr>
          <p:nvPr>
            <p:ph type="sldNum" sz="quarter" idx="10"/>
          </p:nvPr>
        </p:nvSpPr>
        <p:spPr/>
        <p:txBody>
          <a:bodyPr/>
          <a:lstStyle/>
          <a:p>
            <a:fld id="{FBFDA0B4-827D-FF4B-AC12-B2E988361E37}" type="slidenum">
              <a:rPr kumimoji="1" lang="ja-JP" altLang="en-US" smtClean="0"/>
              <a:t>14</a:t>
            </a:fld>
            <a:endParaRPr kumimoji="1" lang="ja-JP" altLang="en-US"/>
          </a:p>
        </p:txBody>
      </p:sp>
    </p:spTree>
    <p:extLst>
      <p:ext uri="{BB962C8B-B14F-4D97-AF65-F5344CB8AC3E}">
        <p14:creationId xmlns:p14="http://schemas.microsoft.com/office/powerpoint/2010/main" val="3511491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477187">
              <a:defRPr/>
            </a:pPr>
            <a:r>
              <a:rPr lang="ja-JP" altLang="en-US" sz="1100" dirty="0">
                <a:latin typeface="+mj-ea"/>
              </a:rPr>
              <a:t>都道府県防災会議の委員に女性を増やすための取組です。</a:t>
            </a:r>
            <a:endParaRPr lang="en-US" altLang="ja-JP" sz="1100" dirty="0">
              <a:latin typeface="+mj-ea"/>
            </a:endParaRPr>
          </a:p>
          <a:p>
            <a:pPr defTabSz="477187">
              <a:defRPr/>
            </a:pPr>
            <a:r>
              <a:rPr lang="ja-JP" altLang="en-US" sz="1100" dirty="0">
                <a:latin typeface="+mj-ea"/>
              </a:rPr>
              <a:t>佐賀県の取組の概要と女性委員としてどのような者を任命したのかについて説明します。</a:t>
            </a:r>
            <a:endParaRPr lang="en-US" altLang="ja-JP" sz="1100" dirty="0">
              <a:latin typeface="+mj-ea"/>
            </a:endParaRPr>
          </a:p>
          <a:p>
            <a:pPr defTabSz="477187">
              <a:defRPr/>
            </a:pPr>
            <a:r>
              <a:rPr lang="en-US" altLang="ja-JP" sz="1100" dirty="0">
                <a:latin typeface="+mj-ea"/>
              </a:rPr>
              <a:t>【</a:t>
            </a:r>
            <a:r>
              <a:rPr lang="ja-JP" altLang="en-US" sz="1100" dirty="0">
                <a:latin typeface="+mj-ea"/>
              </a:rPr>
              <a:t>ポイント</a:t>
            </a:r>
            <a:r>
              <a:rPr lang="en-US" altLang="ja-JP" sz="1100" dirty="0">
                <a:latin typeface="+mj-ea"/>
              </a:rPr>
              <a:t>】</a:t>
            </a:r>
          </a:p>
          <a:p>
            <a:pPr marL="178946" indent="-178946" defTabSz="477187">
              <a:buFont typeface="Wingdings" panose="05000000000000000000" pitchFamily="2" charset="2"/>
              <a:buChar char="ü"/>
              <a:defRPr/>
            </a:pPr>
            <a:r>
              <a:rPr lang="ja-JP" altLang="en-US" sz="1100" dirty="0">
                <a:latin typeface="+mj-ea"/>
              </a:rPr>
              <a:t>災害対策基本法の改正後に新設された８号委員だけではなく、既存の５号・７号委員からも女性委員を登用。</a:t>
            </a:r>
            <a:endParaRPr lang="en-US" altLang="ja-JP" sz="1100" dirty="0">
              <a:latin typeface="+mj-ea"/>
            </a:endParaRPr>
          </a:p>
          <a:p>
            <a:pPr marL="178946" indent="-178946" defTabSz="477187">
              <a:buFont typeface="Wingdings" panose="05000000000000000000" pitchFamily="2" charset="2"/>
              <a:buChar char="ü"/>
              <a:defRPr/>
            </a:pPr>
            <a:r>
              <a:rPr lang="ja-JP" altLang="en-US" sz="1100" dirty="0">
                <a:latin typeface="+mj-ea"/>
              </a:rPr>
              <a:t>８号委員の任命に当たっては、実際に発災したときのことをよく想定して関連する団体・組織を幅広く探し、調べた上で依頼したことによりこれだけ多くの女性委員の任命につながっています。</a:t>
            </a:r>
            <a:endParaRPr lang="en-US" altLang="ja-JP" sz="1100" dirty="0">
              <a:latin typeface="+mj-ea"/>
            </a:endParaRPr>
          </a:p>
          <a:p>
            <a:pPr defTabSz="477187">
              <a:defRPr/>
            </a:pPr>
            <a:endParaRPr lang="en-US" altLang="ja-JP" sz="1100" dirty="0">
              <a:latin typeface="+mj-ea"/>
            </a:endParaRPr>
          </a:p>
          <a:p>
            <a:pPr defTabSz="477187">
              <a:defRPr/>
            </a:pPr>
            <a:r>
              <a:rPr lang="en-US" altLang="ja-JP" sz="1100" dirty="0">
                <a:latin typeface="+mj-ea"/>
              </a:rPr>
              <a:t>【</a:t>
            </a:r>
            <a:r>
              <a:rPr lang="ja-JP" altLang="en-US" sz="1100" dirty="0">
                <a:latin typeface="+mj-ea"/>
              </a:rPr>
              <a:t>前提</a:t>
            </a:r>
            <a:r>
              <a:rPr lang="en-US" altLang="ja-JP" sz="1100" dirty="0">
                <a:latin typeface="+mj-ea"/>
              </a:rPr>
              <a:t>】</a:t>
            </a:r>
          </a:p>
          <a:p>
            <a:pPr defTabSz="477187">
              <a:defRPr/>
            </a:pPr>
            <a:r>
              <a:rPr lang="ja-JP" altLang="en-US" sz="1100" dirty="0">
                <a:latin typeface="+mj-ea"/>
              </a:rPr>
              <a:t>　平成</a:t>
            </a:r>
            <a:r>
              <a:rPr lang="en-US" altLang="ja-JP" sz="1100" dirty="0">
                <a:latin typeface="+mj-ea"/>
              </a:rPr>
              <a:t>24</a:t>
            </a:r>
            <a:r>
              <a:rPr lang="ja-JP" altLang="en-US" sz="1100" dirty="0">
                <a:latin typeface="+mj-ea"/>
              </a:rPr>
              <a:t>年に災害対策基本法が改正され、地域防災計画の策定等に当たり、多様な主体の意見を反映できるよう、地方防災会議の委員として、現在充て職となっている防災機関の職員のほか、自主防災組織を構成する者又は学識経験のある者を追加（８号委員）。</a:t>
            </a:r>
            <a:endParaRPr lang="en-US" altLang="ja-JP" sz="1100" dirty="0">
              <a:latin typeface="+mj-ea"/>
            </a:endParaRPr>
          </a:p>
          <a:p>
            <a:pPr defTabSz="477187">
              <a:defRPr/>
            </a:pPr>
            <a:r>
              <a:rPr lang="ja-JP" altLang="en-US" sz="1100" dirty="0">
                <a:latin typeface="+mj-ea"/>
              </a:rPr>
              <a:t>（参考資料</a:t>
            </a:r>
            <a:r>
              <a:rPr lang="en-US" altLang="ja-JP" sz="1100" dirty="0">
                <a:latin typeface="+mj-ea"/>
              </a:rPr>
              <a:t>P.12</a:t>
            </a:r>
            <a:r>
              <a:rPr lang="ja-JP" altLang="en-US" sz="1100" dirty="0">
                <a:latin typeface="+mj-ea"/>
              </a:rPr>
              <a:t>～</a:t>
            </a:r>
            <a:r>
              <a:rPr lang="en-US" altLang="ja-JP" sz="1100" dirty="0">
                <a:latin typeface="+mj-ea"/>
              </a:rPr>
              <a:t>14</a:t>
            </a:r>
            <a:r>
              <a:rPr lang="ja-JP" altLang="en-US" sz="1100" dirty="0">
                <a:latin typeface="+mj-ea"/>
              </a:rPr>
              <a:t>参照。）</a:t>
            </a:r>
            <a:endParaRPr lang="en-US" altLang="ja-JP" sz="1100" dirty="0">
              <a:latin typeface="+mj-ea"/>
            </a:endParaRPr>
          </a:p>
        </p:txBody>
      </p:sp>
      <p:sp>
        <p:nvSpPr>
          <p:cNvPr id="4" name="スライド番号プレースホルダー 3"/>
          <p:cNvSpPr>
            <a:spLocks noGrp="1"/>
          </p:cNvSpPr>
          <p:nvPr>
            <p:ph type="sldNum" sz="quarter" idx="10"/>
          </p:nvPr>
        </p:nvSpPr>
        <p:spPr/>
        <p:txBody>
          <a:bodyPr/>
          <a:lstStyle/>
          <a:p>
            <a:fld id="{FBFDA0B4-827D-FF4B-AC12-B2E988361E37}" type="slidenum">
              <a:rPr kumimoji="1" lang="ja-JP" altLang="en-US" smtClean="0"/>
              <a:t>15</a:t>
            </a:fld>
            <a:endParaRPr kumimoji="1" lang="ja-JP" altLang="en-US"/>
          </a:p>
        </p:txBody>
      </p:sp>
    </p:spTree>
    <p:extLst>
      <p:ext uri="{BB962C8B-B14F-4D97-AF65-F5344CB8AC3E}">
        <p14:creationId xmlns:p14="http://schemas.microsoft.com/office/powerpoint/2010/main" val="466392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477187">
              <a:defRPr/>
            </a:pPr>
            <a:r>
              <a:rPr lang="ja-JP" altLang="en-US" sz="1100" dirty="0">
                <a:latin typeface="+mj-ea"/>
              </a:rPr>
              <a:t>取組のポイントと取組の結果どんなことが起きたのかを説明します。</a:t>
            </a:r>
            <a:endParaRPr lang="en-US" altLang="ja-JP" sz="1100" dirty="0">
              <a:latin typeface="+mj-ea"/>
            </a:endParaRPr>
          </a:p>
          <a:p>
            <a:pPr defTabSz="477187">
              <a:defRPr/>
            </a:pPr>
            <a:r>
              <a:rPr lang="en-US" altLang="ja-JP" sz="1100" dirty="0">
                <a:latin typeface="+mj-ea"/>
              </a:rPr>
              <a:t>【</a:t>
            </a:r>
            <a:r>
              <a:rPr lang="ja-JP" altLang="en-US" sz="1100" dirty="0">
                <a:latin typeface="+mj-ea"/>
              </a:rPr>
              <a:t>ポイント</a:t>
            </a:r>
            <a:r>
              <a:rPr lang="en-US" altLang="ja-JP" sz="1100" dirty="0">
                <a:latin typeface="+mj-ea"/>
              </a:rPr>
              <a:t>】</a:t>
            </a:r>
          </a:p>
          <a:p>
            <a:pPr marL="238593" indent="-238593" defTabSz="477187">
              <a:buFont typeface="Wingdings" panose="05000000000000000000" pitchFamily="2" charset="2"/>
              <a:buChar char="ü"/>
              <a:defRPr/>
            </a:pPr>
            <a:r>
              <a:rPr lang="ja-JP" altLang="en-US" sz="1100" dirty="0">
                <a:latin typeface="+mj-ea"/>
              </a:rPr>
              <a:t>任命に当たっては、単に女性を増やすという観点だけでは無く、より実務的な議論ができるようにという目的も含めて委員を任命。</a:t>
            </a:r>
            <a:endParaRPr lang="en-US" altLang="ja-JP" sz="1100" dirty="0">
              <a:latin typeface="+mj-ea"/>
            </a:endParaRPr>
          </a:p>
          <a:p>
            <a:pPr marL="238593" indent="-238593" defTabSz="477187">
              <a:buFont typeface="Wingdings" panose="05000000000000000000" pitchFamily="2" charset="2"/>
              <a:buChar char="ü"/>
              <a:defRPr/>
            </a:pPr>
            <a:r>
              <a:rPr lang="ja-JP" altLang="en-US" sz="1100" dirty="0">
                <a:latin typeface="+mj-ea"/>
              </a:rPr>
              <a:t>５号：一律に全部長を任命するのではなく、より実務的な議論ができるかどうかに着目し、課長級も含めた管理職の中から委員を厳選し、女性割合を高めています。</a:t>
            </a:r>
            <a:endParaRPr lang="en-US" altLang="ja-JP" sz="1100" dirty="0">
              <a:latin typeface="+mj-ea"/>
            </a:endParaRPr>
          </a:p>
          <a:p>
            <a:pPr marL="238593" indent="-238593" defTabSz="477187">
              <a:buFont typeface="Wingdings" panose="05000000000000000000" pitchFamily="2" charset="2"/>
              <a:buChar char="ü"/>
              <a:defRPr/>
            </a:pPr>
            <a:r>
              <a:rPr lang="ja-JP" altLang="en-US" sz="1100" dirty="0">
                <a:latin typeface="+mj-ea"/>
              </a:rPr>
              <a:t>７号：文書のみではなく、直接依頼することにより、なぜ女性を任命する必要があるかということや、具体的にどのような人材を推薦するかということまで細かく話し合うことにより、女性の推薦につながっています。</a:t>
            </a:r>
            <a:endParaRPr lang="en-US" altLang="ja-JP" sz="1100" dirty="0">
              <a:latin typeface="+mj-ea"/>
            </a:endParaRPr>
          </a:p>
          <a:p>
            <a:pPr defTabSz="477187">
              <a:defRPr/>
            </a:pPr>
            <a:endParaRPr lang="en-US" altLang="ja-JP" sz="1100" dirty="0">
              <a:latin typeface="+mj-ea"/>
            </a:endParaRPr>
          </a:p>
          <a:p>
            <a:pPr defTabSz="477187">
              <a:defRPr/>
            </a:pPr>
            <a:r>
              <a:rPr lang="en-US" altLang="ja-JP" sz="1100" dirty="0">
                <a:latin typeface="+mj-ea"/>
              </a:rPr>
              <a:t>【</a:t>
            </a:r>
            <a:r>
              <a:rPr lang="ja-JP" altLang="en-US" sz="1100" dirty="0">
                <a:latin typeface="+mj-ea"/>
              </a:rPr>
              <a:t>結果</a:t>
            </a:r>
            <a:r>
              <a:rPr lang="en-US" altLang="ja-JP" sz="1100" dirty="0">
                <a:latin typeface="+mj-ea"/>
              </a:rPr>
              <a:t>】</a:t>
            </a:r>
          </a:p>
          <a:p>
            <a:pPr marL="238593" indent="-238593" defTabSz="477187">
              <a:buFont typeface="Wingdings" panose="05000000000000000000" pitchFamily="2" charset="2"/>
              <a:buChar char="ü"/>
              <a:defRPr/>
            </a:pPr>
            <a:r>
              <a:rPr lang="ja-JP" altLang="en-US" sz="1100" dirty="0">
                <a:latin typeface="+mj-ea"/>
              </a:rPr>
              <a:t>女性委員の割合は</a:t>
            </a:r>
            <a:r>
              <a:rPr lang="en-US" altLang="ja-JP" sz="1100" dirty="0">
                <a:latin typeface="+mj-ea"/>
              </a:rPr>
              <a:t>30</a:t>
            </a:r>
            <a:r>
              <a:rPr lang="ja-JP" altLang="en-US" sz="1100" dirty="0">
                <a:latin typeface="+mj-ea"/>
              </a:rPr>
              <a:t>％を超え、男女共同参画の視点が当たり前のものとして議論が進むようになっています。</a:t>
            </a:r>
            <a:endParaRPr lang="en-US" altLang="ja-JP" sz="1100" dirty="0">
              <a:latin typeface="+mj-ea"/>
            </a:endParaRPr>
          </a:p>
          <a:p>
            <a:pPr marL="238593" indent="-238593" defTabSz="477187">
              <a:buFont typeface="Wingdings" panose="05000000000000000000" pitchFamily="2" charset="2"/>
              <a:buChar char="ü"/>
              <a:defRPr/>
            </a:pPr>
            <a:r>
              <a:rPr lang="ja-JP" altLang="en-US" sz="1100" dirty="0">
                <a:latin typeface="+mj-ea"/>
              </a:rPr>
              <a:t>委員になったことをきっかけに、所属組織で独自に防災訓練を行ったり、将来的に女性を委員として推薦するための勉強会が行われるようになったりする等、数字に見えない部分でも効果が認められています。</a:t>
            </a:r>
            <a:endParaRPr lang="en-US" altLang="ja-JP" sz="1100" dirty="0">
              <a:latin typeface="+mj-ea"/>
            </a:endParaRPr>
          </a:p>
        </p:txBody>
      </p:sp>
      <p:sp>
        <p:nvSpPr>
          <p:cNvPr id="4" name="スライド番号プレースホルダー 3"/>
          <p:cNvSpPr>
            <a:spLocks noGrp="1"/>
          </p:cNvSpPr>
          <p:nvPr>
            <p:ph type="sldNum" sz="quarter" idx="10"/>
          </p:nvPr>
        </p:nvSpPr>
        <p:spPr/>
        <p:txBody>
          <a:bodyPr/>
          <a:lstStyle/>
          <a:p>
            <a:fld id="{FBFDA0B4-827D-FF4B-AC12-B2E988361E37}" type="slidenum">
              <a:rPr kumimoji="1" lang="ja-JP" altLang="en-US" smtClean="0"/>
              <a:t>16</a:t>
            </a:fld>
            <a:endParaRPr kumimoji="1" lang="ja-JP" altLang="en-US"/>
          </a:p>
        </p:txBody>
      </p:sp>
    </p:spTree>
    <p:extLst>
      <p:ext uri="{BB962C8B-B14F-4D97-AF65-F5344CB8AC3E}">
        <p14:creationId xmlns:p14="http://schemas.microsoft.com/office/powerpoint/2010/main" val="3866134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477187">
              <a:defRPr/>
            </a:pPr>
            <a:r>
              <a:rPr lang="ja-JP" altLang="en-US" sz="1100" dirty="0">
                <a:latin typeface="+mj-ea"/>
              </a:rPr>
              <a:t>市の防災会議に女性委員を増やすための取組です。</a:t>
            </a:r>
            <a:endParaRPr lang="en-US" altLang="ja-JP" sz="1100" dirty="0">
              <a:latin typeface="+mj-ea"/>
            </a:endParaRPr>
          </a:p>
          <a:p>
            <a:pPr defTabSz="477187">
              <a:defRPr/>
            </a:pPr>
            <a:r>
              <a:rPr lang="ja-JP" altLang="en-US" sz="1100" dirty="0">
                <a:latin typeface="+mj-ea"/>
              </a:rPr>
              <a:t>三重県鈴鹿市では、女性市長の強いリーダーシップのもと、女性の参画拡大に向けた取組を実施しています。</a:t>
            </a:r>
            <a:endParaRPr lang="en-US" altLang="ja-JP" sz="1100" dirty="0">
              <a:latin typeface="+mj-ea"/>
            </a:endParaRPr>
          </a:p>
          <a:p>
            <a:pPr defTabSz="477187">
              <a:defRPr/>
            </a:pPr>
            <a:endParaRPr lang="en-US" altLang="ja-JP" sz="1100" dirty="0">
              <a:latin typeface="+mj-ea"/>
            </a:endParaRPr>
          </a:p>
          <a:p>
            <a:pPr defTabSz="477187">
              <a:defRPr/>
            </a:pPr>
            <a:r>
              <a:rPr lang="en-US" altLang="ja-JP" sz="1100" dirty="0">
                <a:latin typeface="+mj-ea"/>
              </a:rPr>
              <a:t>【</a:t>
            </a:r>
            <a:r>
              <a:rPr lang="ja-JP" altLang="en-US" sz="1100" dirty="0">
                <a:latin typeface="+mj-ea"/>
              </a:rPr>
              <a:t>ポイント</a:t>
            </a:r>
            <a:r>
              <a:rPr lang="en-US" altLang="ja-JP" sz="1100" dirty="0">
                <a:latin typeface="+mj-ea"/>
              </a:rPr>
              <a:t>】</a:t>
            </a:r>
          </a:p>
          <a:p>
            <a:pPr marL="178946" indent="-178946" defTabSz="477187">
              <a:buFont typeface="Wingdings" panose="05000000000000000000" pitchFamily="2" charset="2"/>
              <a:buChar char="ü"/>
              <a:defRPr/>
            </a:pPr>
            <a:r>
              <a:rPr lang="ja-JP" altLang="en-US" sz="1100" dirty="0">
                <a:latin typeface="+mj-ea"/>
              </a:rPr>
              <a:t>大学、医療・看護分野、消防団等、地域において防災と関連する分野で活躍する女性を幅広く登用しています。</a:t>
            </a:r>
            <a:endParaRPr lang="en-US" altLang="ja-JP" sz="1100" dirty="0">
              <a:latin typeface="+mj-ea"/>
            </a:endParaRPr>
          </a:p>
          <a:p>
            <a:pPr marL="178946" indent="-178946" defTabSz="477187">
              <a:buFont typeface="Wingdings" panose="05000000000000000000" pitchFamily="2" charset="2"/>
              <a:buChar char="ü"/>
              <a:defRPr/>
            </a:pPr>
            <a:r>
              <a:rPr lang="ja-JP" altLang="en-US" sz="1100" dirty="0">
                <a:latin typeface="+mj-ea"/>
              </a:rPr>
              <a:t>取組の結果、防災施策に女性の声を反映する体制づくりだけではなく、他分野との連携や訓練時の関係機関との連携強化につながっています。</a:t>
            </a:r>
            <a:endParaRPr lang="en-US" altLang="ja-JP" sz="1100" dirty="0">
              <a:latin typeface="+mj-ea"/>
            </a:endParaRPr>
          </a:p>
        </p:txBody>
      </p:sp>
      <p:sp>
        <p:nvSpPr>
          <p:cNvPr id="4" name="スライド番号プレースホルダー 3"/>
          <p:cNvSpPr>
            <a:spLocks noGrp="1"/>
          </p:cNvSpPr>
          <p:nvPr>
            <p:ph type="sldNum" sz="quarter" idx="10"/>
          </p:nvPr>
        </p:nvSpPr>
        <p:spPr/>
        <p:txBody>
          <a:bodyPr/>
          <a:lstStyle/>
          <a:p>
            <a:fld id="{FBFDA0B4-827D-FF4B-AC12-B2E988361E37}" type="slidenum">
              <a:rPr kumimoji="1" lang="ja-JP" altLang="en-US" smtClean="0"/>
              <a:t>17</a:t>
            </a:fld>
            <a:endParaRPr kumimoji="1" lang="ja-JP" altLang="en-US"/>
          </a:p>
        </p:txBody>
      </p:sp>
    </p:spTree>
    <p:extLst>
      <p:ext uri="{BB962C8B-B14F-4D97-AF65-F5344CB8AC3E}">
        <p14:creationId xmlns:p14="http://schemas.microsoft.com/office/powerpoint/2010/main" val="3071989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477187">
              <a:defRPr/>
            </a:pPr>
            <a:r>
              <a:rPr lang="ja-JP" altLang="en-US" sz="1100" dirty="0">
                <a:latin typeface="+mn-ea"/>
              </a:rPr>
              <a:t>町の防災会議に女性委員を増やすための取組です。</a:t>
            </a:r>
            <a:endParaRPr lang="en-US" altLang="ja-JP" sz="1100" dirty="0">
              <a:latin typeface="+mn-ea"/>
            </a:endParaRPr>
          </a:p>
          <a:p>
            <a:pPr defTabSz="477187">
              <a:defRPr/>
            </a:pPr>
            <a:r>
              <a:rPr lang="ja-JP" altLang="en-US" sz="1100" dirty="0">
                <a:latin typeface="+mn-ea"/>
              </a:rPr>
              <a:t>宮城県柴田町では、女性委員が１人もいませんでしたが、東日本大震災を契機に、女性委員の登用に取り組みました。</a:t>
            </a:r>
            <a:endParaRPr lang="en-US" altLang="ja-JP" sz="1100" dirty="0">
              <a:latin typeface="+mn-ea"/>
            </a:endParaRPr>
          </a:p>
          <a:p>
            <a:pPr defTabSz="477187">
              <a:defRPr/>
            </a:pPr>
            <a:endParaRPr lang="en-US" altLang="ja-JP" sz="1100" dirty="0">
              <a:latin typeface="+mn-ea"/>
            </a:endParaRPr>
          </a:p>
          <a:p>
            <a:pPr defTabSz="477187">
              <a:defRPr/>
            </a:pPr>
            <a:r>
              <a:rPr lang="en-US" altLang="ja-JP" sz="1100" dirty="0">
                <a:latin typeface="+mn-ea"/>
              </a:rPr>
              <a:t>【</a:t>
            </a:r>
            <a:r>
              <a:rPr lang="ja-JP" altLang="en-US" sz="1100" dirty="0">
                <a:latin typeface="+mn-ea"/>
              </a:rPr>
              <a:t>ポイント</a:t>
            </a:r>
            <a:r>
              <a:rPr lang="en-US" altLang="ja-JP" sz="1100" dirty="0">
                <a:latin typeface="+mn-ea"/>
              </a:rPr>
              <a:t>】</a:t>
            </a:r>
          </a:p>
          <a:p>
            <a:pPr marL="178946" indent="-178946" defTabSz="477187">
              <a:buFont typeface="Wingdings" panose="05000000000000000000" pitchFamily="2" charset="2"/>
              <a:buChar char="ü"/>
              <a:defRPr/>
            </a:pPr>
            <a:r>
              <a:rPr lang="ja-JP" altLang="en-US" sz="1100" dirty="0">
                <a:latin typeface="+mn-ea"/>
              </a:rPr>
              <a:t>地域の女性団体、婦人防火クラブ、自治会等、地域で活躍する女性を中心に女性委員を登用。</a:t>
            </a:r>
            <a:endParaRPr lang="en-US" altLang="ja-JP" sz="1100" dirty="0">
              <a:latin typeface="+mn-ea"/>
            </a:endParaRPr>
          </a:p>
          <a:p>
            <a:pPr marL="178946" indent="-178946" defTabSz="477187">
              <a:buFont typeface="Wingdings" panose="05000000000000000000" pitchFamily="2" charset="2"/>
              <a:buChar char="ü"/>
              <a:defRPr/>
            </a:pPr>
            <a:r>
              <a:rPr lang="ja-JP" altLang="en-US" sz="1100" dirty="0">
                <a:latin typeface="+mn-ea"/>
              </a:rPr>
              <a:t>女性委員が防災会議に加わったことにより、実際に地域防災計画に男女共同参画の視点を反映することができました。</a:t>
            </a:r>
            <a:endParaRPr lang="en-US" altLang="ja-JP" sz="1100" dirty="0">
              <a:latin typeface="+mn-ea"/>
            </a:endParaRPr>
          </a:p>
        </p:txBody>
      </p:sp>
      <p:sp>
        <p:nvSpPr>
          <p:cNvPr id="4" name="スライド番号プレースホルダー 3"/>
          <p:cNvSpPr>
            <a:spLocks noGrp="1"/>
          </p:cNvSpPr>
          <p:nvPr>
            <p:ph type="sldNum" sz="quarter" idx="10"/>
          </p:nvPr>
        </p:nvSpPr>
        <p:spPr/>
        <p:txBody>
          <a:bodyPr/>
          <a:lstStyle/>
          <a:p>
            <a:fld id="{FBFDA0B4-827D-FF4B-AC12-B2E988361E37}" type="slidenum">
              <a:rPr kumimoji="1" lang="ja-JP" altLang="en-US" smtClean="0"/>
              <a:t>18</a:t>
            </a:fld>
            <a:endParaRPr kumimoji="1" lang="ja-JP" altLang="en-US"/>
          </a:p>
        </p:txBody>
      </p:sp>
    </p:spTree>
    <p:extLst>
      <p:ext uri="{BB962C8B-B14F-4D97-AF65-F5344CB8AC3E}">
        <p14:creationId xmlns:p14="http://schemas.microsoft.com/office/powerpoint/2010/main" val="2262482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solidFill>
                  <a:schemeClr val="tx1"/>
                </a:solidFill>
                <a:latin typeface="+mj-ea"/>
                <a:ea typeface="+mj-ea"/>
              </a:rPr>
              <a:t>女性リーダーを育成する取組です。</a:t>
            </a:r>
            <a:endParaRPr kumimoji="1" lang="en-US" altLang="ja-JP" dirty="0" smtClean="0">
              <a:solidFill>
                <a:schemeClr val="tx1"/>
              </a:solidFill>
              <a:latin typeface="+mj-ea"/>
              <a:ea typeface="+mj-ea"/>
            </a:endParaRPr>
          </a:p>
          <a:p>
            <a:r>
              <a:rPr kumimoji="1" lang="ja-JP" altLang="en-US" dirty="0" smtClean="0">
                <a:solidFill>
                  <a:schemeClr val="tx1"/>
                </a:solidFill>
                <a:latin typeface="+mj-ea"/>
                <a:ea typeface="+mj-ea"/>
              </a:rPr>
              <a:t>静岡県では、男女共同参画部局と危機管理部局が連携して地域で活躍する女性リーダーの育成に取り組みました。</a:t>
            </a:r>
            <a:endParaRPr kumimoji="1" lang="en-US" altLang="ja-JP" dirty="0" smtClean="0">
              <a:solidFill>
                <a:schemeClr val="tx1"/>
              </a:solidFill>
              <a:latin typeface="+mj-ea"/>
              <a:ea typeface="+mj-ea"/>
            </a:endParaRPr>
          </a:p>
          <a:p>
            <a:r>
              <a:rPr kumimoji="1" lang="ja-JP" altLang="en-US" dirty="0" smtClean="0">
                <a:solidFill>
                  <a:schemeClr val="tx1"/>
                </a:solidFill>
                <a:latin typeface="+mj-ea"/>
                <a:ea typeface="+mj-ea"/>
              </a:rPr>
              <a:t>取組の概要を説明します。</a:t>
            </a:r>
            <a:endParaRPr kumimoji="1" lang="en-US" altLang="ja-JP" dirty="0" smtClean="0">
              <a:solidFill>
                <a:schemeClr val="tx1"/>
              </a:solidFill>
              <a:latin typeface="+mj-ea"/>
              <a:ea typeface="+mj-ea"/>
            </a:endParaRPr>
          </a:p>
          <a:p>
            <a:r>
              <a:rPr kumimoji="1" lang="en-US" altLang="ja-JP" dirty="0" smtClean="0">
                <a:solidFill>
                  <a:schemeClr val="tx1"/>
                </a:solidFill>
                <a:latin typeface="+mj-ea"/>
                <a:ea typeface="+mj-ea"/>
              </a:rPr>
              <a:t>【</a:t>
            </a:r>
            <a:r>
              <a:rPr kumimoji="1" lang="ja-JP" altLang="en-US" dirty="0" smtClean="0">
                <a:solidFill>
                  <a:schemeClr val="tx1"/>
                </a:solidFill>
                <a:latin typeface="+mj-ea"/>
                <a:ea typeface="+mj-ea"/>
              </a:rPr>
              <a:t>ポイント</a:t>
            </a:r>
            <a:r>
              <a:rPr kumimoji="1" lang="en-US" altLang="ja-JP" dirty="0" smtClean="0">
                <a:solidFill>
                  <a:schemeClr val="tx1"/>
                </a:solidFill>
                <a:latin typeface="+mj-ea"/>
                <a:ea typeface="+mj-ea"/>
              </a:rPr>
              <a:t>】</a:t>
            </a:r>
          </a:p>
          <a:p>
            <a:pPr marL="178946" indent="-178946">
              <a:buFont typeface="Wingdings" panose="05000000000000000000" pitchFamily="2" charset="2"/>
              <a:buChar char="ü"/>
            </a:pPr>
            <a:r>
              <a:rPr kumimoji="1" lang="ja-JP" altLang="en-US" dirty="0" smtClean="0">
                <a:solidFill>
                  <a:schemeClr val="tx1"/>
                </a:solidFill>
                <a:latin typeface="+mj-ea"/>
                <a:ea typeface="+mj-ea"/>
              </a:rPr>
              <a:t>男女共同参画部局と危機管理部局が連携して男女共同参画の視点からの防災手引書を作成しました。</a:t>
            </a:r>
            <a:endParaRPr kumimoji="1" lang="en-US" altLang="ja-JP" dirty="0" smtClean="0">
              <a:solidFill>
                <a:schemeClr val="tx1"/>
              </a:solidFill>
              <a:latin typeface="+mj-ea"/>
              <a:ea typeface="+mj-ea"/>
            </a:endParaRPr>
          </a:p>
          <a:p>
            <a:pPr marL="178946" indent="-178946">
              <a:buFont typeface="Wingdings" panose="05000000000000000000" pitchFamily="2" charset="2"/>
              <a:buChar char="ü"/>
            </a:pPr>
            <a:r>
              <a:rPr kumimoji="1" lang="ja-JP" altLang="en-US" dirty="0" smtClean="0">
                <a:solidFill>
                  <a:schemeClr val="tx1"/>
                </a:solidFill>
                <a:latin typeface="+mj-ea"/>
                <a:ea typeface="+mj-ea"/>
              </a:rPr>
              <a:t>この手引書を活用し、女性防災リーダーの育成事業を実施しました。</a:t>
            </a:r>
            <a:endParaRPr kumimoji="1" lang="en-US" altLang="ja-JP" dirty="0" smtClean="0">
              <a:solidFill>
                <a:schemeClr val="tx1"/>
              </a:solidFill>
              <a:latin typeface="+mj-ea"/>
              <a:ea typeface="+mj-ea"/>
            </a:endParaRPr>
          </a:p>
          <a:p>
            <a:pPr marL="178946" indent="-178946">
              <a:buFont typeface="Wingdings" panose="05000000000000000000" pitchFamily="2" charset="2"/>
              <a:buChar char="ü"/>
            </a:pPr>
            <a:r>
              <a:rPr kumimoji="1" lang="ja-JP" altLang="en-US" dirty="0" smtClean="0">
                <a:solidFill>
                  <a:schemeClr val="tx1"/>
                </a:solidFill>
                <a:latin typeface="+mj-ea"/>
                <a:ea typeface="+mj-ea"/>
              </a:rPr>
              <a:t>事業では、地域防災で実際に活躍するための工夫をしたことから、育成された女性リーダーは事業で身につけた知識を地域に還元しています。</a:t>
            </a:r>
            <a:endParaRPr kumimoji="1" lang="ja-JP" altLang="en-US" dirty="0">
              <a:solidFill>
                <a:schemeClr val="tx1"/>
              </a:solidFill>
              <a:latin typeface="+mj-ea"/>
              <a:ea typeface="+mj-ea"/>
            </a:endParaRPr>
          </a:p>
        </p:txBody>
      </p:sp>
      <p:sp>
        <p:nvSpPr>
          <p:cNvPr id="4" name="スライド番号プレースホルダー 3"/>
          <p:cNvSpPr>
            <a:spLocks noGrp="1"/>
          </p:cNvSpPr>
          <p:nvPr>
            <p:ph type="sldNum" sz="quarter" idx="10"/>
          </p:nvPr>
        </p:nvSpPr>
        <p:spPr/>
        <p:txBody>
          <a:bodyPr/>
          <a:lstStyle/>
          <a:p>
            <a:fld id="{FBFDA0B4-827D-FF4B-AC12-B2E988361E37}" type="slidenum">
              <a:rPr kumimoji="1" lang="ja-JP" altLang="en-US" smtClean="0"/>
              <a:t>19</a:t>
            </a:fld>
            <a:endParaRPr kumimoji="1" lang="ja-JP" altLang="en-US"/>
          </a:p>
        </p:txBody>
      </p:sp>
    </p:spTree>
    <p:extLst>
      <p:ext uri="{BB962C8B-B14F-4D97-AF65-F5344CB8AC3E}">
        <p14:creationId xmlns:p14="http://schemas.microsoft.com/office/powerpoint/2010/main" val="2823437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BFDA0B4-827D-FF4B-AC12-B2E988361E37}" type="slidenum">
              <a:rPr kumimoji="1" lang="ja-JP" altLang="en-US" smtClean="0"/>
              <a:t>2</a:t>
            </a:fld>
            <a:endParaRPr kumimoji="1" lang="ja-JP" altLang="en-US"/>
          </a:p>
        </p:txBody>
      </p:sp>
    </p:spTree>
    <p:extLst>
      <p:ext uri="{BB962C8B-B14F-4D97-AF65-F5344CB8AC3E}">
        <p14:creationId xmlns:p14="http://schemas.microsoft.com/office/powerpoint/2010/main" val="3711384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latin typeface="+mn-ea"/>
                <a:cs typeface="メイリオ"/>
              </a:rPr>
              <a:t>取組を行うことになった経緯を説明します。</a:t>
            </a:r>
            <a:endParaRPr lang="en-US" altLang="ja-JP" sz="1100" dirty="0">
              <a:latin typeface="+mn-ea"/>
              <a:cs typeface="メイリオ"/>
            </a:endParaRPr>
          </a:p>
          <a:p>
            <a:r>
              <a:rPr lang="en-US" altLang="ja-JP" sz="1100" dirty="0">
                <a:latin typeface="+mn-ea"/>
                <a:cs typeface="メイリオ"/>
              </a:rPr>
              <a:t>【</a:t>
            </a:r>
            <a:r>
              <a:rPr lang="ja-JP" altLang="en-US" sz="1100" dirty="0">
                <a:latin typeface="+mn-ea"/>
                <a:cs typeface="メイリオ"/>
              </a:rPr>
              <a:t>ポイント</a:t>
            </a:r>
            <a:r>
              <a:rPr lang="en-US" altLang="ja-JP" sz="1100" dirty="0">
                <a:latin typeface="+mn-ea"/>
                <a:cs typeface="メイリオ"/>
              </a:rPr>
              <a:t>】</a:t>
            </a:r>
          </a:p>
          <a:p>
            <a:pPr marL="178946" indent="-178946">
              <a:buFont typeface="Wingdings" panose="05000000000000000000" pitchFamily="2" charset="2"/>
              <a:buChar char="ü"/>
            </a:pPr>
            <a:r>
              <a:rPr lang="ja-JP" altLang="en-US" sz="1100" dirty="0">
                <a:latin typeface="+mn-ea"/>
                <a:cs typeface="メイリオ"/>
              </a:rPr>
              <a:t>危機管理部局も含めた男女共同参画推進本部において、男女共同参画の推進による地域防災力の向上を掲げています。</a:t>
            </a:r>
            <a:endParaRPr lang="en-US" altLang="ja-JP" sz="1100" dirty="0">
              <a:latin typeface="+mn-ea"/>
              <a:cs typeface="メイリオ"/>
            </a:endParaRPr>
          </a:p>
          <a:p>
            <a:pPr marL="178946" indent="-178946">
              <a:buFont typeface="Wingdings" panose="05000000000000000000" pitchFamily="2" charset="2"/>
              <a:buChar char="ü"/>
            </a:pPr>
            <a:r>
              <a:rPr lang="ja-JP" altLang="en-US" sz="1100" dirty="0">
                <a:latin typeface="+mn-ea"/>
                <a:cs typeface="メイリオ"/>
              </a:rPr>
              <a:t>男女共同参画部局では、防災手引書を作成し、危機管理部局では地震・津波対策アクションプログラムの中で男女共同参画の推進を目標として掲げています。</a:t>
            </a:r>
            <a:endParaRPr lang="en-US" altLang="ja-JP" sz="1100" dirty="0">
              <a:latin typeface="+mn-ea"/>
              <a:cs typeface="メイリオ"/>
            </a:endParaRPr>
          </a:p>
          <a:p>
            <a:pPr marL="178946" indent="-178946">
              <a:buFont typeface="Wingdings" panose="05000000000000000000" pitchFamily="2" charset="2"/>
              <a:buChar char="ü"/>
            </a:pPr>
            <a:r>
              <a:rPr lang="ja-JP" altLang="en-US" sz="1100" dirty="0">
                <a:latin typeface="+mn-ea"/>
                <a:cs typeface="メイリオ"/>
              </a:rPr>
              <a:t>実際に地域でリーダーシップを発揮する女性防災リーダーが少なかったことから、両者のこれまでの取組を踏まえ、両者が連携しながら防災リーダー研修を実施しました。</a:t>
            </a:r>
            <a:endParaRPr lang="en-US" altLang="ja-JP" sz="1100" dirty="0">
              <a:latin typeface="+mn-ea"/>
              <a:cs typeface="メイリオ"/>
            </a:endParaRPr>
          </a:p>
        </p:txBody>
      </p:sp>
      <p:sp>
        <p:nvSpPr>
          <p:cNvPr id="4" name="スライド番号プレースホルダー 3"/>
          <p:cNvSpPr>
            <a:spLocks noGrp="1"/>
          </p:cNvSpPr>
          <p:nvPr>
            <p:ph type="sldNum" sz="quarter" idx="10"/>
          </p:nvPr>
        </p:nvSpPr>
        <p:spPr/>
        <p:txBody>
          <a:bodyPr/>
          <a:lstStyle/>
          <a:p>
            <a:fld id="{FBFDA0B4-827D-FF4B-AC12-B2E988361E37}" type="slidenum">
              <a:rPr kumimoji="1" lang="ja-JP" altLang="en-US" smtClean="0"/>
              <a:t>20</a:t>
            </a:fld>
            <a:endParaRPr kumimoji="1" lang="ja-JP" altLang="en-US"/>
          </a:p>
        </p:txBody>
      </p:sp>
    </p:spTree>
    <p:extLst>
      <p:ext uri="{BB962C8B-B14F-4D97-AF65-F5344CB8AC3E}">
        <p14:creationId xmlns:p14="http://schemas.microsoft.com/office/powerpoint/2010/main" val="25259869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477109">
              <a:defRPr/>
            </a:pPr>
            <a:r>
              <a:rPr lang="ja-JP" altLang="en-US" sz="1100" dirty="0">
                <a:latin typeface="+mn-ea"/>
                <a:cs typeface="メイリオ"/>
              </a:rPr>
              <a:t>取組のポイントを説明します。</a:t>
            </a:r>
            <a:endParaRPr lang="en-US" altLang="ja-JP" sz="1100" dirty="0">
              <a:latin typeface="+mn-ea"/>
              <a:cs typeface="メイリオ"/>
            </a:endParaRPr>
          </a:p>
          <a:p>
            <a:pPr defTabSz="477109">
              <a:defRPr/>
            </a:pPr>
            <a:r>
              <a:rPr lang="en-US" altLang="ja-JP" sz="1100" dirty="0">
                <a:latin typeface="+mn-ea"/>
                <a:cs typeface="メイリオ"/>
              </a:rPr>
              <a:t>【</a:t>
            </a:r>
            <a:r>
              <a:rPr lang="ja-JP" altLang="en-US" sz="1100" dirty="0">
                <a:latin typeface="+mn-ea"/>
                <a:cs typeface="メイリオ"/>
              </a:rPr>
              <a:t>ポイント</a:t>
            </a:r>
            <a:r>
              <a:rPr lang="en-US" altLang="ja-JP" sz="1100" dirty="0">
                <a:latin typeface="+mn-ea"/>
                <a:cs typeface="メイリオ"/>
              </a:rPr>
              <a:t>】</a:t>
            </a:r>
            <a:r>
              <a:rPr lang="ja-JP" altLang="en-US" sz="1100" dirty="0">
                <a:latin typeface="+mn-ea"/>
                <a:cs typeface="メイリオ"/>
              </a:rPr>
              <a:t>（講座内容）</a:t>
            </a:r>
            <a:endParaRPr lang="en-US" altLang="ja-JP" sz="1100" dirty="0">
              <a:latin typeface="+mn-ea"/>
              <a:cs typeface="メイリオ"/>
            </a:endParaRPr>
          </a:p>
          <a:p>
            <a:pPr marL="178946" indent="-178946" defTabSz="477109">
              <a:buFont typeface="Wingdings" panose="05000000000000000000" pitchFamily="2" charset="2"/>
              <a:buChar char="ü"/>
              <a:defRPr/>
            </a:pPr>
            <a:r>
              <a:rPr lang="ja-JP" altLang="en-US" sz="1100" dirty="0">
                <a:latin typeface="+mn-ea"/>
                <a:cs typeface="メイリオ"/>
              </a:rPr>
              <a:t>講座では、避難所の困難・課題について男女共同参画の視点を考えるグループワーク等、防災と男女共同参画の視点の重要性を学びます。</a:t>
            </a:r>
            <a:endParaRPr lang="en-US" altLang="ja-JP" sz="1100" dirty="0">
              <a:latin typeface="+mn-ea"/>
              <a:cs typeface="メイリオ"/>
            </a:endParaRPr>
          </a:p>
          <a:p>
            <a:pPr marL="178946" indent="-178946" defTabSz="477109">
              <a:buFont typeface="Wingdings" panose="05000000000000000000" pitchFamily="2" charset="2"/>
              <a:buChar char="ü"/>
              <a:defRPr/>
            </a:pPr>
            <a:r>
              <a:rPr lang="ja-JP" altLang="en-US" sz="1100" dirty="0">
                <a:latin typeface="+mn-ea"/>
                <a:cs typeface="メイリオ"/>
              </a:rPr>
              <a:t>研修修了後に実践するため、「身近な防災講座を企画する」講座を設置し、リーダーとして講座を行う側になるための工夫も実施しています。</a:t>
            </a:r>
            <a:endParaRPr lang="en-US" altLang="ja-JP" sz="1100" dirty="0">
              <a:latin typeface="+mn-ea"/>
              <a:cs typeface="メイリオ"/>
            </a:endParaRPr>
          </a:p>
          <a:p>
            <a:pPr marL="178946" indent="-178946" defTabSz="477109">
              <a:buFont typeface="Wingdings" panose="05000000000000000000" pitchFamily="2" charset="2"/>
              <a:buChar char="ü"/>
              <a:defRPr/>
            </a:pPr>
            <a:r>
              <a:rPr lang="ja-JP" altLang="en-US" sz="1100" dirty="0">
                <a:latin typeface="+mn-ea"/>
                <a:cs typeface="メイリオ"/>
              </a:rPr>
              <a:t>修了後は研修参加者が一堂に会して研修後の自らの取組等を共有する機会を設けることによってフォローアップを実施しています。</a:t>
            </a:r>
            <a:endParaRPr lang="en-US" altLang="ja-JP" sz="1100" dirty="0">
              <a:latin typeface="+mn-ea"/>
              <a:cs typeface="メイリオ"/>
            </a:endParaRPr>
          </a:p>
        </p:txBody>
      </p:sp>
      <p:sp>
        <p:nvSpPr>
          <p:cNvPr id="4" name="スライド番号プレースホルダー 3"/>
          <p:cNvSpPr>
            <a:spLocks noGrp="1"/>
          </p:cNvSpPr>
          <p:nvPr>
            <p:ph type="sldNum" sz="quarter" idx="10"/>
          </p:nvPr>
        </p:nvSpPr>
        <p:spPr/>
        <p:txBody>
          <a:bodyPr/>
          <a:lstStyle/>
          <a:p>
            <a:fld id="{FBFDA0B4-827D-FF4B-AC12-B2E988361E37}" type="slidenum">
              <a:rPr kumimoji="1" lang="ja-JP" altLang="en-US" smtClean="0"/>
              <a:t>21</a:t>
            </a:fld>
            <a:endParaRPr kumimoji="1" lang="ja-JP" altLang="en-US"/>
          </a:p>
        </p:txBody>
      </p:sp>
    </p:spTree>
    <p:extLst>
      <p:ext uri="{BB962C8B-B14F-4D97-AF65-F5344CB8AC3E}">
        <p14:creationId xmlns:p14="http://schemas.microsoft.com/office/powerpoint/2010/main" val="1802003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solidFill>
                  <a:schemeClr val="tx1"/>
                </a:solidFill>
                <a:latin typeface="+mn-ea"/>
                <a:ea typeface="+mn-ea"/>
              </a:rPr>
              <a:t>（つづき）</a:t>
            </a:r>
            <a:endParaRPr kumimoji="1" lang="en-US" altLang="ja-JP" dirty="0" smtClean="0">
              <a:solidFill>
                <a:schemeClr val="tx1"/>
              </a:solidFill>
              <a:latin typeface="+mn-ea"/>
              <a:ea typeface="+mn-ea"/>
            </a:endParaRPr>
          </a:p>
          <a:p>
            <a:r>
              <a:rPr kumimoji="1" lang="en-US" altLang="ja-JP" dirty="0" smtClean="0">
                <a:solidFill>
                  <a:schemeClr val="tx1"/>
                </a:solidFill>
                <a:latin typeface="+mn-ea"/>
                <a:ea typeface="+mn-ea"/>
              </a:rPr>
              <a:t>【</a:t>
            </a:r>
            <a:r>
              <a:rPr kumimoji="1" lang="ja-JP" altLang="en-US" dirty="0" smtClean="0">
                <a:solidFill>
                  <a:schemeClr val="tx1"/>
                </a:solidFill>
                <a:latin typeface="+mn-ea"/>
                <a:ea typeface="+mn-ea"/>
              </a:rPr>
              <a:t>ポイント</a:t>
            </a:r>
            <a:r>
              <a:rPr kumimoji="1" lang="en-US" altLang="ja-JP" dirty="0" smtClean="0">
                <a:solidFill>
                  <a:schemeClr val="tx1"/>
                </a:solidFill>
                <a:latin typeface="+mn-ea"/>
                <a:ea typeface="+mn-ea"/>
              </a:rPr>
              <a:t>】</a:t>
            </a:r>
          </a:p>
          <a:p>
            <a:pPr marL="178946" indent="-178946">
              <a:buFont typeface="Wingdings" panose="05000000000000000000" pitchFamily="2" charset="2"/>
              <a:buChar char="ü"/>
            </a:pPr>
            <a:r>
              <a:rPr kumimoji="1" lang="ja-JP" altLang="en-US" dirty="0" smtClean="0">
                <a:solidFill>
                  <a:schemeClr val="tx1"/>
                </a:solidFill>
                <a:latin typeface="+mn-ea"/>
                <a:ea typeface="+mn-ea"/>
              </a:rPr>
              <a:t>男女共同参画部局と危機管理部局がそれぞれの担当する計画等に防災と男女共同参画の視点を記載しています。</a:t>
            </a:r>
            <a:endParaRPr kumimoji="1" lang="en-US" altLang="ja-JP" dirty="0" smtClean="0">
              <a:solidFill>
                <a:schemeClr val="tx1"/>
              </a:solidFill>
              <a:latin typeface="+mn-ea"/>
              <a:ea typeface="+mn-ea"/>
            </a:endParaRPr>
          </a:p>
          <a:p>
            <a:pPr marL="178946" indent="-178946">
              <a:buFont typeface="Wingdings" panose="05000000000000000000" pitchFamily="2" charset="2"/>
              <a:buChar char="ü"/>
            </a:pPr>
            <a:r>
              <a:rPr kumimoji="1" lang="ja-JP" altLang="en-US" dirty="0" smtClean="0">
                <a:solidFill>
                  <a:schemeClr val="tx1"/>
                </a:solidFill>
                <a:latin typeface="+mn-ea"/>
                <a:ea typeface="+mn-ea"/>
              </a:rPr>
              <a:t>男女共同参画部局が防災に取り組むことにより、防災分野での男女共同参画が推進し、危機管理部局が男女共同参画に取り組むことにより、防災施策へ男女共同参画の視点が取り込まれ、より地域防災力の向上につながります。</a:t>
            </a:r>
            <a:endParaRPr kumimoji="1" lang="en-US" altLang="ja-JP" dirty="0" smtClean="0">
              <a:solidFill>
                <a:schemeClr val="tx1"/>
              </a:solidFill>
              <a:latin typeface="+mn-ea"/>
              <a:ea typeface="+mn-ea"/>
            </a:endParaRPr>
          </a:p>
          <a:p>
            <a:pPr marL="178946" indent="-178946">
              <a:buFont typeface="Wingdings" panose="05000000000000000000" pitchFamily="2" charset="2"/>
              <a:buChar char="ü"/>
            </a:pPr>
            <a:r>
              <a:rPr kumimoji="1" lang="ja-JP" altLang="en-US" dirty="0" smtClean="0">
                <a:solidFill>
                  <a:schemeClr val="tx1"/>
                </a:solidFill>
                <a:latin typeface="+mn-ea"/>
                <a:ea typeface="+mn-ea"/>
              </a:rPr>
              <a:t>このように、両部局が連携することによって、両部局の担当施策に相乗効果が生まれます。</a:t>
            </a:r>
            <a:endParaRPr kumimoji="1" lang="en-US" altLang="ja-JP" dirty="0" smtClean="0">
              <a:solidFill>
                <a:schemeClr val="tx1"/>
              </a:solidFill>
              <a:latin typeface="+mn-ea"/>
              <a:ea typeface="+mn-ea"/>
            </a:endParaRPr>
          </a:p>
        </p:txBody>
      </p:sp>
      <p:sp>
        <p:nvSpPr>
          <p:cNvPr id="4" name="スライド番号プレースホルダー 3"/>
          <p:cNvSpPr>
            <a:spLocks noGrp="1"/>
          </p:cNvSpPr>
          <p:nvPr>
            <p:ph type="sldNum" sz="quarter" idx="10"/>
          </p:nvPr>
        </p:nvSpPr>
        <p:spPr/>
        <p:txBody>
          <a:bodyPr/>
          <a:lstStyle/>
          <a:p>
            <a:fld id="{FBFDA0B4-827D-FF4B-AC12-B2E988361E37}" type="slidenum">
              <a:rPr kumimoji="1" lang="ja-JP" altLang="en-US" smtClean="0"/>
              <a:t>22</a:t>
            </a:fld>
            <a:endParaRPr kumimoji="1" lang="ja-JP" altLang="en-US"/>
          </a:p>
        </p:txBody>
      </p:sp>
    </p:spTree>
    <p:extLst>
      <p:ext uri="{BB962C8B-B14F-4D97-AF65-F5344CB8AC3E}">
        <p14:creationId xmlns:p14="http://schemas.microsoft.com/office/powerpoint/2010/main" val="1803894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477187">
              <a:defRPr/>
            </a:pPr>
            <a:r>
              <a:rPr lang="ja-JP" altLang="en-US" sz="1300" dirty="0">
                <a:latin typeface="+mj-ea"/>
              </a:rPr>
              <a:t>既存の防災セミナーと女性向けのセミナーを連動して実施することにより、女性リーダーの育成や地域全体の防災における男女共同参画を推進した三重県四日市市の事例です。</a:t>
            </a:r>
            <a:endParaRPr lang="en-US" altLang="ja-JP" sz="1300" dirty="0">
              <a:latin typeface="+mj-ea"/>
            </a:endParaRPr>
          </a:p>
          <a:p>
            <a:pPr defTabSz="477187">
              <a:defRPr/>
            </a:pPr>
            <a:r>
              <a:rPr lang="ja-JP" altLang="en-US" sz="1300" dirty="0">
                <a:latin typeface="+mj-ea"/>
              </a:rPr>
              <a:t>まず、取組の概要を説明します。</a:t>
            </a:r>
            <a:endParaRPr lang="en-US" altLang="ja-JP" sz="1300" dirty="0">
              <a:latin typeface="+mj-ea"/>
            </a:endParaRPr>
          </a:p>
          <a:p>
            <a:pPr defTabSz="477187">
              <a:defRPr/>
            </a:pPr>
            <a:r>
              <a:rPr lang="en-US" altLang="ja-JP" sz="1300" dirty="0">
                <a:latin typeface="+mj-ea"/>
              </a:rPr>
              <a:t>【</a:t>
            </a:r>
            <a:r>
              <a:rPr lang="ja-JP" altLang="en-US" sz="1300" dirty="0">
                <a:latin typeface="+mj-ea"/>
              </a:rPr>
              <a:t>ポイント</a:t>
            </a:r>
            <a:r>
              <a:rPr lang="en-US" altLang="ja-JP" sz="1300" dirty="0">
                <a:latin typeface="+mj-ea"/>
              </a:rPr>
              <a:t>】</a:t>
            </a:r>
          </a:p>
          <a:p>
            <a:pPr marL="178946" indent="-178946" defTabSz="477187">
              <a:buFont typeface="Wingdings" panose="05000000000000000000" pitchFamily="2" charset="2"/>
              <a:buChar char="ü"/>
              <a:defRPr/>
            </a:pPr>
            <a:r>
              <a:rPr lang="ja-JP" altLang="en-US" sz="1300" dirty="0">
                <a:latin typeface="+mj-ea"/>
              </a:rPr>
              <a:t>既存の防災セミナーと連動した女性限定のセミナーを実施。</a:t>
            </a:r>
            <a:endParaRPr lang="en-US" altLang="ja-JP" sz="1300" dirty="0">
              <a:latin typeface="+mj-ea"/>
            </a:endParaRPr>
          </a:p>
          <a:p>
            <a:pPr marL="178946" indent="-178946" defTabSz="477187">
              <a:buFont typeface="Wingdings" panose="05000000000000000000" pitchFamily="2" charset="2"/>
              <a:buChar char="ü"/>
              <a:defRPr/>
            </a:pPr>
            <a:r>
              <a:rPr lang="ja-JP" altLang="en-US" sz="1300" dirty="0">
                <a:latin typeface="+mj-ea"/>
              </a:rPr>
              <a:t>連動したセミナーであるため、両セミナーの受講者間でネットワークができ、地域で行われる防災活動等に女性が積極的に参加できるようになりました。</a:t>
            </a:r>
            <a:endParaRPr lang="en-US" altLang="ja-JP" sz="1300" dirty="0">
              <a:latin typeface="+mj-ea"/>
            </a:endParaRPr>
          </a:p>
          <a:p>
            <a:pPr marL="180502" indent="-180502" defTabSz="481338">
              <a:buFont typeface="Wingdings" panose="05000000000000000000" pitchFamily="2" charset="2"/>
              <a:buChar char="ü"/>
              <a:defRPr/>
            </a:pPr>
            <a:r>
              <a:rPr lang="ja-JP" altLang="en-US" sz="1300" dirty="0">
                <a:latin typeface="+mj-ea"/>
              </a:rPr>
              <a:t>結果、自治会連合会から男女共同参画の視点からの避難所運営マニュアル作成の要望が出され、セミナーを修了した女性や自治会連合会、地区防災組織、専門家と協力しながら男女共同参画の視点からの避難所運営マニュアルを作成しています。</a:t>
            </a:r>
            <a:endParaRPr lang="en-US" altLang="ja-JP" sz="1300" dirty="0">
              <a:latin typeface="+mj-ea"/>
            </a:endParaRPr>
          </a:p>
          <a:p>
            <a:pPr defTabSz="477187">
              <a:defRPr/>
            </a:pPr>
            <a:r>
              <a:rPr lang="ja-JP" altLang="en-US" sz="1300" dirty="0">
                <a:latin typeface="+mj-ea"/>
              </a:rPr>
              <a:t>次に、取組の経緯に説明します。</a:t>
            </a:r>
            <a:endParaRPr lang="en-US" altLang="ja-JP" sz="1300" dirty="0">
              <a:latin typeface="+mj-ea"/>
            </a:endParaRPr>
          </a:p>
          <a:p>
            <a:pPr defTabSz="477187">
              <a:defRPr/>
            </a:pPr>
            <a:r>
              <a:rPr lang="en-US" altLang="ja-JP" sz="1300" dirty="0">
                <a:latin typeface="+mj-ea"/>
              </a:rPr>
              <a:t>【</a:t>
            </a:r>
            <a:r>
              <a:rPr lang="ja-JP" altLang="en-US" sz="1300" dirty="0">
                <a:latin typeface="+mj-ea"/>
              </a:rPr>
              <a:t>ポイント</a:t>
            </a:r>
            <a:r>
              <a:rPr lang="en-US" altLang="ja-JP" sz="1300" dirty="0">
                <a:latin typeface="+mj-ea"/>
              </a:rPr>
              <a:t>】</a:t>
            </a:r>
          </a:p>
          <a:p>
            <a:pPr marL="178946" indent="-178946" defTabSz="477187">
              <a:buFont typeface="Wingdings" panose="05000000000000000000" pitchFamily="2" charset="2"/>
              <a:buChar char="ü"/>
              <a:defRPr/>
            </a:pPr>
            <a:r>
              <a:rPr lang="ja-JP" altLang="en-US" sz="1300" dirty="0">
                <a:latin typeface="+mj-ea"/>
              </a:rPr>
              <a:t>既存の防災セミナーや訓練の参加者は、高齢男性等が中心の一部の人に限られ、マンネリ化していました。</a:t>
            </a:r>
            <a:endParaRPr lang="en-US" altLang="ja-JP" sz="1300" dirty="0">
              <a:latin typeface="+mj-ea"/>
            </a:endParaRPr>
          </a:p>
          <a:p>
            <a:pPr marL="178946" indent="-178946" defTabSz="477187">
              <a:buFont typeface="Wingdings" panose="05000000000000000000" pitchFamily="2" charset="2"/>
              <a:buChar char="ü"/>
              <a:defRPr/>
            </a:pPr>
            <a:r>
              <a:rPr lang="ja-JP" altLang="en-US" sz="1300" dirty="0">
                <a:latin typeface="+mj-ea"/>
              </a:rPr>
              <a:t>様々な層に防災に関心を持ってもらう必要があり、東日本大震災での男女共同参画の視点からの課題が生じていたこともあり、女性向けの防災啓発セミナーの開催を検討しました。</a:t>
            </a:r>
            <a:endParaRPr lang="en-US" altLang="ja-JP" sz="1300" dirty="0">
              <a:latin typeface="+mj-ea"/>
            </a:endParaRPr>
          </a:p>
          <a:p>
            <a:pPr marL="178946" indent="-178946" defTabSz="477187">
              <a:buFont typeface="Wingdings" panose="05000000000000000000" pitchFamily="2" charset="2"/>
              <a:buChar char="ü"/>
              <a:defRPr/>
            </a:pPr>
            <a:r>
              <a:rPr lang="ja-JP" altLang="en-US" sz="1300" dirty="0">
                <a:latin typeface="+mj-ea"/>
              </a:rPr>
              <a:t>セミナーを受けてもらうことだけではなく、実際に地域防災に女性が参加していくことを目的としていたことから、実際に地域防災を行っている層とのネットワーク化のため、既存の防災セミナーと連動して行うこととしました。</a:t>
            </a:r>
            <a:endParaRPr lang="en-US" altLang="ja-JP" sz="1300" dirty="0">
              <a:latin typeface="+mj-ea"/>
            </a:endParaRPr>
          </a:p>
        </p:txBody>
      </p:sp>
      <p:sp>
        <p:nvSpPr>
          <p:cNvPr id="4" name="スライド番号プレースホルダー 3"/>
          <p:cNvSpPr>
            <a:spLocks noGrp="1"/>
          </p:cNvSpPr>
          <p:nvPr>
            <p:ph type="sldNum" sz="quarter" idx="10"/>
          </p:nvPr>
        </p:nvSpPr>
        <p:spPr/>
        <p:txBody>
          <a:bodyPr/>
          <a:lstStyle/>
          <a:p>
            <a:fld id="{FBFDA0B4-827D-FF4B-AC12-B2E988361E37}" type="slidenum">
              <a:rPr kumimoji="1" lang="ja-JP" altLang="en-US" smtClean="0"/>
              <a:t>23</a:t>
            </a:fld>
            <a:endParaRPr kumimoji="1" lang="ja-JP" altLang="en-US"/>
          </a:p>
        </p:txBody>
      </p:sp>
    </p:spTree>
    <p:extLst>
      <p:ext uri="{BB962C8B-B14F-4D97-AF65-F5344CB8AC3E}">
        <p14:creationId xmlns:p14="http://schemas.microsoft.com/office/powerpoint/2010/main" val="40443426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477187">
              <a:defRPr/>
            </a:pPr>
            <a:r>
              <a:rPr lang="ja-JP" altLang="en-US" sz="1300" dirty="0">
                <a:latin typeface="+mj-ea"/>
              </a:rPr>
              <a:t>女性セミナーと既存セミナーの概要を説明します。</a:t>
            </a:r>
            <a:endParaRPr lang="en-US" altLang="ja-JP" sz="1300" dirty="0">
              <a:latin typeface="+mj-ea"/>
            </a:endParaRPr>
          </a:p>
          <a:p>
            <a:pPr defTabSz="477187">
              <a:defRPr/>
            </a:pPr>
            <a:r>
              <a:rPr lang="en-US" altLang="ja-JP" sz="1300" dirty="0">
                <a:latin typeface="+mj-ea"/>
              </a:rPr>
              <a:t>【</a:t>
            </a:r>
            <a:r>
              <a:rPr lang="ja-JP" altLang="en-US" sz="1300" dirty="0">
                <a:latin typeface="+mj-ea"/>
              </a:rPr>
              <a:t>ポイント</a:t>
            </a:r>
            <a:r>
              <a:rPr lang="en-US" altLang="ja-JP" sz="1300" dirty="0">
                <a:latin typeface="+mj-ea"/>
              </a:rPr>
              <a:t>】</a:t>
            </a:r>
          </a:p>
          <a:p>
            <a:pPr marL="178946" indent="-178946" defTabSz="477187">
              <a:buFont typeface="Wingdings" panose="05000000000000000000" pitchFamily="2" charset="2"/>
              <a:buChar char="ü"/>
              <a:defRPr/>
            </a:pPr>
            <a:r>
              <a:rPr lang="ja-JP" altLang="en-US" sz="1300" dirty="0">
                <a:latin typeface="+mj-ea"/>
              </a:rPr>
              <a:t>女性セミナーは、興味はあるもののなかなか一歩を踏み出せない女性が地域の防災・減災活動に参加できるきっかけとなることを大きな目標として掲げています。</a:t>
            </a:r>
            <a:endParaRPr lang="en-US" altLang="ja-JP" sz="1300" dirty="0">
              <a:latin typeface="+mj-ea"/>
            </a:endParaRPr>
          </a:p>
          <a:p>
            <a:pPr marL="180502" indent="-180502" defTabSz="481338">
              <a:buFont typeface="Wingdings" panose="05000000000000000000" pitchFamily="2" charset="2"/>
              <a:buChar char="ü"/>
              <a:defRPr/>
            </a:pPr>
            <a:r>
              <a:rPr lang="ja-JP" altLang="en-US" sz="1300" dirty="0">
                <a:latin typeface="+mj-ea"/>
              </a:rPr>
              <a:t>既存セミナーも、単に研修を受けて終わるだけでなく、実際に地域の自主防災組織での活動に活かしてもらうことをねらって、自主防災組織からの推薦を受けることを受講の条件としています。</a:t>
            </a:r>
            <a:endParaRPr lang="en-US" altLang="ja-JP" sz="1300" dirty="0">
              <a:latin typeface="+mj-ea"/>
            </a:endParaRPr>
          </a:p>
          <a:p>
            <a:pPr marL="178946" indent="-178946" defTabSz="477187">
              <a:buFont typeface="Wingdings" panose="05000000000000000000" pitchFamily="2" charset="2"/>
              <a:buChar char="ü"/>
              <a:defRPr/>
            </a:pPr>
            <a:r>
              <a:rPr lang="ja-JP" altLang="en-US" sz="1300" dirty="0">
                <a:latin typeface="+mj-ea"/>
              </a:rPr>
              <a:t>両セミナーの講座の大半は合同で行われ、ワークショップ等では両セミナーの受講者が共にワークに取り組むようにしています。</a:t>
            </a:r>
          </a:p>
        </p:txBody>
      </p:sp>
      <p:sp>
        <p:nvSpPr>
          <p:cNvPr id="4" name="スライド番号プレースホルダー 3"/>
          <p:cNvSpPr>
            <a:spLocks noGrp="1"/>
          </p:cNvSpPr>
          <p:nvPr>
            <p:ph type="sldNum" sz="quarter" idx="10"/>
          </p:nvPr>
        </p:nvSpPr>
        <p:spPr/>
        <p:txBody>
          <a:bodyPr/>
          <a:lstStyle/>
          <a:p>
            <a:fld id="{FBFDA0B4-827D-FF4B-AC12-B2E988361E37}" type="slidenum">
              <a:rPr kumimoji="1" lang="ja-JP" altLang="en-US" smtClean="0"/>
              <a:t>24</a:t>
            </a:fld>
            <a:endParaRPr kumimoji="1" lang="ja-JP" altLang="en-US"/>
          </a:p>
        </p:txBody>
      </p:sp>
    </p:spTree>
    <p:extLst>
      <p:ext uri="{BB962C8B-B14F-4D97-AF65-F5344CB8AC3E}">
        <p14:creationId xmlns:p14="http://schemas.microsoft.com/office/powerpoint/2010/main" val="39316572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477187">
              <a:defRPr/>
            </a:pPr>
            <a:r>
              <a:rPr lang="ja-JP" altLang="en-US" sz="1300" dirty="0">
                <a:latin typeface="+mj-ea"/>
              </a:rPr>
              <a:t>取組のポイントを説明します。</a:t>
            </a:r>
            <a:endParaRPr lang="en-US" altLang="ja-JP" sz="1300" dirty="0">
              <a:latin typeface="+mj-ea"/>
            </a:endParaRPr>
          </a:p>
          <a:p>
            <a:pPr defTabSz="477187">
              <a:defRPr/>
            </a:pPr>
            <a:r>
              <a:rPr lang="en-US" altLang="ja-JP" sz="1300" dirty="0">
                <a:latin typeface="+mj-ea"/>
              </a:rPr>
              <a:t>【</a:t>
            </a:r>
            <a:r>
              <a:rPr lang="ja-JP" altLang="en-US" sz="1300" dirty="0">
                <a:latin typeface="+mj-ea"/>
              </a:rPr>
              <a:t>ポイント</a:t>
            </a:r>
            <a:r>
              <a:rPr lang="en-US" altLang="ja-JP" sz="1300" dirty="0">
                <a:latin typeface="+mj-ea"/>
              </a:rPr>
              <a:t>】</a:t>
            </a:r>
          </a:p>
          <a:p>
            <a:pPr marL="178946" indent="-178946" defTabSz="477187">
              <a:buFont typeface="Wingdings" panose="05000000000000000000" pitchFamily="2" charset="2"/>
              <a:buChar char="ü"/>
              <a:defRPr/>
            </a:pPr>
            <a:r>
              <a:rPr lang="ja-JP" altLang="en-US" sz="1300" dirty="0">
                <a:latin typeface="+mj-ea"/>
              </a:rPr>
              <a:t>既存セミナーと合同で行うことにより、同地区の自主防災組織の男性と受講女性が顔の見える関係になっています。</a:t>
            </a:r>
            <a:endParaRPr lang="en-US" altLang="ja-JP" sz="1300" dirty="0">
              <a:latin typeface="+mj-ea"/>
            </a:endParaRPr>
          </a:p>
          <a:p>
            <a:pPr marL="178946" indent="-178946" defTabSz="477187">
              <a:buFont typeface="Wingdings" panose="05000000000000000000" pitchFamily="2" charset="2"/>
              <a:buChar char="ü"/>
              <a:defRPr/>
            </a:pPr>
            <a:r>
              <a:rPr lang="ja-JP" altLang="en-US" sz="1300" dirty="0">
                <a:latin typeface="+mj-ea"/>
              </a:rPr>
              <a:t>その結果、セミナー修了者が地区の自主防災組織の開催する防災活動等に積極的に参加しやすくなり、自主防災組織側からも、セミナー修了者に声をかけることができるようになったことから、防災活動等に女性が参加しやすくなっています。</a:t>
            </a:r>
            <a:endParaRPr lang="en-US" altLang="ja-JP" sz="1300" dirty="0">
              <a:latin typeface="+mj-ea"/>
            </a:endParaRPr>
          </a:p>
          <a:p>
            <a:pPr marL="178946" indent="-178946" defTabSz="477187">
              <a:buFont typeface="Wingdings" panose="05000000000000000000" pitchFamily="2" charset="2"/>
              <a:buChar char="ü"/>
              <a:defRPr/>
            </a:pPr>
            <a:r>
              <a:rPr lang="ja-JP" altLang="en-US" sz="1300" dirty="0">
                <a:latin typeface="+mj-ea"/>
              </a:rPr>
              <a:t>講座内容については、女性向けには実際の地域の防災活動がイメージできるように防災倉庫で備蓄している発電機を実際に動かしてみたり、地震体験車に乗車してみたりと、体験型の講座を増やし、既存セミナーにあっては、序盤の講座で防災と男女共同参画について学ぶことにより、男性にとって女性が防災活動の担い手になる必要性や意義について理解が生まれるような仕組みを作っています。</a:t>
            </a:r>
            <a:endParaRPr lang="en-US" altLang="ja-JP" sz="1300" dirty="0">
              <a:latin typeface="+mj-ea"/>
            </a:endParaRPr>
          </a:p>
          <a:p>
            <a:pPr marL="178946" indent="-178946" defTabSz="477187">
              <a:buFont typeface="Wingdings" panose="05000000000000000000" pitchFamily="2" charset="2"/>
              <a:buChar char="ü"/>
              <a:defRPr/>
            </a:pPr>
            <a:r>
              <a:rPr lang="ja-JP" altLang="en-US" sz="1300" dirty="0">
                <a:latin typeface="+mj-ea"/>
              </a:rPr>
              <a:t>また、地区での男女共同参画の理解を深めるために、自治会連合会の活動として、女性の視点を取り入れた防災セミナーを開催しています。平成２５年度から３年間で、市内２８地区のうち１７地区で実施し、今後も継続して男女共同参画の大切さを周知していきます。</a:t>
            </a:r>
            <a:endParaRPr lang="en-US" altLang="ja-JP" sz="1300" dirty="0">
              <a:latin typeface="+mj-ea"/>
            </a:endParaRPr>
          </a:p>
          <a:p>
            <a:pPr defTabSz="477187">
              <a:defRPr/>
            </a:pPr>
            <a:endParaRPr lang="en-US" altLang="ja-JP" sz="1300" dirty="0">
              <a:latin typeface="+mj-ea"/>
            </a:endParaRPr>
          </a:p>
          <a:p>
            <a:pPr defTabSz="481338">
              <a:defRPr/>
            </a:pPr>
            <a:r>
              <a:rPr lang="ja-JP" altLang="en-US" sz="1300" dirty="0">
                <a:latin typeface="+mj-ea"/>
              </a:rPr>
              <a:t>その結果、地区での理解が深まってきており、女性セミナー修了者の地域の防災活動への参画が進みやすい環境が形成されています。</a:t>
            </a:r>
            <a:endParaRPr lang="en-US" altLang="ja-JP" sz="1300" dirty="0">
              <a:latin typeface="+mj-ea"/>
            </a:endParaRPr>
          </a:p>
        </p:txBody>
      </p:sp>
      <p:sp>
        <p:nvSpPr>
          <p:cNvPr id="4" name="スライド番号プレースホルダー 3"/>
          <p:cNvSpPr>
            <a:spLocks noGrp="1"/>
          </p:cNvSpPr>
          <p:nvPr>
            <p:ph type="sldNum" sz="quarter" idx="10"/>
          </p:nvPr>
        </p:nvSpPr>
        <p:spPr/>
        <p:txBody>
          <a:bodyPr/>
          <a:lstStyle/>
          <a:p>
            <a:fld id="{FBFDA0B4-827D-FF4B-AC12-B2E988361E37}" type="slidenum">
              <a:rPr kumimoji="1" lang="ja-JP" altLang="en-US" smtClean="0"/>
              <a:t>25</a:t>
            </a:fld>
            <a:endParaRPr kumimoji="1" lang="ja-JP" altLang="en-US"/>
          </a:p>
        </p:txBody>
      </p:sp>
    </p:spTree>
    <p:extLst>
      <p:ext uri="{BB962C8B-B14F-4D97-AF65-F5344CB8AC3E}">
        <p14:creationId xmlns:p14="http://schemas.microsoft.com/office/powerpoint/2010/main" val="42003954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477187">
              <a:defRPr/>
            </a:pPr>
            <a:r>
              <a:rPr lang="ja-JP" altLang="en-US" sz="1300" dirty="0">
                <a:latin typeface="+mj-ea"/>
              </a:rPr>
              <a:t>取組によって得られた効果・メリットを説明します。</a:t>
            </a:r>
            <a:endParaRPr lang="en-US" altLang="ja-JP" sz="1300" dirty="0">
              <a:latin typeface="+mj-ea"/>
            </a:endParaRPr>
          </a:p>
          <a:p>
            <a:pPr defTabSz="477187">
              <a:defRPr/>
            </a:pPr>
            <a:r>
              <a:rPr lang="en-US" altLang="ja-JP" sz="1300" dirty="0">
                <a:latin typeface="+mj-ea"/>
              </a:rPr>
              <a:t>【</a:t>
            </a:r>
            <a:r>
              <a:rPr lang="ja-JP" altLang="en-US" sz="1300" dirty="0">
                <a:latin typeface="+mj-ea"/>
              </a:rPr>
              <a:t>ポイント</a:t>
            </a:r>
            <a:r>
              <a:rPr lang="en-US" altLang="ja-JP" sz="1300" dirty="0">
                <a:latin typeface="+mj-ea"/>
              </a:rPr>
              <a:t>】</a:t>
            </a:r>
          </a:p>
          <a:p>
            <a:pPr marL="178946" indent="-178946" defTabSz="477187">
              <a:buFont typeface="Wingdings" panose="05000000000000000000" pitchFamily="2" charset="2"/>
              <a:buChar char="ü"/>
              <a:defRPr/>
            </a:pPr>
            <a:r>
              <a:rPr lang="ja-JP" altLang="en-US" sz="1300" dirty="0">
                <a:latin typeface="+mj-ea"/>
              </a:rPr>
              <a:t>実際に地域防災の現場で活躍する女性が増えています。</a:t>
            </a:r>
            <a:endParaRPr lang="en-US" altLang="ja-JP" sz="1300" dirty="0">
              <a:latin typeface="+mj-ea"/>
            </a:endParaRPr>
          </a:p>
          <a:p>
            <a:pPr marL="178946" indent="-178946" defTabSz="477187">
              <a:buFont typeface="Wingdings" panose="05000000000000000000" pitchFamily="2" charset="2"/>
              <a:buChar char="ü"/>
              <a:defRPr/>
            </a:pPr>
            <a:r>
              <a:rPr lang="ja-JP" altLang="en-US" sz="1300" dirty="0">
                <a:latin typeface="+mj-ea"/>
              </a:rPr>
              <a:t>両セミナーの受講者間のネットワークの構築はもとより、女性セミナー修了者が次年度に友人を連れてきて一緒に受講する等、女性の参画がさらに進むような女性同士のネットワークも構築されています。</a:t>
            </a:r>
            <a:endParaRPr lang="en-US" altLang="ja-JP" sz="1300" dirty="0">
              <a:latin typeface="+mj-ea"/>
            </a:endParaRPr>
          </a:p>
          <a:p>
            <a:pPr marL="178946" indent="-178946" defTabSz="477187">
              <a:buFont typeface="Wingdings" panose="05000000000000000000" pitchFamily="2" charset="2"/>
              <a:buChar char="ü"/>
              <a:defRPr/>
            </a:pPr>
            <a:r>
              <a:rPr lang="ja-JP" altLang="en-US" sz="1300" dirty="0">
                <a:latin typeface="+mj-ea"/>
              </a:rPr>
              <a:t>男性も女性も、女性が防災活動に参加する意義について理解が醸成されたことから、自治会連合会からの要望で男女共同参画の視点からの避難所運営マニュアルを作成してほしいとの要望が出てくるほど、地域全体での防災における男女共同参画に対する理解が進んでいます</a:t>
            </a:r>
            <a:r>
              <a:rPr lang="ja-JP" altLang="en-US" sz="1300" dirty="0" smtClean="0">
                <a:latin typeface="+mj-ea"/>
              </a:rPr>
              <a:t>。</a:t>
            </a:r>
            <a:endParaRPr lang="en-US" altLang="ja-JP" sz="1300" dirty="0">
              <a:latin typeface="+mj-ea"/>
            </a:endParaRPr>
          </a:p>
          <a:p>
            <a:pPr defTabSz="477187">
              <a:defRPr/>
            </a:pPr>
            <a:r>
              <a:rPr lang="en-US" altLang="ja-JP" sz="1300" dirty="0">
                <a:latin typeface="+mj-ea"/>
              </a:rPr>
              <a:t>【</a:t>
            </a:r>
            <a:r>
              <a:rPr lang="ja-JP" altLang="en-US" sz="1300" dirty="0">
                <a:latin typeface="+mj-ea"/>
              </a:rPr>
              <a:t>避難所運営マニュアルについて</a:t>
            </a:r>
            <a:r>
              <a:rPr lang="en-US" altLang="ja-JP" sz="1300" dirty="0">
                <a:latin typeface="+mj-ea"/>
              </a:rPr>
              <a:t>】</a:t>
            </a:r>
          </a:p>
          <a:p>
            <a:pPr marL="178946" indent="-178946" defTabSz="477187">
              <a:buFont typeface="Wingdings" panose="05000000000000000000" pitchFamily="2" charset="2"/>
              <a:buChar char="ü"/>
              <a:defRPr/>
            </a:pPr>
            <a:r>
              <a:rPr lang="ja-JP" altLang="en-US" sz="1300" dirty="0">
                <a:latin typeface="+mj-ea"/>
              </a:rPr>
              <a:t>市の危機管理担当課、自治会連合会、セミナー受講者や専門家（セミナーの講師等）からなるワーキンググループを発足し、年３回の検討会を経てマニュアルを作成。</a:t>
            </a:r>
            <a:endParaRPr lang="en-US" altLang="ja-JP" sz="1300" dirty="0">
              <a:latin typeface="+mj-ea"/>
            </a:endParaRPr>
          </a:p>
          <a:p>
            <a:pPr marL="178946" indent="-178946" defTabSz="477187">
              <a:buFont typeface="Wingdings" panose="05000000000000000000" pitchFamily="2" charset="2"/>
              <a:buChar char="ü"/>
              <a:defRPr/>
            </a:pPr>
            <a:r>
              <a:rPr lang="ja-JP" altLang="en-US" sz="1300" dirty="0">
                <a:latin typeface="+mj-ea"/>
              </a:rPr>
              <a:t>マニュアルは全ての自治会・地区防災組織に配布するとともに、学校など避難所となる施設や前述の防災セミナー受講者、市が独自で年間</a:t>
            </a:r>
            <a:r>
              <a:rPr lang="en-US" altLang="ja-JP" sz="1300" dirty="0">
                <a:latin typeface="+mj-ea"/>
              </a:rPr>
              <a:t>100</a:t>
            </a:r>
            <a:r>
              <a:rPr lang="ja-JP" altLang="en-US" sz="1300" dirty="0">
                <a:latin typeface="+mj-ea"/>
              </a:rPr>
              <a:t>回程度行う出前講座の際などに配布予定。初版の</a:t>
            </a:r>
            <a:r>
              <a:rPr lang="en-US" altLang="ja-JP" sz="1300" dirty="0">
                <a:latin typeface="+mj-ea"/>
              </a:rPr>
              <a:t>5,000</a:t>
            </a:r>
            <a:r>
              <a:rPr lang="ja-JP" altLang="en-US" sz="1300" dirty="0">
                <a:latin typeface="+mj-ea"/>
              </a:rPr>
              <a:t>部はほぼ関係者に配布され、今後増刷を予定しています。</a:t>
            </a:r>
            <a:endParaRPr lang="en-US" altLang="ja-JP" sz="1300" dirty="0">
              <a:latin typeface="+mj-ea"/>
            </a:endParaRPr>
          </a:p>
          <a:p>
            <a:pPr marL="178946" indent="-178946" defTabSz="477187">
              <a:buFont typeface="Wingdings" panose="05000000000000000000" pitchFamily="2" charset="2"/>
              <a:buChar char="ü"/>
              <a:defRPr/>
            </a:pPr>
            <a:r>
              <a:rPr lang="ja-JP" altLang="en-US" sz="1300" dirty="0">
                <a:latin typeface="+mj-ea"/>
              </a:rPr>
              <a:t>配布した結果、地域で男女共同参画と防災の関係を説明する教科書代わりの存在として利用されたり、避難所となる学校などでも、防災と男女共同参画についての議論が行われるようになるなど、更に地域での防災と男女共同参画の理解が促進されていきます。</a:t>
            </a:r>
          </a:p>
        </p:txBody>
      </p:sp>
      <p:sp>
        <p:nvSpPr>
          <p:cNvPr id="4" name="スライド番号プレースホルダー 3"/>
          <p:cNvSpPr>
            <a:spLocks noGrp="1"/>
          </p:cNvSpPr>
          <p:nvPr>
            <p:ph type="sldNum" sz="quarter" idx="10"/>
          </p:nvPr>
        </p:nvSpPr>
        <p:spPr/>
        <p:txBody>
          <a:bodyPr/>
          <a:lstStyle/>
          <a:p>
            <a:fld id="{FBFDA0B4-827D-FF4B-AC12-B2E988361E37}" type="slidenum">
              <a:rPr kumimoji="1" lang="ja-JP" altLang="en-US" smtClean="0"/>
              <a:t>26</a:t>
            </a:fld>
            <a:endParaRPr kumimoji="1" lang="ja-JP" altLang="en-US"/>
          </a:p>
        </p:txBody>
      </p:sp>
    </p:spTree>
    <p:extLst>
      <p:ext uri="{BB962C8B-B14F-4D97-AF65-F5344CB8AC3E}">
        <p14:creationId xmlns:p14="http://schemas.microsoft.com/office/powerpoint/2010/main" val="33402406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latin typeface="ＭＳ Ｐゴシック" panose="020B0600070205080204" pitchFamily="50" charset="-128"/>
                <a:ea typeface="ＭＳ Ｐゴシック" panose="020B0600070205080204" pitchFamily="50" charset="-128"/>
                <a:cs typeface="メイリオ"/>
              </a:rPr>
              <a:t>自主防災組織が男女共同参画型の組織作りを行った事例です（行政主導ではない）。</a:t>
            </a:r>
            <a:endParaRPr lang="en-US" altLang="ja-JP" sz="1100" dirty="0">
              <a:latin typeface="ＭＳ Ｐゴシック" panose="020B0600070205080204" pitchFamily="50" charset="-128"/>
              <a:ea typeface="ＭＳ Ｐゴシック" panose="020B0600070205080204" pitchFamily="50" charset="-128"/>
              <a:cs typeface="メイリオ"/>
            </a:endParaRPr>
          </a:p>
          <a:p>
            <a:r>
              <a:rPr lang="ja-JP" altLang="en-US" sz="1100" dirty="0">
                <a:latin typeface="ＭＳ Ｐゴシック" panose="020B0600070205080204" pitchFamily="50" charset="-128"/>
                <a:ea typeface="ＭＳ Ｐゴシック" panose="020B0600070205080204" pitchFamily="50" charset="-128"/>
                <a:cs typeface="メイリオ"/>
              </a:rPr>
              <a:t>取組の概要とポイントを説明します。</a:t>
            </a:r>
            <a:endParaRPr lang="en-US" altLang="ja-JP" sz="1100" dirty="0">
              <a:latin typeface="ＭＳ Ｐゴシック" panose="020B0600070205080204" pitchFamily="50" charset="-128"/>
              <a:ea typeface="ＭＳ Ｐゴシック" panose="020B0600070205080204" pitchFamily="50" charset="-128"/>
              <a:cs typeface="メイリオ"/>
            </a:endParaRPr>
          </a:p>
          <a:p>
            <a:endParaRPr lang="en-US" altLang="ja-JP" sz="1100" dirty="0">
              <a:latin typeface="ＭＳ Ｐゴシック" panose="020B0600070205080204" pitchFamily="50" charset="-128"/>
              <a:ea typeface="ＭＳ Ｐゴシック" panose="020B0600070205080204" pitchFamily="50" charset="-128"/>
              <a:cs typeface="メイリオ"/>
            </a:endParaRPr>
          </a:p>
          <a:p>
            <a:r>
              <a:rPr lang="en-US" altLang="ja-JP" sz="1100" dirty="0">
                <a:latin typeface="ＭＳ Ｐゴシック" panose="020B0600070205080204" pitchFamily="50" charset="-128"/>
                <a:ea typeface="ＭＳ Ｐゴシック" panose="020B0600070205080204" pitchFamily="50" charset="-128"/>
                <a:cs typeface="メイリオ"/>
              </a:rPr>
              <a:t>【</a:t>
            </a:r>
            <a:r>
              <a:rPr lang="ja-JP" altLang="en-US" sz="1100" dirty="0">
                <a:latin typeface="ＭＳ Ｐゴシック" panose="020B0600070205080204" pitchFamily="50" charset="-128"/>
                <a:ea typeface="ＭＳ Ｐゴシック" panose="020B0600070205080204" pitchFamily="50" charset="-128"/>
                <a:cs typeface="メイリオ"/>
              </a:rPr>
              <a:t>概要</a:t>
            </a:r>
            <a:r>
              <a:rPr lang="en-US" altLang="ja-JP" sz="1100" dirty="0">
                <a:latin typeface="ＭＳ Ｐゴシック" panose="020B0600070205080204" pitchFamily="50" charset="-128"/>
                <a:ea typeface="ＭＳ Ｐゴシック" panose="020B0600070205080204" pitchFamily="50" charset="-128"/>
                <a:cs typeface="メイリオ"/>
              </a:rPr>
              <a:t>】</a:t>
            </a:r>
            <a:r>
              <a:rPr lang="ja-JP" altLang="en-US" sz="1100" dirty="0">
                <a:latin typeface="ＭＳ Ｐゴシック" panose="020B0600070205080204" pitchFamily="50" charset="-128"/>
                <a:ea typeface="ＭＳ Ｐゴシック" panose="020B0600070205080204" pitchFamily="50" charset="-128"/>
                <a:cs typeface="メイリオ"/>
              </a:rPr>
              <a:t>日頃から子育てや介護に関わっている女性が自主防災組織に参画することで、生活者の視点で子供から高齢者まで幅広い世代に配慮した活動が期待されることから、子育てや介護等で忙しい女性も含めて、住民が活動に無理なく参加できる仕組みを構築しています。</a:t>
            </a:r>
            <a:endParaRPr lang="en-US" altLang="ja-JP" sz="1100" dirty="0">
              <a:latin typeface="ＭＳ Ｐゴシック" panose="020B0600070205080204" pitchFamily="50" charset="-128"/>
              <a:ea typeface="ＭＳ Ｐゴシック" panose="020B0600070205080204" pitchFamily="50" charset="-128"/>
              <a:cs typeface="メイリオ"/>
            </a:endParaRPr>
          </a:p>
          <a:p>
            <a:endParaRPr lang="en-US" altLang="ja-JP" sz="1100" dirty="0">
              <a:latin typeface="ＭＳ Ｐゴシック" panose="020B0600070205080204" pitchFamily="50" charset="-128"/>
              <a:ea typeface="ＭＳ Ｐゴシック" panose="020B0600070205080204" pitchFamily="50" charset="-128"/>
              <a:cs typeface="メイリオ"/>
            </a:endParaRPr>
          </a:p>
          <a:p>
            <a:r>
              <a:rPr lang="en-US" altLang="ja-JP" sz="1100" dirty="0">
                <a:latin typeface="ＭＳ Ｐゴシック" panose="020B0600070205080204" pitchFamily="50" charset="-128"/>
                <a:ea typeface="ＭＳ Ｐゴシック" panose="020B0600070205080204" pitchFamily="50" charset="-128"/>
                <a:cs typeface="メイリオ"/>
              </a:rPr>
              <a:t>【</a:t>
            </a:r>
            <a:r>
              <a:rPr lang="ja-JP" altLang="en-US" sz="1100" dirty="0">
                <a:latin typeface="ＭＳ Ｐゴシック" panose="020B0600070205080204" pitchFamily="50" charset="-128"/>
                <a:ea typeface="ＭＳ Ｐゴシック" panose="020B0600070205080204" pitchFamily="50" charset="-128"/>
                <a:cs typeface="メイリオ"/>
              </a:rPr>
              <a:t>ポイント</a:t>
            </a:r>
            <a:r>
              <a:rPr lang="en-US" altLang="ja-JP" sz="1100" dirty="0">
                <a:latin typeface="ＭＳ Ｐゴシック" panose="020B0600070205080204" pitchFamily="50" charset="-128"/>
                <a:ea typeface="ＭＳ Ｐゴシック" panose="020B0600070205080204" pitchFamily="50" charset="-128"/>
                <a:cs typeface="メイリオ"/>
              </a:rPr>
              <a:t>】</a:t>
            </a:r>
          </a:p>
          <a:p>
            <a:pPr marL="178946" indent="-178946">
              <a:buFont typeface="Wingdings" panose="05000000000000000000" pitchFamily="2" charset="2"/>
              <a:buChar char="ü"/>
            </a:pPr>
            <a:r>
              <a:rPr lang="ja-JP" altLang="en-US" sz="1100" dirty="0">
                <a:latin typeface="ＭＳ Ｐゴシック" panose="020B0600070205080204" pitchFamily="50" charset="-128"/>
                <a:ea typeface="ＭＳ Ｐゴシック" panose="020B0600070205080204" pitchFamily="50" charset="-128"/>
                <a:cs typeface="メイリオ"/>
              </a:rPr>
              <a:t>役員に女性枠を設けるとともに、役員の数自体を増やすことにより、女性が役員になりやすい仕組みになっています。</a:t>
            </a:r>
            <a:endParaRPr lang="en-US" altLang="ja-JP" sz="1100" dirty="0">
              <a:latin typeface="ＭＳ Ｐゴシック" panose="020B0600070205080204" pitchFamily="50" charset="-128"/>
              <a:ea typeface="ＭＳ Ｐゴシック" panose="020B0600070205080204" pitchFamily="50" charset="-128"/>
              <a:cs typeface="メイリオ"/>
            </a:endParaRPr>
          </a:p>
          <a:p>
            <a:pPr marL="178946" indent="-178946">
              <a:buFont typeface="Wingdings" panose="05000000000000000000" pitchFamily="2" charset="2"/>
              <a:buChar char="ü"/>
            </a:pPr>
            <a:r>
              <a:rPr lang="ja-JP" altLang="en-US" sz="1100" dirty="0">
                <a:latin typeface="ＭＳ Ｐゴシック" panose="020B0600070205080204" pitchFamily="50" charset="-128"/>
                <a:ea typeface="ＭＳ Ｐゴシック" panose="020B0600070205080204" pitchFamily="50" charset="-128"/>
                <a:cs typeface="メイリオ"/>
              </a:rPr>
              <a:t>班長、副班長は名簿順に役員になることとしており、男女問わずだれもが平等に役員になる仕組みを作っています。</a:t>
            </a:r>
            <a:endParaRPr lang="en-US" altLang="ja-JP" sz="1100" dirty="0">
              <a:latin typeface="ＭＳ Ｐゴシック" panose="020B0600070205080204" pitchFamily="50" charset="-128"/>
              <a:ea typeface="ＭＳ Ｐゴシック" panose="020B0600070205080204" pitchFamily="50" charset="-128"/>
              <a:cs typeface="メイリオ"/>
            </a:endParaRPr>
          </a:p>
          <a:p>
            <a:pPr marL="178946" indent="-178946">
              <a:buFont typeface="Wingdings" panose="05000000000000000000" pitchFamily="2" charset="2"/>
              <a:buChar char="ü"/>
            </a:pPr>
            <a:r>
              <a:rPr lang="ja-JP" altLang="en-US" sz="1100" dirty="0">
                <a:latin typeface="ＭＳ Ｐゴシック" panose="020B0600070205080204" pitchFamily="50" charset="-128"/>
                <a:ea typeface="ＭＳ Ｐゴシック" panose="020B0600070205080204" pitchFamily="50" charset="-128"/>
                <a:cs typeface="メイリオ"/>
              </a:rPr>
              <a:t>役員の体制は規約に明記することにより、組織全体の明確なルールとして位置づけることが重要です。</a:t>
            </a:r>
            <a:endParaRPr lang="en-US" altLang="ja-JP" sz="1100" dirty="0">
              <a:latin typeface="ＭＳ Ｐゴシック" panose="020B0600070205080204" pitchFamily="50" charset="-128"/>
              <a:ea typeface="ＭＳ Ｐゴシック" panose="020B0600070205080204" pitchFamily="50" charset="-128"/>
              <a:cs typeface="メイリオ"/>
            </a:endParaRPr>
          </a:p>
          <a:p>
            <a:pPr marL="178946" indent="-178946">
              <a:buFont typeface="Wingdings" panose="05000000000000000000" pitchFamily="2" charset="2"/>
              <a:buChar char="ü"/>
            </a:pPr>
            <a:r>
              <a:rPr lang="ja-JP" altLang="en-US" sz="1100" dirty="0">
                <a:latin typeface="ＭＳ Ｐゴシック" panose="020B0600070205080204" pitchFamily="50" charset="-128"/>
                <a:ea typeface="ＭＳ Ｐゴシック" panose="020B0600070205080204" pitchFamily="50" charset="-128"/>
                <a:cs typeface="メイリオ"/>
              </a:rPr>
              <a:t>会議開催に当たっては、会議の時間を短時間に限定し、参加しやすい時間帯に開催することとしています。会議の時間を短時間にするためには、運営や資料作成をしっかりと行う必要があり、事務局の役割が極めて重要になりますが、適任者の選定や、周囲のサポート体制をしっかりと検討する必要があります。</a:t>
            </a:r>
            <a:endParaRPr lang="en-US" altLang="ja-JP" sz="1100" dirty="0">
              <a:latin typeface="ＭＳ Ｐゴシック" panose="020B0600070205080204" pitchFamily="50" charset="-128"/>
              <a:ea typeface="ＭＳ Ｐゴシック" panose="020B0600070205080204" pitchFamily="50" charset="-128"/>
              <a:cs typeface="メイリオ"/>
            </a:endParaRPr>
          </a:p>
          <a:p>
            <a:pPr marL="178946" indent="-178946">
              <a:buFont typeface="Wingdings" panose="05000000000000000000" pitchFamily="2" charset="2"/>
              <a:buChar char="ü"/>
            </a:pPr>
            <a:r>
              <a:rPr lang="ja-JP" altLang="en-US" sz="1100" dirty="0">
                <a:latin typeface="ＭＳ Ｐゴシック" panose="020B0600070205080204" pitchFamily="50" charset="-128"/>
                <a:ea typeface="ＭＳ Ｐゴシック" panose="020B0600070205080204" pitchFamily="50" charset="-128"/>
                <a:cs typeface="メイリオ"/>
              </a:rPr>
              <a:t>防災訓練に当たっては、発災時にはどんなメンバーで活動することになるか分からないことから、誰でもできることを意識し、炊き出し班＝女性といった男女別の役割分担を廃し、事務局が適当に役割を割り当てることとしています。</a:t>
            </a:r>
            <a:endParaRPr lang="en-US" altLang="ja-JP" sz="1100" dirty="0">
              <a:latin typeface="ＭＳ Ｐゴシック" panose="020B0600070205080204" pitchFamily="50" charset="-128"/>
              <a:ea typeface="ＭＳ Ｐゴシック" panose="020B0600070205080204" pitchFamily="50" charset="-128"/>
              <a:cs typeface="メイリオ"/>
            </a:endParaRPr>
          </a:p>
        </p:txBody>
      </p:sp>
      <p:sp>
        <p:nvSpPr>
          <p:cNvPr id="4" name="スライド番号プレースホルダー 3"/>
          <p:cNvSpPr>
            <a:spLocks noGrp="1"/>
          </p:cNvSpPr>
          <p:nvPr>
            <p:ph type="sldNum" sz="quarter" idx="10"/>
          </p:nvPr>
        </p:nvSpPr>
        <p:spPr/>
        <p:txBody>
          <a:bodyPr/>
          <a:lstStyle/>
          <a:p>
            <a:fld id="{FBFDA0B4-827D-FF4B-AC12-B2E988361E37}" type="slidenum">
              <a:rPr kumimoji="1" lang="ja-JP" altLang="en-US" smtClean="0"/>
              <a:t>27</a:t>
            </a:fld>
            <a:endParaRPr kumimoji="1" lang="ja-JP" altLang="en-US"/>
          </a:p>
        </p:txBody>
      </p:sp>
    </p:spTree>
    <p:extLst>
      <p:ext uri="{BB962C8B-B14F-4D97-AF65-F5344CB8AC3E}">
        <p14:creationId xmlns:p14="http://schemas.microsoft.com/office/powerpoint/2010/main" val="7590847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solidFill>
                  <a:schemeClr val="tx1"/>
                </a:solidFill>
                <a:latin typeface="+mj-ea"/>
                <a:ea typeface="+mj-ea"/>
              </a:rPr>
              <a:t>（つづき）</a:t>
            </a:r>
            <a:endParaRPr kumimoji="1" lang="en-US" altLang="ja-JP" dirty="0" smtClean="0">
              <a:solidFill>
                <a:schemeClr val="tx1"/>
              </a:solidFill>
              <a:latin typeface="+mj-ea"/>
              <a:ea typeface="+mj-ea"/>
            </a:endParaRPr>
          </a:p>
          <a:p>
            <a:r>
              <a:rPr kumimoji="1" lang="en-US" altLang="ja-JP" dirty="0" smtClean="0">
                <a:solidFill>
                  <a:schemeClr val="tx1"/>
                </a:solidFill>
                <a:latin typeface="+mj-ea"/>
                <a:ea typeface="+mj-ea"/>
              </a:rPr>
              <a:t>【</a:t>
            </a:r>
            <a:r>
              <a:rPr kumimoji="1" lang="ja-JP" altLang="en-US" dirty="0" smtClean="0">
                <a:solidFill>
                  <a:schemeClr val="tx1"/>
                </a:solidFill>
                <a:latin typeface="+mj-ea"/>
                <a:ea typeface="+mj-ea"/>
              </a:rPr>
              <a:t>ポイント</a:t>
            </a:r>
            <a:r>
              <a:rPr kumimoji="1" lang="en-US" altLang="ja-JP" dirty="0" smtClean="0">
                <a:solidFill>
                  <a:schemeClr val="tx1"/>
                </a:solidFill>
                <a:latin typeface="+mj-ea"/>
                <a:ea typeface="+mj-ea"/>
              </a:rPr>
              <a:t>】</a:t>
            </a:r>
          </a:p>
          <a:p>
            <a:pPr marL="178946" indent="-178946">
              <a:buFont typeface="Wingdings" panose="05000000000000000000" pitchFamily="2" charset="2"/>
              <a:buChar char="ü"/>
            </a:pPr>
            <a:r>
              <a:rPr kumimoji="1" lang="ja-JP" altLang="en-US" dirty="0" smtClean="0">
                <a:solidFill>
                  <a:schemeClr val="tx1"/>
                </a:solidFill>
                <a:latin typeface="+mj-ea"/>
                <a:ea typeface="+mj-ea"/>
              </a:rPr>
              <a:t>役員となるような女性リーダーは急に出てくるものではないため、隣近所で小さな５人組のグループを作り、リーダーを指名しています。</a:t>
            </a:r>
            <a:endParaRPr kumimoji="1" lang="en-US" altLang="ja-JP" dirty="0" smtClean="0">
              <a:solidFill>
                <a:schemeClr val="tx1"/>
              </a:solidFill>
              <a:latin typeface="+mj-ea"/>
              <a:ea typeface="+mj-ea"/>
            </a:endParaRPr>
          </a:p>
          <a:p>
            <a:pPr marL="178946" indent="-178946">
              <a:buFont typeface="Wingdings" panose="05000000000000000000" pitchFamily="2" charset="2"/>
              <a:buChar char="ü"/>
            </a:pPr>
            <a:r>
              <a:rPr kumimoji="1" lang="ja-JP" altLang="en-US" dirty="0" smtClean="0">
                <a:solidFill>
                  <a:schemeClr val="tx1"/>
                </a:solidFill>
                <a:latin typeface="+mj-ea"/>
                <a:ea typeface="+mj-ea"/>
              </a:rPr>
              <a:t>日頃から防災教育として防災劇など、男女共同参画の視点を組織内に浸透させるための取組を実施しています。</a:t>
            </a:r>
            <a:endParaRPr kumimoji="1" lang="en-US" altLang="ja-JP" dirty="0" smtClean="0">
              <a:solidFill>
                <a:schemeClr val="tx1"/>
              </a:solidFill>
              <a:latin typeface="+mj-ea"/>
              <a:ea typeface="+mj-ea"/>
            </a:endParaRPr>
          </a:p>
          <a:p>
            <a:endParaRPr kumimoji="1" lang="en-US" altLang="ja-JP" dirty="0" smtClean="0">
              <a:solidFill>
                <a:schemeClr val="tx1"/>
              </a:solidFill>
              <a:latin typeface="+mj-ea"/>
              <a:ea typeface="+mj-ea"/>
            </a:endParaRPr>
          </a:p>
          <a:p>
            <a:r>
              <a:rPr kumimoji="1" lang="en-US" altLang="ja-JP" dirty="0" smtClean="0">
                <a:solidFill>
                  <a:schemeClr val="tx1"/>
                </a:solidFill>
                <a:latin typeface="+mj-ea"/>
                <a:ea typeface="+mj-ea"/>
              </a:rPr>
              <a:t>【</a:t>
            </a:r>
            <a:r>
              <a:rPr kumimoji="1" lang="ja-JP" altLang="en-US" dirty="0" smtClean="0">
                <a:solidFill>
                  <a:schemeClr val="tx1"/>
                </a:solidFill>
                <a:latin typeface="+mj-ea"/>
                <a:ea typeface="+mj-ea"/>
              </a:rPr>
              <a:t>組織外への効果の波及</a:t>
            </a:r>
            <a:r>
              <a:rPr kumimoji="1" lang="en-US" altLang="ja-JP" dirty="0" smtClean="0">
                <a:solidFill>
                  <a:schemeClr val="tx1"/>
                </a:solidFill>
                <a:latin typeface="+mj-ea"/>
                <a:ea typeface="+mj-ea"/>
              </a:rPr>
              <a:t>】</a:t>
            </a:r>
          </a:p>
          <a:p>
            <a:pPr marL="178946" indent="-178946">
              <a:buFont typeface="Wingdings" panose="05000000000000000000" pitchFamily="2" charset="2"/>
              <a:buChar char="ü"/>
            </a:pPr>
            <a:r>
              <a:rPr kumimoji="1" lang="ja-JP" altLang="en-US" dirty="0" smtClean="0">
                <a:solidFill>
                  <a:schemeClr val="tx1"/>
                </a:solidFill>
                <a:latin typeface="+mj-ea"/>
                <a:ea typeface="+mj-ea"/>
              </a:rPr>
              <a:t>取組の結果、市内</a:t>
            </a:r>
            <a:r>
              <a:rPr kumimoji="1" lang="en-US" altLang="ja-JP" dirty="0" smtClean="0">
                <a:solidFill>
                  <a:schemeClr val="tx1"/>
                </a:solidFill>
                <a:latin typeface="+mj-ea"/>
                <a:ea typeface="+mj-ea"/>
              </a:rPr>
              <a:t>45</a:t>
            </a:r>
            <a:r>
              <a:rPr kumimoji="1" lang="ja-JP" altLang="en-US" dirty="0" smtClean="0">
                <a:solidFill>
                  <a:schemeClr val="tx1"/>
                </a:solidFill>
                <a:latin typeface="+mj-ea"/>
                <a:ea typeface="+mj-ea"/>
              </a:rPr>
              <a:t>の自主防災組織が参加する連絡協議会において、男女共同参画の視点が浸透しました。</a:t>
            </a:r>
            <a:endParaRPr kumimoji="1" lang="en-US" altLang="ja-JP" dirty="0" smtClean="0">
              <a:solidFill>
                <a:schemeClr val="tx1"/>
              </a:solidFill>
              <a:latin typeface="+mj-ea"/>
              <a:ea typeface="+mj-ea"/>
            </a:endParaRPr>
          </a:p>
          <a:p>
            <a:pPr marL="178946" indent="-178946">
              <a:buFont typeface="Wingdings" panose="05000000000000000000" pitchFamily="2" charset="2"/>
              <a:buChar char="ü"/>
            </a:pPr>
            <a:r>
              <a:rPr kumimoji="1" lang="ja-JP" altLang="en-US" dirty="0" smtClean="0">
                <a:solidFill>
                  <a:schemeClr val="tx1"/>
                </a:solidFill>
                <a:latin typeface="+mj-ea"/>
                <a:ea typeface="+mj-ea"/>
              </a:rPr>
              <a:t>具体的には、副会長に女性が選出されたり、女性部会を設置し、将来的に役員につくような人材を育てるための取組が行われています。</a:t>
            </a:r>
            <a:endParaRPr kumimoji="1" lang="en-US" altLang="ja-JP" dirty="0" smtClean="0">
              <a:solidFill>
                <a:schemeClr val="tx1"/>
              </a:solidFill>
              <a:latin typeface="+mj-ea"/>
              <a:ea typeface="+mj-ea"/>
            </a:endParaRPr>
          </a:p>
        </p:txBody>
      </p:sp>
      <p:sp>
        <p:nvSpPr>
          <p:cNvPr id="4" name="スライド番号プレースホルダー 3"/>
          <p:cNvSpPr>
            <a:spLocks noGrp="1"/>
          </p:cNvSpPr>
          <p:nvPr>
            <p:ph type="sldNum" sz="quarter" idx="10"/>
          </p:nvPr>
        </p:nvSpPr>
        <p:spPr/>
        <p:txBody>
          <a:bodyPr/>
          <a:lstStyle/>
          <a:p>
            <a:fld id="{FBFDA0B4-827D-FF4B-AC12-B2E988361E37}" type="slidenum">
              <a:rPr kumimoji="1" lang="ja-JP" altLang="en-US" smtClean="0"/>
              <a:t>28</a:t>
            </a:fld>
            <a:endParaRPr kumimoji="1" lang="ja-JP" altLang="en-US"/>
          </a:p>
        </p:txBody>
      </p:sp>
    </p:spTree>
    <p:extLst>
      <p:ext uri="{BB962C8B-B14F-4D97-AF65-F5344CB8AC3E}">
        <p14:creationId xmlns:p14="http://schemas.microsoft.com/office/powerpoint/2010/main" val="4101059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u="none" dirty="0" smtClean="0">
                <a:latin typeface="+mn-ea"/>
                <a:ea typeface="+mn-ea"/>
              </a:rPr>
              <a:t>市の防災対策に男女共同参画の視点を導入するための工夫・取組についての事例です。</a:t>
            </a:r>
            <a:endParaRPr kumimoji="1" lang="en-US" altLang="ja-JP" b="0" u="none" dirty="0" smtClean="0">
              <a:latin typeface="+mn-ea"/>
              <a:ea typeface="+mn-ea"/>
            </a:endParaRPr>
          </a:p>
          <a:p>
            <a:r>
              <a:rPr kumimoji="1" lang="ja-JP" altLang="en-US" b="0" u="none" dirty="0" smtClean="0">
                <a:latin typeface="+mn-ea"/>
                <a:ea typeface="+mn-ea"/>
              </a:rPr>
              <a:t>静岡県三島市では、地域防災計画や避難所運営マニュアル等の検討に当たり、市長が女性の地域住民から幅広く意見を聞き、市の防災対策に反映させていきました。</a:t>
            </a:r>
            <a:endParaRPr kumimoji="1" lang="en-US" altLang="ja-JP" b="0" u="none" dirty="0" smtClean="0">
              <a:latin typeface="+mn-ea"/>
              <a:ea typeface="+mn-ea"/>
            </a:endParaRPr>
          </a:p>
          <a:p>
            <a:r>
              <a:rPr kumimoji="1" lang="ja-JP" altLang="en-US" b="0" u="none" dirty="0" smtClean="0">
                <a:latin typeface="+mn-ea"/>
                <a:ea typeface="+mn-ea"/>
              </a:rPr>
              <a:t>まず、取組の概要を説明します。</a:t>
            </a:r>
            <a:endParaRPr kumimoji="1" lang="en-US" altLang="ja-JP" b="0" u="none" dirty="0" smtClean="0">
              <a:latin typeface="+mn-ea"/>
              <a:ea typeface="+mn-ea"/>
            </a:endParaRPr>
          </a:p>
          <a:p>
            <a:r>
              <a:rPr kumimoji="1" lang="en-US" altLang="ja-JP" b="0" u="none" dirty="0" smtClean="0">
                <a:latin typeface="+mn-ea"/>
                <a:ea typeface="+mn-ea"/>
              </a:rPr>
              <a:t>【</a:t>
            </a:r>
            <a:r>
              <a:rPr kumimoji="1" lang="ja-JP" altLang="en-US" b="0" u="none" dirty="0" smtClean="0">
                <a:latin typeface="+mn-ea"/>
                <a:ea typeface="+mn-ea"/>
              </a:rPr>
              <a:t>ポイント</a:t>
            </a:r>
            <a:r>
              <a:rPr kumimoji="1" lang="en-US" altLang="ja-JP" b="0" u="none" dirty="0" smtClean="0">
                <a:latin typeface="+mn-ea"/>
                <a:ea typeface="+mn-ea"/>
              </a:rPr>
              <a:t>】</a:t>
            </a:r>
          </a:p>
          <a:p>
            <a:pPr marL="238620" indent="-238620">
              <a:buFont typeface="+mj-ea"/>
              <a:buAutoNum type="circleNumDbPlain"/>
            </a:pPr>
            <a:r>
              <a:rPr kumimoji="1" lang="ja-JP" altLang="en-US" b="0" u="none" dirty="0" smtClean="0">
                <a:latin typeface="+mn-ea"/>
                <a:ea typeface="+mn-ea"/>
              </a:rPr>
              <a:t>意見交換会での意見を踏まえ避難所運営マニュアルを作成。プライバシーに配慮し、女性専用スペース等を全ての避難所に設置するとともに、配慮事項をチェックリストにする等、女性の視点を踏まえたものとしました。</a:t>
            </a:r>
            <a:endParaRPr kumimoji="1" lang="en-US" altLang="ja-JP" b="0" u="none" dirty="0" smtClean="0">
              <a:latin typeface="+mn-ea"/>
              <a:ea typeface="+mn-ea"/>
            </a:endParaRPr>
          </a:p>
          <a:p>
            <a:pPr marL="238620" indent="-238620">
              <a:buFont typeface="+mj-ea"/>
              <a:buAutoNum type="circleNumDbPlain"/>
            </a:pPr>
            <a:r>
              <a:rPr kumimoji="1" lang="ja-JP" altLang="en-US" b="0" u="none" dirty="0" smtClean="0">
                <a:latin typeface="+mn-ea"/>
                <a:ea typeface="+mn-ea"/>
              </a:rPr>
              <a:t>避難所用品の整備に当たっては、誰でもわかりやすく見やすいピクトグラムを活用する等、実際に使用する者の目線に立って取組を進めました。</a:t>
            </a:r>
            <a:endParaRPr kumimoji="1" lang="en-US" altLang="ja-JP" b="0" u="none" dirty="0" smtClean="0">
              <a:latin typeface="+mn-ea"/>
              <a:ea typeface="+mn-ea"/>
            </a:endParaRPr>
          </a:p>
          <a:p>
            <a:pPr marL="238620" indent="-238620">
              <a:buFont typeface="+mj-ea"/>
              <a:buAutoNum type="circleNumDbPlain"/>
            </a:pPr>
            <a:r>
              <a:rPr kumimoji="1" lang="ja-JP" altLang="en-US" b="0" u="none" dirty="0" smtClean="0">
                <a:latin typeface="+mn-ea"/>
                <a:ea typeface="+mn-ea"/>
              </a:rPr>
              <a:t>また、小さい子供を抱えた女性が一般の防災啓発講座に参加できない状況に配慮し、託児を完備した母親向け講座を実施しています。</a:t>
            </a:r>
            <a:endParaRPr kumimoji="1" lang="en-US" altLang="ja-JP" b="0" u="none" dirty="0" smtClean="0">
              <a:latin typeface="+mn-ea"/>
              <a:ea typeface="+mn-ea"/>
            </a:endParaRPr>
          </a:p>
          <a:p>
            <a:endParaRPr kumimoji="1" lang="en-US" altLang="ja-JP" b="0" u="none" dirty="0" smtClean="0">
              <a:latin typeface="+mn-ea"/>
              <a:ea typeface="+mn-ea"/>
            </a:endParaRPr>
          </a:p>
          <a:p>
            <a:r>
              <a:rPr kumimoji="1" lang="ja-JP" altLang="en-US" b="0" u="none" dirty="0" smtClean="0">
                <a:latin typeface="+mn-ea"/>
                <a:ea typeface="+mn-ea"/>
              </a:rPr>
              <a:t>（</a:t>
            </a:r>
            <a:r>
              <a:rPr lang="ja-JP" altLang="en-US" b="0" u="none" dirty="0">
                <a:latin typeface="+mn-ea"/>
                <a:cs typeface="メイリオ"/>
              </a:rPr>
              <a:t>「ママが楽しく学ぶ防災講座」の他に、「女性まちづくり講座」も開催し、そこでも数回防災のテーマを扱っている</a:t>
            </a:r>
            <a:r>
              <a:rPr kumimoji="1" lang="ja-JP" altLang="en-US" b="0" u="none" dirty="0" smtClean="0">
                <a:latin typeface="+mn-ea"/>
                <a:ea typeface="+mn-ea"/>
              </a:rPr>
              <a:t>）</a:t>
            </a:r>
            <a:endParaRPr kumimoji="1" lang="en-US" altLang="ja-JP" b="0" u="none" dirty="0" smtClean="0">
              <a:latin typeface="+mn-ea"/>
              <a:ea typeface="+mn-ea"/>
            </a:endParaRPr>
          </a:p>
        </p:txBody>
      </p:sp>
      <p:sp>
        <p:nvSpPr>
          <p:cNvPr id="4" name="スライド番号プレースホルダー 3"/>
          <p:cNvSpPr>
            <a:spLocks noGrp="1"/>
          </p:cNvSpPr>
          <p:nvPr>
            <p:ph type="sldNum" sz="quarter" idx="10"/>
          </p:nvPr>
        </p:nvSpPr>
        <p:spPr/>
        <p:txBody>
          <a:bodyPr/>
          <a:lstStyle/>
          <a:p>
            <a:fld id="{FBFDA0B4-827D-FF4B-AC12-B2E988361E37}" type="slidenum">
              <a:rPr kumimoji="1" lang="ja-JP" altLang="en-US" smtClean="0"/>
              <a:t>3</a:t>
            </a:fld>
            <a:endParaRPr kumimoji="1" lang="ja-JP" altLang="en-US"/>
          </a:p>
        </p:txBody>
      </p:sp>
    </p:spTree>
    <p:extLst>
      <p:ext uri="{BB962C8B-B14F-4D97-AF65-F5344CB8AC3E}">
        <p14:creationId xmlns:p14="http://schemas.microsoft.com/office/powerpoint/2010/main" val="1662113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latin typeface="ＭＳ Ｐゴシック" panose="020B0600070205080204" pitchFamily="50" charset="-128"/>
                <a:ea typeface="ＭＳ Ｐゴシック" panose="020B0600070205080204" pitchFamily="50" charset="-128"/>
                <a:cs typeface="メイリオ"/>
              </a:rPr>
              <a:t>取組に至った経緯を説明します。</a:t>
            </a:r>
            <a:endParaRPr lang="en-US" altLang="ja-JP" sz="1100" dirty="0">
              <a:latin typeface="ＭＳ Ｐゴシック" panose="020B0600070205080204" pitchFamily="50" charset="-128"/>
              <a:ea typeface="ＭＳ Ｐゴシック" panose="020B0600070205080204" pitchFamily="50" charset="-128"/>
              <a:cs typeface="メイリオ"/>
            </a:endParaRPr>
          </a:p>
          <a:p>
            <a:r>
              <a:rPr lang="en-US" altLang="ja-JP" sz="1100" dirty="0">
                <a:latin typeface="ＭＳ Ｐゴシック" panose="020B0600070205080204" pitchFamily="50" charset="-128"/>
                <a:ea typeface="ＭＳ Ｐゴシック" panose="020B0600070205080204" pitchFamily="50" charset="-128"/>
                <a:cs typeface="メイリオ"/>
              </a:rPr>
              <a:t>【</a:t>
            </a:r>
            <a:r>
              <a:rPr lang="ja-JP" altLang="en-US" sz="1100" dirty="0">
                <a:latin typeface="ＭＳ Ｐゴシック" panose="020B0600070205080204" pitchFamily="50" charset="-128"/>
                <a:ea typeface="ＭＳ Ｐゴシック" panose="020B0600070205080204" pitchFamily="50" charset="-128"/>
                <a:cs typeface="メイリオ"/>
              </a:rPr>
              <a:t>ポイント</a:t>
            </a:r>
            <a:r>
              <a:rPr lang="en-US" altLang="ja-JP" sz="1100" dirty="0">
                <a:latin typeface="ＭＳ Ｐゴシック" panose="020B0600070205080204" pitchFamily="50" charset="-128"/>
                <a:ea typeface="ＭＳ Ｐゴシック" panose="020B0600070205080204" pitchFamily="50" charset="-128"/>
                <a:cs typeface="メイリオ"/>
              </a:rPr>
              <a:t>】</a:t>
            </a:r>
          </a:p>
          <a:p>
            <a:pPr marL="178966" indent="-178966">
              <a:buFont typeface="Wingdings" panose="05000000000000000000" pitchFamily="2" charset="2"/>
              <a:buChar char="ü"/>
            </a:pPr>
            <a:r>
              <a:rPr lang="ja-JP" altLang="en-US" sz="1100" dirty="0">
                <a:latin typeface="ＭＳ Ｐゴシック" panose="020B0600070205080204" pitchFamily="50" charset="-128"/>
                <a:ea typeface="ＭＳ Ｐゴシック" panose="020B0600070205080204" pitchFamily="50" charset="-128"/>
                <a:cs typeface="メイリオ"/>
              </a:rPr>
              <a:t>東日本大震災を契機に、被災地で男女共同参画の視点からの課題が生じたことに着目し、当時危機管理担当課に女性職員はいなかったものの、市の防災対策に男女共同参画の視点を入れることの重要性を認識。</a:t>
            </a:r>
            <a:endParaRPr lang="en-US" altLang="ja-JP" sz="1100" dirty="0">
              <a:latin typeface="ＭＳ Ｐゴシック" panose="020B0600070205080204" pitchFamily="50" charset="-128"/>
              <a:ea typeface="ＭＳ Ｐゴシック" panose="020B0600070205080204" pitchFamily="50" charset="-128"/>
              <a:cs typeface="メイリオ"/>
            </a:endParaRPr>
          </a:p>
          <a:p>
            <a:pPr marL="178966" indent="-178966">
              <a:buFont typeface="Wingdings" panose="05000000000000000000" pitchFamily="2" charset="2"/>
              <a:buChar char="ü"/>
            </a:pPr>
            <a:r>
              <a:rPr lang="ja-JP" altLang="en-US" sz="1100" dirty="0">
                <a:latin typeface="ＭＳ Ｐゴシック" panose="020B0600070205080204" pitchFamily="50" charset="-128"/>
                <a:ea typeface="ＭＳ Ｐゴシック" panose="020B0600070205080204" pitchFamily="50" charset="-128"/>
                <a:cs typeface="メイリオ"/>
              </a:rPr>
              <a:t>実際に女性の意見を幅広く聞くため、庁内関係課や女性団体と連携しながら意見交換会に参加してくれる女性を選出しています。</a:t>
            </a:r>
            <a:endParaRPr lang="en-US" altLang="ja-JP" sz="1100" dirty="0">
              <a:latin typeface="ＭＳ Ｐゴシック" panose="020B0600070205080204" pitchFamily="50" charset="-128"/>
              <a:ea typeface="ＭＳ Ｐゴシック" panose="020B0600070205080204" pitchFamily="50" charset="-128"/>
              <a:cs typeface="メイリオ"/>
            </a:endParaRPr>
          </a:p>
          <a:p>
            <a:pPr marL="178966" indent="-178966">
              <a:buFont typeface="Wingdings" panose="05000000000000000000" pitchFamily="2" charset="2"/>
              <a:buChar char="ü"/>
            </a:pPr>
            <a:r>
              <a:rPr lang="ja-JP" altLang="en-US" sz="1100" dirty="0">
                <a:latin typeface="ＭＳ Ｐゴシック" panose="020B0600070205080204" pitchFamily="50" charset="-128"/>
                <a:ea typeface="ＭＳ Ｐゴシック" panose="020B0600070205080204" pitchFamily="50" charset="-128"/>
                <a:cs typeface="メイリオ"/>
              </a:rPr>
              <a:t>意見交換会で得られた意見は可能な限り対応することとしています。危機管理担当課が女性専用スペースの設置等を決めたところ、ピクトグラムによるわかりやすい表示が必要との追加意見を踏まえてすぐに対応する等、女性の視点を反映させた防災対策を行うことが可能となりました</a:t>
            </a:r>
            <a:r>
              <a:rPr lang="ja-JP" altLang="en-US" sz="1100" dirty="0" smtClean="0">
                <a:latin typeface="ＭＳ Ｐゴシック" panose="020B0600070205080204" pitchFamily="50" charset="-128"/>
                <a:ea typeface="ＭＳ Ｐゴシック" panose="020B0600070205080204" pitchFamily="50" charset="-128"/>
                <a:cs typeface="メイリオ"/>
              </a:rPr>
              <a:t>。</a:t>
            </a:r>
            <a:endParaRPr lang="en-US" altLang="ja-JP" sz="1100" dirty="0">
              <a:latin typeface="ＭＳ Ｐゴシック" panose="020B0600070205080204" pitchFamily="50" charset="-128"/>
              <a:ea typeface="ＭＳ Ｐゴシック" panose="020B0600070205080204" pitchFamily="50" charset="-128"/>
              <a:cs typeface="メイリオ"/>
            </a:endParaRPr>
          </a:p>
          <a:p>
            <a:r>
              <a:rPr lang="en-US" altLang="ja-JP" sz="1100" dirty="0">
                <a:latin typeface="ＭＳ Ｐゴシック" panose="020B0600070205080204" pitchFamily="50" charset="-128"/>
                <a:ea typeface="ＭＳ Ｐゴシック" panose="020B0600070205080204" pitchFamily="50" charset="-128"/>
                <a:cs typeface="メイリオ"/>
              </a:rPr>
              <a:t>【</a:t>
            </a:r>
            <a:r>
              <a:rPr lang="ja-JP" altLang="en-US" sz="1100" dirty="0">
                <a:latin typeface="ＭＳ Ｐゴシック" panose="020B0600070205080204" pitchFamily="50" charset="-128"/>
                <a:ea typeface="ＭＳ Ｐゴシック" panose="020B0600070205080204" pitchFamily="50" charset="-128"/>
                <a:cs typeface="メイリオ"/>
              </a:rPr>
              <a:t>補足</a:t>
            </a:r>
            <a:r>
              <a:rPr lang="en-US" altLang="ja-JP" sz="1100" dirty="0">
                <a:latin typeface="ＭＳ Ｐゴシック" panose="020B0600070205080204" pitchFamily="50" charset="-128"/>
                <a:ea typeface="ＭＳ Ｐゴシック" panose="020B0600070205080204" pitchFamily="50" charset="-128"/>
                <a:cs typeface="メイリオ"/>
              </a:rPr>
              <a:t>】</a:t>
            </a:r>
          </a:p>
          <a:p>
            <a:pPr marL="178937" indent="-178937">
              <a:buFont typeface="Wingdings" charset="2"/>
              <a:buChar char="²"/>
            </a:pPr>
            <a:r>
              <a:rPr lang="ja-JP" altLang="en-US" sz="1100" dirty="0">
                <a:latin typeface="ＭＳ Ｐゴシック" panose="020B0600070205080204" pitchFamily="50" charset="-128"/>
                <a:ea typeface="ＭＳ Ｐゴシック" panose="020B0600070205080204" pitchFamily="50" charset="-128"/>
                <a:cs typeface="メイリオ"/>
              </a:rPr>
              <a:t>危機管理課が連携した庁内関係課は、政策企画課等女性の活躍に関連する複数の課及び子育て支援課。</a:t>
            </a:r>
            <a:endParaRPr lang="en-US" altLang="ja-JP" sz="1100" dirty="0">
              <a:latin typeface="ＭＳ Ｐゴシック" panose="020B0600070205080204" pitchFamily="50" charset="-128"/>
              <a:ea typeface="ＭＳ Ｐゴシック" panose="020B0600070205080204" pitchFamily="50" charset="-128"/>
              <a:cs typeface="メイリオ"/>
            </a:endParaRPr>
          </a:p>
          <a:p>
            <a:pPr marL="178937" indent="-178937">
              <a:buFont typeface="Wingdings" charset="2"/>
              <a:buChar char="²"/>
            </a:pPr>
            <a:r>
              <a:rPr lang="ja-JP" altLang="en-US" sz="1100" dirty="0">
                <a:latin typeface="ＭＳ Ｐゴシック" panose="020B0600070205080204" pitchFamily="50" charset="-128"/>
                <a:ea typeface="ＭＳ Ｐゴシック" panose="020B0600070205080204" pitchFamily="50" charset="-128"/>
                <a:cs typeface="メイリオ"/>
              </a:rPr>
              <a:t>「女性の視点での意見交換会」では以下の多様なバックグラウンドを持った女性達が参加。</a:t>
            </a:r>
            <a:endParaRPr lang="en-US" altLang="ja-JP" sz="1100" dirty="0">
              <a:latin typeface="ＭＳ Ｐゴシック" panose="020B0600070205080204" pitchFamily="50" charset="-128"/>
              <a:ea typeface="ＭＳ Ｐゴシック" panose="020B0600070205080204" pitchFamily="50" charset="-128"/>
              <a:cs typeface="メイリオ"/>
            </a:endParaRPr>
          </a:p>
          <a:p>
            <a:pPr defTabSz="477163">
              <a:defRPr/>
            </a:pPr>
            <a:r>
              <a:rPr lang="ja-JP" altLang="en-US" sz="1100" dirty="0">
                <a:latin typeface="ＭＳ Ｐゴシック" panose="020B0600070205080204" pitchFamily="50" charset="-128"/>
                <a:ea typeface="ＭＳ Ｐゴシック" panose="020B0600070205080204" pitchFamily="50" charset="-128"/>
                <a:cs typeface="メイリオ"/>
              </a:rPr>
              <a:t>第１回　</a:t>
            </a:r>
            <a:r>
              <a:rPr lang="ja-JP" altLang="ja-JP" sz="1100" dirty="0">
                <a:latin typeface="ＭＳ Ｐゴシック" panose="020B0600070205080204" pitchFamily="50" charset="-128"/>
                <a:ea typeface="ＭＳ Ｐゴシック" panose="020B0600070205080204" pitchFamily="50" charset="-128"/>
                <a:cs typeface="メイリオ"/>
              </a:rPr>
              <a:t>参加者：女性</a:t>
            </a:r>
            <a:r>
              <a:rPr lang="en-US" altLang="ja-JP" sz="1100" dirty="0">
                <a:latin typeface="ＭＳ Ｐゴシック" panose="020B0600070205080204" pitchFamily="50" charset="-128"/>
                <a:ea typeface="ＭＳ Ｐゴシック" panose="020B0600070205080204" pitchFamily="50" charset="-128"/>
                <a:cs typeface="メイリオ"/>
              </a:rPr>
              <a:t>16</a:t>
            </a:r>
            <a:r>
              <a:rPr lang="ja-JP" altLang="ja-JP" sz="1100" dirty="0">
                <a:latin typeface="ＭＳ Ｐゴシック" panose="020B0600070205080204" pitchFamily="50" charset="-128"/>
                <a:ea typeface="ＭＳ Ｐゴシック" panose="020B0600070205080204" pitchFamily="50" charset="-128"/>
                <a:cs typeface="メイリオ"/>
              </a:rPr>
              <a:t>名（自治会長、自治会婦人部、</a:t>
            </a:r>
            <a:r>
              <a:rPr lang="ja-JP" altLang="en-US" sz="1100" dirty="0">
                <a:latin typeface="ＭＳ Ｐゴシック" panose="020B0600070205080204" pitchFamily="50" charset="-128"/>
                <a:ea typeface="ＭＳ Ｐゴシック" panose="020B0600070205080204" pitchFamily="50" charset="-128"/>
                <a:cs typeface="メイリオ"/>
              </a:rPr>
              <a:t>女性</a:t>
            </a:r>
            <a:r>
              <a:rPr lang="ja-JP" altLang="ja-JP" sz="1100" dirty="0">
                <a:latin typeface="ＭＳ Ｐゴシック" panose="020B0600070205080204" pitchFamily="50" charset="-128"/>
                <a:ea typeface="ＭＳ Ｐゴシック" panose="020B0600070205080204" pitchFamily="50" charset="-128"/>
                <a:cs typeface="メイリオ"/>
              </a:rPr>
              <a:t>まちづくり講座受講生、女性懇話会役員 、防災指導員、学校ＰＴＡ役員、きずな</a:t>
            </a:r>
            <a:r>
              <a:rPr lang="ja-JP" altLang="en-US" sz="1100" dirty="0">
                <a:latin typeface="ＭＳ Ｐゴシック" panose="020B0600070205080204" pitchFamily="50" charset="-128"/>
                <a:ea typeface="ＭＳ Ｐゴシック" panose="020B0600070205080204" pitchFamily="50" charset="-128"/>
                <a:cs typeface="メイリオ"/>
              </a:rPr>
              <a:t>づくり</a:t>
            </a:r>
            <a:r>
              <a:rPr lang="ja-JP" altLang="ja-JP" sz="1100" dirty="0">
                <a:latin typeface="ＭＳ Ｐゴシック" panose="020B0600070205080204" pitchFamily="50" charset="-128"/>
                <a:ea typeface="ＭＳ Ｐゴシック" panose="020B0600070205080204" pitchFamily="50" charset="-128"/>
                <a:cs typeface="メイリオ"/>
              </a:rPr>
              <a:t>トーク参加者、女性消防団員、市避難所担当職員）</a:t>
            </a:r>
            <a:endParaRPr lang="en-US" altLang="ja-JP" sz="1100" dirty="0">
              <a:latin typeface="ＭＳ Ｐゴシック" panose="020B0600070205080204" pitchFamily="50" charset="-128"/>
              <a:ea typeface="ＭＳ Ｐゴシック" panose="020B0600070205080204" pitchFamily="50" charset="-128"/>
              <a:cs typeface="メイリオ"/>
            </a:endParaRPr>
          </a:p>
          <a:p>
            <a:pPr defTabSz="477163">
              <a:defRPr/>
            </a:pPr>
            <a:r>
              <a:rPr lang="ja-JP" altLang="en-US" sz="1100" dirty="0">
                <a:latin typeface="ＭＳ Ｐゴシック" panose="020B0600070205080204" pitchFamily="50" charset="-128"/>
                <a:ea typeface="ＭＳ Ｐゴシック" panose="020B0600070205080204" pitchFamily="50" charset="-128"/>
                <a:cs typeface="メイリオ"/>
              </a:rPr>
              <a:t>第２回　参加者</a:t>
            </a:r>
            <a:r>
              <a:rPr lang="ja-JP" altLang="ja-JP" sz="1100" dirty="0">
                <a:latin typeface="ＭＳ Ｐゴシック" panose="020B0600070205080204" pitchFamily="50" charset="-128"/>
                <a:ea typeface="ＭＳ Ｐゴシック" panose="020B0600070205080204" pitchFamily="50" charset="-128"/>
                <a:cs typeface="メイリオ"/>
              </a:rPr>
              <a:t>：女性</a:t>
            </a:r>
            <a:r>
              <a:rPr lang="en-US" altLang="ja-JP" sz="1100" dirty="0">
                <a:latin typeface="ＭＳ Ｐゴシック" panose="020B0600070205080204" pitchFamily="50" charset="-128"/>
                <a:ea typeface="ＭＳ Ｐゴシック" panose="020B0600070205080204" pitchFamily="50" charset="-128"/>
                <a:cs typeface="メイリオ"/>
              </a:rPr>
              <a:t>18</a:t>
            </a:r>
            <a:r>
              <a:rPr lang="ja-JP" altLang="ja-JP" sz="1100" dirty="0">
                <a:latin typeface="ＭＳ Ｐゴシック" panose="020B0600070205080204" pitchFamily="50" charset="-128"/>
                <a:ea typeface="ＭＳ Ｐゴシック" panose="020B0600070205080204" pitchFamily="50" charset="-128"/>
                <a:cs typeface="メイリオ"/>
              </a:rPr>
              <a:t>名（防災指導員、女性消防団員、女性まちづくり講座受講生、女性懇話会</a:t>
            </a:r>
            <a:r>
              <a:rPr lang="ja-JP" altLang="en-US" sz="1100" dirty="0">
                <a:latin typeface="ＭＳ Ｐゴシック" panose="020B0600070205080204" pitchFamily="50" charset="-128"/>
                <a:ea typeface="ＭＳ Ｐゴシック" panose="020B0600070205080204" pitchFamily="50" charset="-128"/>
                <a:cs typeface="メイリオ"/>
              </a:rPr>
              <a:t>委員</a:t>
            </a:r>
            <a:r>
              <a:rPr lang="ja-JP" altLang="ja-JP" sz="1100" dirty="0">
                <a:latin typeface="ＭＳ Ｐゴシック" panose="020B0600070205080204" pitchFamily="50" charset="-128"/>
                <a:ea typeface="ＭＳ Ｐゴシック" panose="020B0600070205080204" pitchFamily="50" charset="-128"/>
                <a:cs typeface="メイリオ"/>
              </a:rPr>
              <a:t>、自治会</a:t>
            </a:r>
            <a:r>
              <a:rPr lang="ja-JP" altLang="en-US" sz="1100" dirty="0">
                <a:latin typeface="ＭＳ Ｐゴシック" panose="020B0600070205080204" pitchFamily="50" charset="-128"/>
                <a:ea typeface="ＭＳ Ｐゴシック" panose="020B0600070205080204" pitchFamily="50" charset="-128"/>
                <a:cs typeface="メイリオ"/>
              </a:rPr>
              <a:t>長</a:t>
            </a:r>
            <a:r>
              <a:rPr lang="ja-JP" altLang="ja-JP" sz="1100" dirty="0">
                <a:latin typeface="ＭＳ Ｐゴシック" panose="020B0600070205080204" pitchFamily="50" charset="-128"/>
                <a:ea typeface="ＭＳ Ｐゴシック" panose="020B0600070205080204" pitchFamily="50" charset="-128"/>
                <a:cs typeface="メイリオ"/>
              </a:rPr>
              <a:t>、市避難所担当職員ほか）</a:t>
            </a:r>
          </a:p>
          <a:p>
            <a:pPr defTabSz="477163">
              <a:defRPr/>
            </a:pPr>
            <a:r>
              <a:rPr lang="ja-JP" altLang="en-US" sz="1100" dirty="0">
                <a:latin typeface="ＭＳ Ｐゴシック" panose="020B0600070205080204" pitchFamily="50" charset="-128"/>
                <a:ea typeface="ＭＳ Ｐゴシック" panose="020B0600070205080204" pitchFamily="50" charset="-128"/>
                <a:cs typeface="メイリオ"/>
              </a:rPr>
              <a:t>第３回　参加者：女性</a:t>
            </a:r>
            <a:r>
              <a:rPr lang="en-US" altLang="ja-JP" sz="1100" dirty="0">
                <a:latin typeface="ＭＳ Ｐゴシック" panose="020B0600070205080204" pitchFamily="50" charset="-128"/>
                <a:ea typeface="ＭＳ Ｐゴシック" panose="020B0600070205080204" pitchFamily="50" charset="-128"/>
                <a:cs typeface="メイリオ"/>
              </a:rPr>
              <a:t>15</a:t>
            </a:r>
            <a:r>
              <a:rPr lang="ja-JP" altLang="ja-JP" sz="1100" dirty="0">
                <a:latin typeface="ＭＳ Ｐゴシック" panose="020B0600070205080204" pitchFamily="50" charset="-128"/>
                <a:ea typeface="ＭＳ Ｐゴシック" panose="020B0600070205080204" pitchFamily="50" charset="-128"/>
                <a:cs typeface="メイリオ"/>
              </a:rPr>
              <a:t>名（自治会</a:t>
            </a:r>
            <a:r>
              <a:rPr lang="ja-JP" altLang="en-US" sz="1100" dirty="0">
                <a:latin typeface="ＭＳ Ｐゴシック" panose="020B0600070205080204" pitchFamily="50" charset="-128"/>
                <a:ea typeface="ＭＳ Ｐゴシック" panose="020B0600070205080204" pitchFamily="50" charset="-128"/>
                <a:cs typeface="メイリオ"/>
              </a:rPr>
              <a:t>長</a:t>
            </a:r>
            <a:r>
              <a:rPr lang="ja-JP" altLang="ja-JP" sz="1100" dirty="0">
                <a:latin typeface="ＭＳ Ｐゴシック" panose="020B0600070205080204" pitchFamily="50" charset="-128"/>
                <a:ea typeface="ＭＳ Ｐゴシック" panose="020B0600070205080204" pitchFamily="50" charset="-128"/>
                <a:cs typeface="メイリオ"/>
              </a:rPr>
              <a:t>、防災指導員、女性消防団員、東北復興イベント主催者、女性まちづくり講座修了生、防災力アップ！人材育成講座受講生、ママとね、順天堂大学保健看護学部学生、日本大学国際関係学部学生）</a:t>
            </a:r>
            <a:endParaRPr lang="en-US" altLang="ja-JP" sz="1100" dirty="0">
              <a:latin typeface="ＭＳ Ｐゴシック" panose="020B0600070205080204" pitchFamily="50" charset="-128"/>
              <a:ea typeface="ＭＳ Ｐゴシック" panose="020B0600070205080204" pitchFamily="50" charset="-128"/>
              <a:cs typeface="メイリオ"/>
            </a:endParaRPr>
          </a:p>
          <a:p>
            <a:pPr defTabSz="477163">
              <a:defRPr/>
            </a:pPr>
            <a:endParaRPr lang="ja-JP" altLang="ja-JP" sz="1200" dirty="0">
              <a:latin typeface="ＭＳ Ｐゴシック" panose="020B0600070205080204" pitchFamily="50" charset="-128"/>
              <a:ea typeface="ＭＳ Ｐゴシック" panose="020B0600070205080204" pitchFamily="50" charset="-128"/>
              <a:cs typeface="メイリオ"/>
            </a:endParaRPr>
          </a:p>
        </p:txBody>
      </p:sp>
      <p:sp>
        <p:nvSpPr>
          <p:cNvPr id="4" name="スライド番号プレースホルダー 3"/>
          <p:cNvSpPr>
            <a:spLocks noGrp="1"/>
          </p:cNvSpPr>
          <p:nvPr>
            <p:ph type="sldNum" sz="quarter" idx="10"/>
          </p:nvPr>
        </p:nvSpPr>
        <p:spPr/>
        <p:txBody>
          <a:bodyPr/>
          <a:lstStyle/>
          <a:p>
            <a:fld id="{FBFDA0B4-827D-FF4B-AC12-B2E988361E37}" type="slidenum">
              <a:rPr kumimoji="1" lang="ja-JP" altLang="en-US" smtClean="0"/>
              <a:t>4</a:t>
            </a:fld>
            <a:endParaRPr kumimoji="1" lang="ja-JP" altLang="en-US"/>
          </a:p>
        </p:txBody>
      </p:sp>
    </p:spTree>
    <p:extLst>
      <p:ext uri="{BB962C8B-B14F-4D97-AF65-F5344CB8AC3E}">
        <p14:creationId xmlns:p14="http://schemas.microsoft.com/office/powerpoint/2010/main" val="1118187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mj-ea"/>
                <a:ea typeface="+mj-ea"/>
              </a:rPr>
              <a:t>実際に避難所に配備することとなった備品や、</a:t>
            </a:r>
            <a:r>
              <a:rPr kumimoji="1" lang="ja-JP" altLang="en-US" smtClean="0">
                <a:latin typeface="+mj-ea"/>
                <a:ea typeface="+mj-ea"/>
              </a:rPr>
              <a:t>ピクトグラム（絵文字・図記号）</a:t>
            </a:r>
            <a:r>
              <a:rPr kumimoji="1" lang="ja-JP" altLang="en-US" dirty="0" smtClean="0">
                <a:latin typeface="+mj-ea"/>
                <a:ea typeface="+mj-ea"/>
              </a:rPr>
              <a:t>です。</a:t>
            </a:r>
            <a:endParaRPr kumimoji="1" lang="en-US" altLang="ja-JP" dirty="0" smtClean="0">
              <a:latin typeface="+mj-ea"/>
              <a:ea typeface="+mj-ea"/>
            </a:endParaRPr>
          </a:p>
          <a:p>
            <a:r>
              <a:rPr kumimoji="1" lang="en-US" altLang="ja-JP" dirty="0" smtClean="0">
                <a:latin typeface="+mj-ea"/>
                <a:ea typeface="+mj-ea"/>
              </a:rPr>
              <a:t>【</a:t>
            </a:r>
            <a:r>
              <a:rPr kumimoji="1" lang="ja-JP" altLang="en-US" dirty="0" smtClean="0">
                <a:latin typeface="+mj-ea"/>
                <a:ea typeface="+mj-ea"/>
              </a:rPr>
              <a:t>ポイント</a:t>
            </a:r>
            <a:r>
              <a:rPr kumimoji="1" lang="en-US" altLang="ja-JP" dirty="0" smtClean="0">
                <a:latin typeface="+mj-ea"/>
                <a:ea typeface="+mj-ea"/>
              </a:rPr>
              <a:t>】</a:t>
            </a:r>
          </a:p>
          <a:p>
            <a:pPr marL="178966" indent="-178966">
              <a:buFont typeface="Wingdings" panose="05000000000000000000" pitchFamily="2" charset="2"/>
              <a:buChar char="ü"/>
            </a:pPr>
            <a:r>
              <a:rPr kumimoji="1" lang="ja-JP" altLang="en-US" dirty="0" smtClean="0">
                <a:latin typeface="+mj-ea"/>
                <a:ea typeface="+mj-ea"/>
              </a:rPr>
              <a:t>絵と色で誰にでもわかるよう、ピクトグラムを使用した部屋名表示マークを作成しています。</a:t>
            </a:r>
            <a:endParaRPr kumimoji="1" lang="en-US" altLang="ja-JP" dirty="0" smtClean="0">
              <a:latin typeface="+mj-ea"/>
              <a:ea typeface="+mj-ea"/>
            </a:endParaRPr>
          </a:p>
          <a:p>
            <a:pPr marL="178966" indent="-178966">
              <a:buFont typeface="Wingdings" panose="05000000000000000000" pitchFamily="2" charset="2"/>
              <a:buChar char="ü"/>
            </a:pPr>
            <a:r>
              <a:rPr kumimoji="1" lang="ja-JP" altLang="en-US" dirty="0" smtClean="0">
                <a:latin typeface="+mj-ea"/>
                <a:ea typeface="+mj-ea"/>
              </a:rPr>
              <a:t>女性専用スペースや授乳室・育児スペース等、これらの部屋をプライバシーに配慮して設置しています。</a:t>
            </a:r>
            <a:endParaRPr kumimoji="1" lang="en-US" altLang="ja-JP" dirty="0" smtClean="0">
              <a:latin typeface="+mj-ea"/>
              <a:ea typeface="+mj-ea"/>
            </a:endParaRPr>
          </a:p>
        </p:txBody>
      </p:sp>
      <p:sp>
        <p:nvSpPr>
          <p:cNvPr id="4" name="スライド番号プレースホルダー 3"/>
          <p:cNvSpPr>
            <a:spLocks noGrp="1"/>
          </p:cNvSpPr>
          <p:nvPr>
            <p:ph type="sldNum" sz="quarter" idx="10"/>
          </p:nvPr>
        </p:nvSpPr>
        <p:spPr/>
        <p:txBody>
          <a:bodyPr/>
          <a:lstStyle/>
          <a:p>
            <a:fld id="{FBFDA0B4-827D-FF4B-AC12-B2E988361E37}" type="slidenum">
              <a:rPr kumimoji="1" lang="ja-JP" altLang="en-US" smtClean="0"/>
              <a:t>5</a:t>
            </a:fld>
            <a:endParaRPr kumimoji="1" lang="ja-JP" altLang="en-US"/>
          </a:p>
        </p:txBody>
      </p:sp>
    </p:spTree>
    <p:extLst>
      <p:ext uri="{BB962C8B-B14F-4D97-AF65-F5344CB8AC3E}">
        <p14:creationId xmlns:p14="http://schemas.microsoft.com/office/powerpoint/2010/main" val="2916072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10000"/>
              </a:lnSpc>
            </a:pPr>
            <a:r>
              <a:rPr lang="ja-JP" altLang="en-US" sz="1100" dirty="0">
                <a:latin typeface="ＭＳ Ｐゴシック" panose="020B0600070205080204" pitchFamily="50" charset="-128"/>
                <a:ea typeface="ＭＳ Ｐゴシック" panose="020B0600070205080204" pitchFamily="50" charset="-128"/>
                <a:cs typeface="メイリオ"/>
              </a:rPr>
              <a:t>取組のポイントを説明します。</a:t>
            </a:r>
            <a:endParaRPr lang="en-US" altLang="ja-JP" sz="1100" dirty="0">
              <a:latin typeface="ＭＳ Ｐゴシック" panose="020B0600070205080204" pitchFamily="50" charset="-128"/>
              <a:ea typeface="ＭＳ Ｐゴシック" panose="020B0600070205080204" pitchFamily="50" charset="-128"/>
              <a:cs typeface="メイリオ"/>
            </a:endParaRPr>
          </a:p>
          <a:p>
            <a:pPr>
              <a:lnSpc>
                <a:spcPct val="110000"/>
              </a:lnSpc>
            </a:pPr>
            <a:r>
              <a:rPr lang="en-US" altLang="ja-JP" sz="1100" dirty="0">
                <a:latin typeface="ＭＳ Ｐゴシック" panose="020B0600070205080204" pitchFamily="50" charset="-128"/>
                <a:ea typeface="ＭＳ Ｐゴシック" panose="020B0600070205080204" pitchFamily="50" charset="-128"/>
                <a:cs typeface="メイリオ"/>
              </a:rPr>
              <a:t>【</a:t>
            </a:r>
            <a:r>
              <a:rPr lang="ja-JP" altLang="en-US" sz="1100" dirty="0">
                <a:latin typeface="ＭＳ Ｐゴシック" panose="020B0600070205080204" pitchFamily="50" charset="-128"/>
                <a:ea typeface="ＭＳ Ｐゴシック" panose="020B0600070205080204" pitchFamily="50" charset="-128"/>
                <a:cs typeface="メイリオ"/>
              </a:rPr>
              <a:t>ポイント</a:t>
            </a:r>
            <a:r>
              <a:rPr lang="en-US" altLang="ja-JP" sz="1100" dirty="0">
                <a:latin typeface="ＭＳ Ｐゴシック" panose="020B0600070205080204" pitchFamily="50" charset="-128"/>
                <a:ea typeface="ＭＳ Ｐゴシック" panose="020B0600070205080204" pitchFamily="50" charset="-128"/>
                <a:cs typeface="メイリオ"/>
              </a:rPr>
              <a:t>】</a:t>
            </a:r>
          </a:p>
          <a:p>
            <a:pPr marL="178966" indent="-178966">
              <a:lnSpc>
                <a:spcPct val="110000"/>
              </a:lnSpc>
              <a:buFont typeface="Wingdings" panose="05000000000000000000" pitchFamily="2" charset="2"/>
              <a:buChar char="ü"/>
            </a:pPr>
            <a:r>
              <a:rPr lang="ja-JP" altLang="en-US" sz="1100" dirty="0">
                <a:latin typeface="ＭＳ Ｐゴシック" panose="020B0600070205080204" pitchFamily="50" charset="-128"/>
                <a:ea typeface="ＭＳ Ｐゴシック" panose="020B0600070205080204" pitchFamily="50" charset="-128"/>
                <a:cs typeface="メイリオ"/>
              </a:rPr>
              <a:t>防災対策に男女共同参画、女性の視点を導入するために、実際に幅広い女性から意見を聞いています。</a:t>
            </a:r>
            <a:endParaRPr lang="en-US" altLang="ja-JP" sz="1100" dirty="0">
              <a:latin typeface="ＭＳ Ｐゴシック" panose="020B0600070205080204" pitchFamily="50" charset="-128"/>
              <a:ea typeface="ＭＳ Ｐゴシック" panose="020B0600070205080204" pitchFamily="50" charset="-128"/>
              <a:cs typeface="メイリオ"/>
            </a:endParaRPr>
          </a:p>
          <a:p>
            <a:pPr marL="178966" indent="-178966">
              <a:lnSpc>
                <a:spcPct val="110000"/>
              </a:lnSpc>
              <a:buFont typeface="Wingdings" panose="05000000000000000000" pitchFamily="2" charset="2"/>
              <a:buChar char="ü"/>
            </a:pPr>
            <a:r>
              <a:rPr lang="ja-JP" altLang="en-US" sz="1100" dirty="0">
                <a:latin typeface="ＭＳ Ｐゴシック" panose="020B0600070205080204" pitchFamily="50" charset="-128"/>
                <a:ea typeface="ＭＳ Ｐゴシック" panose="020B0600070205080204" pitchFamily="50" charset="-128"/>
                <a:cs typeface="メイリオ"/>
              </a:rPr>
              <a:t>意見を聞くに当たって</a:t>
            </a:r>
            <a:r>
              <a:rPr lang="ja-JP" altLang="en-US" sz="1100">
                <a:latin typeface="ＭＳ Ｐゴシック" panose="020B0600070205080204" pitchFamily="50" charset="-128"/>
                <a:ea typeface="ＭＳ Ｐゴシック" panose="020B0600070205080204" pitchFamily="50" charset="-128"/>
                <a:cs typeface="メイリオ"/>
              </a:rPr>
              <a:t>は、横断的</a:t>
            </a:r>
            <a:r>
              <a:rPr lang="ja-JP" altLang="en-US" sz="1100" dirty="0">
                <a:latin typeface="ＭＳ Ｐゴシック" panose="020B0600070205080204" pitchFamily="50" charset="-128"/>
                <a:ea typeface="ＭＳ Ｐゴシック" panose="020B0600070205080204" pitchFamily="50" charset="-128"/>
                <a:cs typeface="メイリオ"/>
              </a:rPr>
              <a:t>に様々な課と連携し、地域の多様な女性を選んでいます。</a:t>
            </a:r>
            <a:endParaRPr lang="en-US" altLang="ja-JP" sz="1100" dirty="0">
              <a:latin typeface="ＭＳ Ｐゴシック" panose="020B0600070205080204" pitchFamily="50" charset="-128"/>
              <a:ea typeface="ＭＳ Ｐゴシック" panose="020B0600070205080204" pitchFamily="50" charset="-128"/>
              <a:cs typeface="メイリオ"/>
            </a:endParaRPr>
          </a:p>
          <a:p>
            <a:pPr marL="178966" indent="-178966">
              <a:lnSpc>
                <a:spcPct val="110000"/>
              </a:lnSpc>
              <a:buFont typeface="Wingdings" panose="05000000000000000000" pitchFamily="2" charset="2"/>
              <a:buChar char="ü"/>
            </a:pPr>
            <a:r>
              <a:rPr lang="ja-JP" altLang="en-US" sz="1100" dirty="0">
                <a:latin typeface="ＭＳ Ｐゴシック" panose="020B0600070205080204" pitchFamily="50" charset="-128"/>
                <a:ea typeface="ＭＳ Ｐゴシック" panose="020B0600070205080204" pitchFamily="50" charset="-128"/>
                <a:cs typeface="メイリオ"/>
              </a:rPr>
              <a:t>新たに行った対策は実際に訓練を行うことで効果を確認し、参加者等から更に意見を聞くことによりフォローアップを行い、更なる対策につなげています。</a:t>
            </a:r>
            <a:endParaRPr lang="en-US" altLang="ja-JP" sz="1100" dirty="0">
              <a:latin typeface="ＭＳ Ｐゴシック" panose="020B0600070205080204" pitchFamily="50" charset="-128"/>
              <a:ea typeface="ＭＳ Ｐゴシック" panose="020B0600070205080204" pitchFamily="50" charset="-128"/>
              <a:cs typeface="メイリオ"/>
            </a:endParaRPr>
          </a:p>
        </p:txBody>
      </p:sp>
      <p:sp>
        <p:nvSpPr>
          <p:cNvPr id="4" name="スライド番号プレースホルダー 3"/>
          <p:cNvSpPr>
            <a:spLocks noGrp="1"/>
          </p:cNvSpPr>
          <p:nvPr>
            <p:ph type="sldNum" sz="quarter" idx="10"/>
          </p:nvPr>
        </p:nvSpPr>
        <p:spPr/>
        <p:txBody>
          <a:bodyPr/>
          <a:lstStyle/>
          <a:p>
            <a:fld id="{FBFDA0B4-827D-FF4B-AC12-B2E988361E37}" type="slidenum">
              <a:rPr kumimoji="1" lang="ja-JP" altLang="en-US" smtClean="0"/>
              <a:t>6</a:t>
            </a:fld>
            <a:endParaRPr kumimoji="1" lang="ja-JP" altLang="en-US"/>
          </a:p>
        </p:txBody>
      </p:sp>
    </p:spTree>
    <p:extLst>
      <p:ext uri="{BB962C8B-B14F-4D97-AF65-F5344CB8AC3E}">
        <p14:creationId xmlns:p14="http://schemas.microsoft.com/office/powerpoint/2010/main" val="3399495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477109">
              <a:defRPr/>
            </a:pPr>
            <a:r>
              <a:rPr lang="ja-JP" altLang="en-US" dirty="0">
                <a:solidFill>
                  <a:schemeClr val="tx1"/>
                </a:solidFill>
                <a:latin typeface="+mj-ea"/>
                <a:ea typeface="+mj-ea"/>
                <a:cs typeface="メイリオ"/>
              </a:rPr>
              <a:t>地域防災計画に男女共同参画の視点を導入した事例です。</a:t>
            </a:r>
            <a:endParaRPr lang="en-US" altLang="ja-JP" dirty="0">
              <a:solidFill>
                <a:schemeClr val="tx1"/>
              </a:solidFill>
              <a:latin typeface="+mj-ea"/>
              <a:ea typeface="+mj-ea"/>
              <a:cs typeface="メイリオ"/>
            </a:endParaRPr>
          </a:p>
          <a:p>
            <a:pPr defTabSz="477109">
              <a:defRPr/>
            </a:pPr>
            <a:r>
              <a:rPr lang="ja-JP" altLang="en-US" dirty="0">
                <a:solidFill>
                  <a:schemeClr val="tx1"/>
                </a:solidFill>
                <a:latin typeface="+mj-ea"/>
                <a:ea typeface="+mj-ea"/>
                <a:cs typeface="メイリオ"/>
              </a:rPr>
              <a:t>東京都文京区では、地域防災計画に妊産婦・乳児専用の母子避難所の設置を明記しています。</a:t>
            </a:r>
            <a:endParaRPr lang="en-US" altLang="ja-JP" dirty="0">
              <a:solidFill>
                <a:schemeClr val="tx1"/>
              </a:solidFill>
              <a:latin typeface="+mj-ea"/>
              <a:ea typeface="+mj-ea"/>
              <a:cs typeface="メイリオ"/>
            </a:endParaRPr>
          </a:p>
          <a:p>
            <a:pPr defTabSz="477109">
              <a:defRPr/>
            </a:pPr>
            <a:r>
              <a:rPr lang="ja-JP" altLang="en-US" dirty="0">
                <a:solidFill>
                  <a:schemeClr val="tx1"/>
                </a:solidFill>
                <a:latin typeface="+mj-ea"/>
                <a:ea typeface="+mj-ea"/>
                <a:cs typeface="メイリオ"/>
              </a:rPr>
              <a:t>取組の概要を説明します。</a:t>
            </a:r>
            <a:endParaRPr lang="en-US" altLang="ja-JP" dirty="0">
              <a:solidFill>
                <a:schemeClr val="tx1"/>
              </a:solidFill>
              <a:latin typeface="+mj-ea"/>
              <a:ea typeface="+mj-ea"/>
              <a:cs typeface="メイリオ"/>
            </a:endParaRPr>
          </a:p>
          <a:p>
            <a:pPr defTabSz="477109">
              <a:defRPr/>
            </a:pPr>
            <a:r>
              <a:rPr lang="en-US" altLang="ja-JP" dirty="0">
                <a:solidFill>
                  <a:schemeClr val="tx1"/>
                </a:solidFill>
                <a:latin typeface="+mj-ea"/>
                <a:ea typeface="+mj-ea"/>
                <a:cs typeface="メイリオ"/>
              </a:rPr>
              <a:t>【</a:t>
            </a:r>
            <a:r>
              <a:rPr lang="ja-JP" altLang="en-US" dirty="0">
                <a:solidFill>
                  <a:schemeClr val="tx1"/>
                </a:solidFill>
                <a:latin typeface="+mj-ea"/>
                <a:ea typeface="+mj-ea"/>
                <a:cs typeface="メイリオ"/>
              </a:rPr>
              <a:t>ポイント</a:t>
            </a:r>
            <a:r>
              <a:rPr lang="en-US" altLang="ja-JP" dirty="0">
                <a:solidFill>
                  <a:schemeClr val="tx1"/>
                </a:solidFill>
                <a:latin typeface="+mj-ea"/>
                <a:ea typeface="+mj-ea"/>
                <a:cs typeface="メイリオ"/>
              </a:rPr>
              <a:t>】</a:t>
            </a:r>
          </a:p>
          <a:p>
            <a:pPr marL="178946" indent="-178946" defTabSz="477109">
              <a:buFont typeface="Wingdings" panose="05000000000000000000" pitchFamily="2" charset="2"/>
              <a:buChar char="ü"/>
              <a:defRPr/>
            </a:pPr>
            <a:r>
              <a:rPr lang="ja-JP" altLang="en-US" dirty="0">
                <a:solidFill>
                  <a:schemeClr val="tx1"/>
                </a:solidFill>
                <a:latin typeface="+mj-ea"/>
                <a:ea typeface="+mj-ea"/>
                <a:cs typeface="メイリオ"/>
              </a:rPr>
              <a:t>全国に先駆けて、災害時に妊産婦や乳児が避難する専用の母子救護所を設置することを地域防災計画に明記。</a:t>
            </a:r>
            <a:endParaRPr lang="en-US" altLang="ja-JP" dirty="0">
              <a:solidFill>
                <a:schemeClr val="tx1"/>
              </a:solidFill>
              <a:latin typeface="+mj-ea"/>
              <a:ea typeface="+mj-ea"/>
              <a:cs typeface="メイリオ"/>
            </a:endParaRPr>
          </a:p>
          <a:p>
            <a:pPr marL="178946" indent="-178946" defTabSz="477109">
              <a:buFont typeface="Wingdings" panose="05000000000000000000" pitchFamily="2" charset="2"/>
              <a:buChar char="ü"/>
              <a:defRPr/>
            </a:pPr>
            <a:r>
              <a:rPr lang="ja-JP" altLang="en-US" dirty="0">
                <a:solidFill>
                  <a:schemeClr val="tx1"/>
                </a:solidFill>
                <a:latin typeface="+mj-ea"/>
                <a:ea typeface="+mj-ea"/>
                <a:cs typeface="メイリオ"/>
              </a:rPr>
              <a:t>救護所開設場所となる大学、妊産婦のケアをする助産師、ハイリスク妊婦や出産時にサポートが必要と</a:t>
            </a:r>
            <a:r>
              <a:rPr lang="ja-JP" altLang="en-US" dirty="0" smtClean="0">
                <a:solidFill>
                  <a:schemeClr val="tx1"/>
                </a:solidFill>
                <a:latin typeface="+mj-ea"/>
                <a:ea typeface="+mj-ea"/>
                <a:cs typeface="メイリオ"/>
              </a:rPr>
              <a:t>なる大学</a:t>
            </a:r>
            <a:r>
              <a:rPr lang="ja-JP" altLang="en-US" dirty="0">
                <a:solidFill>
                  <a:schemeClr val="tx1"/>
                </a:solidFill>
                <a:latin typeface="+mj-ea"/>
                <a:ea typeface="+mj-ea"/>
                <a:cs typeface="メイリオ"/>
              </a:rPr>
              <a:t>病院等、多様な区内の関係機関と協定を結び、母子救護所を確保するための取組を実施しています。</a:t>
            </a:r>
            <a:endParaRPr lang="en-US" altLang="ja-JP" dirty="0">
              <a:solidFill>
                <a:schemeClr val="tx1"/>
              </a:solidFill>
              <a:latin typeface="+mj-ea"/>
              <a:ea typeface="+mj-ea"/>
              <a:cs typeface="メイリオ"/>
            </a:endParaRPr>
          </a:p>
          <a:p>
            <a:pPr marL="178946" indent="-178946" defTabSz="477109">
              <a:buFont typeface="Wingdings" panose="05000000000000000000" pitchFamily="2" charset="2"/>
              <a:buChar char="ü"/>
              <a:defRPr/>
            </a:pPr>
            <a:r>
              <a:rPr lang="ja-JP" altLang="en-US" dirty="0">
                <a:solidFill>
                  <a:schemeClr val="tx1"/>
                </a:solidFill>
                <a:latin typeface="+mj-ea"/>
                <a:ea typeface="+mj-ea"/>
                <a:cs typeface="メイリオ"/>
              </a:rPr>
              <a:t>協定を結んだ後は、関係機関と連携しながら、毎年母子救護所の開設訓練を実施を通じて、災害時に災害弱者となる妊産婦や乳児を保護する体制を構築しています。</a:t>
            </a:r>
            <a:endParaRPr lang="en-US" altLang="ja-JP" dirty="0">
              <a:solidFill>
                <a:schemeClr val="tx1"/>
              </a:solidFill>
              <a:latin typeface="+mj-ea"/>
              <a:ea typeface="+mj-ea"/>
              <a:cs typeface="メイリオ"/>
            </a:endParaRPr>
          </a:p>
          <a:p>
            <a:pPr defTabSz="477109">
              <a:defRPr/>
            </a:pPr>
            <a:endParaRPr lang="en-US" altLang="ja-JP" dirty="0">
              <a:solidFill>
                <a:schemeClr val="tx1"/>
              </a:solidFill>
              <a:latin typeface="+mj-ea"/>
              <a:ea typeface="+mj-ea"/>
              <a:cs typeface="メイリオ"/>
            </a:endParaRPr>
          </a:p>
          <a:p>
            <a:pPr defTabSz="477109">
              <a:defRPr/>
            </a:pPr>
            <a:r>
              <a:rPr lang="en-US" altLang="ja-JP" dirty="0">
                <a:solidFill>
                  <a:schemeClr val="tx1"/>
                </a:solidFill>
                <a:latin typeface="+mj-ea"/>
                <a:ea typeface="+mj-ea"/>
                <a:cs typeface="メイリオ"/>
              </a:rPr>
              <a:t>【</a:t>
            </a:r>
            <a:r>
              <a:rPr lang="ja-JP" altLang="en-US" dirty="0">
                <a:solidFill>
                  <a:schemeClr val="tx1"/>
                </a:solidFill>
                <a:latin typeface="+mj-ea"/>
                <a:ea typeface="+mj-ea"/>
                <a:cs typeface="メイリオ"/>
              </a:rPr>
              <a:t>補足</a:t>
            </a:r>
            <a:r>
              <a:rPr lang="en-US" altLang="ja-JP" dirty="0">
                <a:solidFill>
                  <a:schemeClr val="tx1"/>
                </a:solidFill>
                <a:latin typeface="+mj-ea"/>
                <a:ea typeface="+mj-ea"/>
                <a:cs typeface="メイリオ"/>
              </a:rPr>
              <a:t>】</a:t>
            </a:r>
          </a:p>
          <a:p>
            <a:r>
              <a:rPr lang="ja-JP" altLang="en-US" dirty="0">
                <a:solidFill>
                  <a:schemeClr val="tx1"/>
                </a:solidFill>
                <a:latin typeface="+mj-ea"/>
                <a:ea typeface="+mj-ea"/>
                <a:cs typeface="メイリオ"/>
              </a:rPr>
              <a:t>主な連携先：</a:t>
            </a:r>
            <a:endParaRPr lang="en-US" altLang="ja-JP" dirty="0">
              <a:solidFill>
                <a:schemeClr val="tx1"/>
              </a:solidFill>
              <a:latin typeface="+mj-ea"/>
              <a:ea typeface="+mj-ea"/>
              <a:cs typeface="メイリオ"/>
            </a:endParaRPr>
          </a:p>
          <a:p>
            <a:r>
              <a:rPr lang="ja-JP" altLang="ja-JP" dirty="0">
                <a:solidFill>
                  <a:schemeClr val="tx1"/>
                </a:solidFill>
                <a:latin typeface="+mj-ea"/>
                <a:ea typeface="+mj-ea"/>
              </a:rPr>
              <a:t>大学：跡見女子大、貞静学園短大、東洋学園大、日本女子大</a:t>
            </a:r>
          </a:p>
          <a:p>
            <a:r>
              <a:rPr lang="ja-JP" altLang="ja-JP" dirty="0" smtClean="0">
                <a:solidFill>
                  <a:schemeClr val="tx1"/>
                </a:solidFill>
                <a:latin typeface="+mj-ea"/>
                <a:ea typeface="+mj-ea"/>
              </a:rPr>
              <a:t>病院</a:t>
            </a:r>
            <a:r>
              <a:rPr lang="ja-JP" altLang="ja-JP" dirty="0">
                <a:solidFill>
                  <a:schemeClr val="tx1"/>
                </a:solidFill>
                <a:latin typeface="+mj-ea"/>
                <a:ea typeface="+mj-ea"/>
              </a:rPr>
              <a:t>：　順天堂大学病院</a:t>
            </a:r>
          </a:p>
          <a:p>
            <a:r>
              <a:rPr lang="ja-JP" altLang="ja-JP" dirty="0">
                <a:solidFill>
                  <a:schemeClr val="tx1"/>
                </a:solidFill>
                <a:latin typeface="+mj-ea"/>
                <a:ea typeface="+mj-ea"/>
              </a:rPr>
              <a:t>助産師会：（社）東京都助産師会、（財）東京都助産師会館</a:t>
            </a:r>
          </a:p>
          <a:p>
            <a:r>
              <a:rPr lang="ja-JP" altLang="ja-JP" dirty="0">
                <a:solidFill>
                  <a:schemeClr val="tx1"/>
                </a:solidFill>
                <a:latin typeface="+mj-ea"/>
                <a:ea typeface="+mj-ea"/>
              </a:rPr>
              <a:t>文京区役所内では</a:t>
            </a:r>
            <a:r>
              <a:rPr lang="ja-JP" altLang="ja-JP" dirty="0" smtClean="0">
                <a:solidFill>
                  <a:schemeClr val="tx1"/>
                </a:solidFill>
                <a:latin typeface="+mj-ea"/>
                <a:ea typeface="+mj-ea"/>
              </a:rPr>
              <a:t>、</a:t>
            </a:r>
            <a:r>
              <a:rPr lang="ja-JP" altLang="en-US" dirty="0" smtClean="0">
                <a:solidFill>
                  <a:schemeClr val="tx1"/>
                </a:solidFill>
                <a:latin typeface="+mj-ea"/>
                <a:ea typeface="+mj-ea"/>
              </a:rPr>
              <a:t>災害発生時に備え、母子救護所へ派遣する職員をあらかじめ指定（勤務時間内５名、勤務時間外７名）</a:t>
            </a:r>
            <a:endParaRPr lang="en-US" altLang="ja-JP" dirty="0">
              <a:solidFill>
                <a:schemeClr val="tx1"/>
              </a:solidFill>
              <a:latin typeface="+mj-ea"/>
              <a:ea typeface="+mj-ea"/>
            </a:endParaRPr>
          </a:p>
        </p:txBody>
      </p:sp>
      <p:sp>
        <p:nvSpPr>
          <p:cNvPr id="4" name="スライド番号プレースホルダー 3"/>
          <p:cNvSpPr>
            <a:spLocks noGrp="1"/>
          </p:cNvSpPr>
          <p:nvPr>
            <p:ph type="sldNum" sz="quarter" idx="10"/>
          </p:nvPr>
        </p:nvSpPr>
        <p:spPr/>
        <p:txBody>
          <a:bodyPr/>
          <a:lstStyle/>
          <a:p>
            <a:fld id="{FBFDA0B4-827D-FF4B-AC12-B2E988361E37}" type="slidenum">
              <a:rPr kumimoji="1" lang="ja-JP" altLang="en-US" smtClean="0"/>
              <a:t>7</a:t>
            </a:fld>
            <a:endParaRPr kumimoji="1" lang="ja-JP" altLang="en-US"/>
          </a:p>
        </p:txBody>
      </p:sp>
    </p:spTree>
    <p:extLst>
      <p:ext uri="{BB962C8B-B14F-4D97-AF65-F5344CB8AC3E}">
        <p14:creationId xmlns:p14="http://schemas.microsoft.com/office/powerpoint/2010/main" val="2089138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latin typeface="+mn-ea"/>
                <a:cs typeface="メイリオ"/>
              </a:rPr>
              <a:t>取組に至った経緯を説明します。</a:t>
            </a:r>
            <a:endParaRPr lang="en-US" altLang="ja-JP" sz="1100" dirty="0">
              <a:latin typeface="+mn-ea"/>
              <a:cs typeface="メイリオ"/>
            </a:endParaRPr>
          </a:p>
          <a:p>
            <a:r>
              <a:rPr lang="en-US" altLang="ja-JP" sz="1100" dirty="0">
                <a:latin typeface="+mn-ea"/>
                <a:cs typeface="メイリオ"/>
              </a:rPr>
              <a:t>【</a:t>
            </a:r>
            <a:r>
              <a:rPr lang="ja-JP" altLang="en-US" sz="1100" dirty="0">
                <a:latin typeface="+mn-ea"/>
                <a:cs typeface="メイリオ"/>
              </a:rPr>
              <a:t>ポイント</a:t>
            </a:r>
            <a:r>
              <a:rPr lang="en-US" altLang="ja-JP" sz="1100" dirty="0">
                <a:latin typeface="+mn-ea"/>
                <a:cs typeface="メイリオ"/>
              </a:rPr>
              <a:t>】</a:t>
            </a:r>
          </a:p>
          <a:p>
            <a:pPr marL="178946" indent="-178946">
              <a:buFont typeface="Wingdings" panose="05000000000000000000" pitchFamily="2" charset="2"/>
              <a:buChar char="ü"/>
            </a:pPr>
            <a:r>
              <a:rPr lang="ja-JP" altLang="en-US" sz="1100" dirty="0">
                <a:latin typeface="+mn-ea"/>
                <a:cs typeface="メイリオ"/>
              </a:rPr>
              <a:t>東日本大震災の際、現地に派遣された区の職員が妊産婦や乳児へのケアが不十分だったことを目の当たりにしたことが契機となりました。</a:t>
            </a:r>
            <a:endParaRPr lang="en-US" altLang="ja-JP" sz="1100" dirty="0">
              <a:latin typeface="+mn-ea"/>
              <a:cs typeface="メイリオ"/>
            </a:endParaRPr>
          </a:p>
          <a:p>
            <a:pPr marL="178946" indent="-178946">
              <a:buFont typeface="Wingdings" panose="05000000000000000000" pitchFamily="2" charset="2"/>
              <a:buChar char="ü"/>
            </a:pPr>
            <a:r>
              <a:rPr lang="ja-JP" altLang="en-US" sz="1100" dirty="0">
                <a:latin typeface="+mn-ea"/>
                <a:cs typeface="メイリオ"/>
              </a:rPr>
              <a:t>大学や病院とは、協定締結前に具体的な連携方法等について丁寧に協議を重ね、両者が納得した上で協定を締結しました。</a:t>
            </a:r>
            <a:endParaRPr lang="en-US" altLang="ja-JP" sz="1100" dirty="0">
              <a:latin typeface="+mn-ea"/>
              <a:cs typeface="メイリオ"/>
            </a:endParaRPr>
          </a:p>
          <a:p>
            <a:pPr marL="178946" indent="-178946">
              <a:buFont typeface="Wingdings" panose="05000000000000000000" pitchFamily="2" charset="2"/>
              <a:buChar char="ü"/>
            </a:pPr>
            <a:r>
              <a:rPr lang="ja-JP" altLang="en-US" sz="1100" dirty="0">
                <a:latin typeface="+mn-ea"/>
                <a:cs typeface="メイリオ"/>
              </a:rPr>
              <a:t>結果、協定締結にいたり、救護所開設に十分な場所や、必要な備蓄品等の整備を行うことができました。</a:t>
            </a:r>
            <a:endParaRPr lang="en-US" altLang="ja-JP" sz="1100" dirty="0">
              <a:latin typeface="+mn-ea"/>
              <a:cs typeface="メイリオ"/>
            </a:endParaRPr>
          </a:p>
        </p:txBody>
      </p:sp>
      <p:sp>
        <p:nvSpPr>
          <p:cNvPr id="4" name="スライド番号プレースホルダー 3"/>
          <p:cNvSpPr>
            <a:spLocks noGrp="1"/>
          </p:cNvSpPr>
          <p:nvPr>
            <p:ph type="sldNum" sz="quarter" idx="10"/>
          </p:nvPr>
        </p:nvSpPr>
        <p:spPr/>
        <p:txBody>
          <a:bodyPr/>
          <a:lstStyle/>
          <a:p>
            <a:fld id="{FBFDA0B4-827D-FF4B-AC12-B2E988361E37}" type="slidenum">
              <a:rPr kumimoji="1" lang="ja-JP" altLang="en-US" smtClean="0"/>
              <a:t>8</a:t>
            </a:fld>
            <a:endParaRPr kumimoji="1" lang="ja-JP" altLang="en-US"/>
          </a:p>
        </p:txBody>
      </p:sp>
    </p:spTree>
    <p:extLst>
      <p:ext uri="{BB962C8B-B14F-4D97-AF65-F5344CB8AC3E}">
        <p14:creationId xmlns:p14="http://schemas.microsoft.com/office/powerpoint/2010/main" val="2377282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latin typeface="+mj-ea"/>
                <a:ea typeface="+mj-ea"/>
              </a:rPr>
              <a:t>母子救護所開設訓練の様子と、備蓄品内容の一部です。</a:t>
            </a:r>
            <a:endParaRPr lang="en-US" altLang="ja-JP" sz="1100" dirty="0">
              <a:latin typeface="+mj-ea"/>
              <a:ea typeface="+mj-ea"/>
            </a:endParaRPr>
          </a:p>
          <a:p>
            <a:endParaRPr lang="en-US" altLang="ja-JP" sz="1100" dirty="0">
              <a:latin typeface="+mj-ea"/>
              <a:ea typeface="+mj-ea"/>
            </a:endParaRPr>
          </a:p>
          <a:p>
            <a:r>
              <a:rPr lang="ja-JP" altLang="en-US" sz="1100" dirty="0">
                <a:latin typeface="+mj-ea"/>
                <a:ea typeface="+mj-ea"/>
              </a:rPr>
              <a:t>写真は平成</a:t>
            </a:r>
            <a:r>
              <a:rPr lang="en-US" altLang="ja-JP" sz="1100" dirty="0">
                <a:latin typeface="+mj-ea"/>
                <a:ea typeface="+mj-ea"/>
              </a:rPr>
              <a:t>27</a:t>
            </a:r>
            <a:r>
              <a:rPr lang="ja-JP" altLang="en-US" sz="1100" dirty="0">
                <a:latin typeface="+mj-ea"/>
                <a:ea typeface="+mj-ea"/>
              </a:rPr>
              <a:t>年９月に行われた訓練で、区の防災課・大学・助産師会・警察署が主な参加者です。</a:t>
            </a:r>
            <a:endParaRPr lang="en-US" altLang="ja-JP" sz="1100" dirty="0">
              <a:latin typeface="+mj-ea"/>
              <a:ea typeface="+mj-ea"/>
            </a:endParaRPr>
          </a:p>
          <a:p>
            <a:r>
              <a:rPr lang="ja-JP" altLang="en-US" sz="1100" dirty="0">
                <a:latin typeface="+mj-ea"/>
                <a:ea typeface="+mj-ea"/>
              </a:rPr>
              <a:t>①救護所受付（入所）シミュレーション</a:t>
            </a:r>
            <a:endParaRPr lang="en-US" altLang="ja-JP" sz="1100" dirty="0">
              <a:latin typeface="+mj-ea"/>
              <a:ea typeface="+mj-ea"/>
            </a:endParaRPr>
          </a:p>
          <a:p>
            <a:r>
              <a:rPr lang="ja-JP" altLang="en-US" sz="1100" dirty="0">
                <a:latin typeface="+mj-ea"/>
                <a:ea typeface="+mj-ea"/>
              </a:rPr>
              <a:t>②「避難所運営ゲーム</a:t>
            </a:r>
            <a:r>
              <a:rPr lang="en-US" altLang="ja-JP" sz="1100" dirty="0">
                <a:latin typeface="+mj-ea"/>
                <a:ea typeface="+mj-ea"/>
              </a:rPr>
              <a:t>HUG</a:t>
            </a:r>
            <a:r>
              <a:rPr lang="ja-JP" altLang="en-US" sz="1100" dirty="0">
                <a:latin typeface="+mj-ea"/>
                <a:ea typeface="+mj-ea"/>
              </a:rPr>
              <a:t>」によるイメージトレーニング</a:t>
            </a:r>
            <a:endParaRPr lang="en-US" altLang="ja-JP" sz="1100" dirty="0">
              <a:latin typeface="+mj-ea"/>
              <a:ea typeface="+mj-ea"/>
            </a:endParaRPr>
          </a:p>
          <a:p>
            <a:r>
              <a:rPr lang="ja-JP" altLang="en-US" sz="1100" dirty="0">
                <a:latin typeface="+mj-ea"/>
                <a:ea typeface="+mj-ea"/>
              </a:rPr>
              <a:t>が行われました。</a:t>
            </a:r>
            <a:endParaRPr lang="en-US" altLang="ja-JP" sz="1100" dirty="0">
              <a:latin typeface="+mj-ea"/>
              <a:ea typeface="+mj-ea"/>
            </a:endParaRPr>
          </a:p>
          <a:p>
            <a:r>
              <a:rPr lang="ja-JP" altLang="en-US" sz="1100" dirty="0">
                <a:latin typeface="+mj-ea"/>
                <a:ea typeface="+mj-ea"/>
              </a:rPr>
              <a:t>①では、大学生が妊婦・受付・誘導の役割を分担し、受付の案内から部屋への案内までを実施しています。</a:t>
            </a:r>
            <a:endParaRPr lang="en-US" altLang="ja-JP" sz="1100" dirty="0">
              <a:latin typeface="+mj-ea"/>
              <a:ea typeface="+mj-ea"/>
            </a:endParaRPr>
          </a:p>
          <a:p>
            <a:r>
              <a:rPr lang="ja-JP" altLang="en-US" sz="1100" dirty="0">
                <a:latin typeface="+mj-ea"/>
                <a:ea typeface="+mj-ea"/>
              </a:rPr>
              <a:t>②では、訪れる妊産婦や乳幼児の症状が記載されたカードを大学の見取り図に記された「ハイリスク妊婦室」、「ローリスク妊婦室」、「母子室」、「感染症室」の３つの部屋に振り分けるとともに、その他母子救護所の運営で起こりうる事態にどう対応していくか活発な議論が行われました。</a:t>
            </a:r>
            <a:endParaRPr lang="en-US" altLang="ja-JP" sz="1100" dirty="0">
              <a:latin typeface="+mj-ea"/>
              <a:ea typeface="+mj-ea"/>
            </a:endParaRPr>
          </a:p>
        </p:txBody>
      </p:sp>
      <p:sp>
        <p:nvSpPr>
          <p:cNvPr id="4" name="スライド番号プレースホルダー 3"/>
          <p:cNvSpPr>
            <a:spLocks noGrp="1"/>
          </p:cNvSpPr>
          <p:nvPr>
            <p:ph type="sldNum" sz="quarter" idx="10"/>
          </p:nvPr>
        </p:nvSpPr>
        <p:spPr/>
        <p:txBody>
          <a:bodyPr/>
          <a:lstStyle/>
          <a:p>
            <a:fld id="{FBFDA0B4-827D-FF4B-AC12-B2E988361E37}" type="slidenum">
              <a:rPr kumimoji="1" lang="ja-JP" altLang="en-US" smtClean="0"/>
              <a:t>9</a:t>
            </a:fld>
            <a:endParaRPr kumimoji="1" lang="ja-JP" altLang="en-US"/>
          </a:p>
        </p:txBody>
      </p:sp>
    </p:spTree>
    <p:extLst>
      <p:ext uri="{BB962C8B-B14F-4D97-AF65-F5344CB8AC3E}">
        <p14:creationId xmlns:p14="http://schemas.microsoft.com/office/powerpoint/2010/main" val="583818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4AAF083A-D25B-4F9C-AA16-EED58B3CA192}" type="datetimeFigureOut">
              <a:rPr kumimoji="1" lang="ja-JP" altLang="en-US" smtClean="0"/>
              <a:t>2016/6/1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BA6A352-234A-43FD-A4CB-D3436C9163FC}" type="slidenum">
              <a:rPr kumimoji="1" lang="ja-JP" altLang="en-US" smtClean="0"/>
              <a:t>‹#›</a:t>
            </a:fld>
            <a:endParaRPr kumimoji="1" lang="ja-JP" altLang="en-US"/>
          </a:p>
        </p:txBody>
      </p:sp>
    </p:spTree>
    <p:extLst>
      <p:ext uri="{BB962C8B-B14F-4D97-AF65-F5344CB8AC3E}">
        <p14:creationId xmlns:p14="http://schemas.microsoft.com/office/powerpoint/2010/main" val="852565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AAF083A-D25B-4F9C-AA16-EED58B3CA192}" type="datetimeFigureOut">
              <a:rPr kumimoji="1" lang="ja-JP" altLang="en-US" smtClean="0"/>
              <a:t>2016/6/1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BA6A352-234A-43FD-A4CB-D3436C9163FC}" type="slidenum">
              <a:rPr kumimoji="1" lang="ja-JP" altLang="en-US" smtClean="0"/>
              <a:t>‹#›</a:t>
            </a:fld>
            <a:endParaRPr kumimoji="1" lang="ja-JP" altLang="en-US"/>
          </a:p>
        </p:txBody>
      </p:sp>
    </p:spTree>
    <p:extLst>
      <p:ext uri="{BB962C8B-B14F-4D97-AF65-F5344CB8AC3E}">
        <p14:creationId xmlns:p14="http://schemas.microsoft.com/office/powerpoint/2010/main" val="1985766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AAF083A-D25B-4F9C-AA16-EED58B3CA192}" type="datetimeFigureOut">
              <a:rPr kumimoji="1" lang="ja-JP" altLang="en-US" smtClean="0"/>
              <a:t>2016/6/1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BA6A352-234A-43FD-A4CB-D3436C9163FC}" type="slidenum">
              <a:rPr kumimoji="1" lang="ja-JP" altLang="en-US" smtClean="0"/>
              <a:t>‹#›</a:t>
            </a:fld>
            <a:endParaRPr kumimoji="1" lang="ja-JP" altLang="en-US"/>
          </a:p>
        </p:txBody>
      </p:sp>
    </p:spTree>
    <p:extLst>
      <p:ext uri="{BB962C8B-B14F-4D97-AF65-F5344CB8AC3E}">
        <p14:creationId xmlns:p14="http://schemas.microsoft.com/office/powerpoint/2010/main" val="1594287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AAF083A-D25B-4F9C-AA16-EED58B3CA192}" type="datetimeFigureOut">
              <a:rPr kumimoji="1" lang="ja-JP" altLang="en-US" smtClean="0"/>
              <a:t>2016/6/1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BA6A352-234A-43FD-A4CB-D3436C9163FC}" type="slidenum">
              <a:rPr kumimoji="1" lang="ja-JP" altLang="en-US" smtClean="0"/>
              <a:t>‹#›</a:t>
            </a:fld>
            <a:endParaRPr kumimoji="1" lang="ja-JP" altLang="en-US"/>
          </a:p>
        </p:txBody>
      </p:sp>
    </p:spTree>
    <p:extLst>
      <p:ext uri="{BB962C8B-B14F-4D97-AF65-F5344CB8AC3E}">
        <p14:creationId xmlns:p14="http://schemas.microsoft.com/office/powerpoint/2010/main" val="327170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AAF083A-D25B-4F9C-AA16-EED58B3CA192}" type="datetimeFigureOut">
              <a:rPr kumimoji="1" lang="ja-JP" altLang="en-US" smtClean="0"/>
              <a:t>2016/6/1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BA6A352-234A-43FD-A4CB-D3436C9163FC}" type="slidenum">
              <a:rPr kumimoji="1" lang="ja-JP" altLang="en-US" smtClean="0"/>
              <a:t>‹#›</a:t>
            </a:fld>
            <a:endParaRPr kumimoji="1" lang="ja-JP" altLang="en-US"/>
          </a:p>
        </p:txBody>
      </p:sp>
    </p:spTree>
    <p:extLst>
      <p:ext uri="{BB962C8B-B14F-4D97-AF65-F5344CB8AC3E}">
        <p14:creationId xmlns:p14="http://schemas.microsoft.com/office/powerpoint/2010/main" val="1274034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4AAF083A-D25B-4F9C-AA16-EED58B3CA192}" type="datetimeFigureOut">
              <a:rPr kumimoji="1" lang="ja-JP" altLang="en-US" smtClean="0"/>
              <a:t>2016/6/1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BA6A352-234A-43FD-A4CB-D3436C9163FC}" type="slidenum">
              <a:rPr kumimoji="1" lang="ja-JP" altLang="en-US" smtClean="0"/>
              <a:t>‹#›</a:t>
            </a:fld>
            <a:endParaRPr kumimoji="1" lang="ja-JP" altLang="en-US"/>
          </a:p>
        </p:txBody>
      </p:sp>
    </p:spTree>
    <p:extLst>
      <p:ext uri="{BB962C8B-B14F-4D97-AF65-F5344CB8AC3E}">
        <p14:creationId xmlns:p14="http://schemas.microsoft.com/office/powerpoint/2010/main" val="4176858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AAF083A-D25B-4F9C-AA16-EED58B3CA192}" type="datetimeFigureOut">
              <a:rPr kumimoji="1" lang="ja-JP" altLang="en-US" smtClean="0"/>
              <a:t>2016/6/1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BA6A352-234A-43FD-A4CB-D3436C9163FC}" type="slidenum">
              <a:rPr kumimoji="1" lang="ja-JP" altLang="en-US" smtClean="0"/>
              <a:t>‹#›</a:t>
            </a:fld>
            <a:endParaRPr kumimoji="1" lang="ja-JP" altLang="en-US"/>
          </a:p>
        </p:txBody>
      </p:sp>
    </p:spTree>
    <p:extLst>
      <p:ext uri="{BB962C8B-B14F-4D97-AF65-F5344CB8AC3E}">
        <p14:creationId xmlns:p14="http://schemas.microsoft.com/office/powerpoint/2010/main" val="193670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4AAF083A-D25B-4F9C-AA16-EED58B3CA192}" type="datetimeFigureOut">
              <a:rPr kumimoji="1" lang="ja-JP" altLang="en-US" smtClean="0"/>
              <a:t>2016/6/1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BA6A352-234A-43FD-A4CB-D3436C9163FC}" type="slidenum">
              <a:rPr kumimoji="1" lang="ja-JP" altLang="en-US" smtClean="0"/>
              <a:t>‹#›</a:t>
            </a:fld>
            <a:endParaRPr kumimoji="1" lang="ja-JP" altLang="en-US"/>
          </a:p>
        </p:txBody>
      </p:sp>
    </p:spTree>
    <p:extLst>
      <p:ext uri="{BB962C8B-B14F-4D97-AF65-F5344CB8AC3E}">
        <p14:creationId xmlns:p14="http://schemas.microsoft.com/office/powerpoint/2010/main" val="3604989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AF083A-D25B-4F9C-AA16-EED58B3CA192}" type="datetimeFigureOut">
              <a:rPr kumimoji="1" lang="ja-JP" altLang="en-US" smtClean="0"/>
              <a:t>2016/6/1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BA6A352-234A-43FD-A4CB-D3436C9163FC}" type="slidenum">
              <a:rPr kumimoji="1" lang="ja-JP" altLang="en-US" smtClean="0"/>
              <a:t>‹#›</a:t>
            </a:fld>
            <a:endParaRPr kumimoji="1" lang="ja-JP" altLang="en-US"/>
          </a:p>
        </p:txBody>
      </p:sp>
    </p:spTree>
    <p:extLst>
      <p:ext uri="{BB962C8B-B14F-4D97-AF65-F5344CB8AC3E}">
        <p14:creationId xmlns:p14="http://schemas.microsoft.com/office/powerpoint/2010/main" val="3337882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AAF083A-D25B-4F9C-AA16-EED58B3CA192}" type="datetimeFigureOut">
              <a:rPr kumimoji="1" lang="ja-JP" altLang="en-US" smtClean="0"/>
              <a:t>2016/6/1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BA6A352-234A-43FD-A4CB-D3436C9163FC}" type="slidenum">
              <a:rPr kumimoji="1" lang="ja-JP" altLang="en-US" smtClean="0"/>
              <a:t>‹#›</a:t>
            </a:fld>
            <a:endParaRPr kumimoji="1" lang="ja-JP" altLang="en-US"/>
          </a:p>
        </p:txBody>
      </p:sp>
    </p:spTree>
    <p:extLst>
      <p:ext uri="{BB962C8B-B14F-4D97-AF65-F5344CB8AC3E}">
        <p14:creationId xmlns:p14="http://schemas.microsoft.com/office/powerpoint/2010/main" val="1070048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AAF083A-D25B-4F9C-AA16-EED58B3CA192}" type="datetimeFigureOut">
              <a:rPr kumimoji="1" lang="ja-JP" altLang="en-US" smtClean="0"/>
              <a:t>2016/6/1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BA6A352-234A-43FD-A4CB-D3436C9163FC}" type="slidenum">
              <a:rPr kumimoji="1" lang="ja-JP" altLang="en-US" smtClean="0"/>
              <a:t>‹#›</a:t>
            </a:fld>
            <a:endParaRPr kumimoji="1" lang="ja-JP" altLang="en-US"/>
          </a:p>
        </p:txBody>
      </p:sp>
    </p:spTree>
    <p:extLst>
      <p:ext uri="{BB962C8B-B14F-4D97-AF65-F5344CB8AC3E}">
        <p14:creationId xmlns:p14="http://schemas.microsoft.com/office/powerpoint/2010/main" val="3691125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AF083A-D25B-4F9C-AA16-EED58B3CA192}" type="datetimeFigureOut">
              <a:rPr kumimoji="1" lang="ja-JP" altLang="en-US" smtClean="0"/>
              <a:t>2016/6/1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A6A352-234A-43FD-A4CB-D3436C9163FC}" type="slidenum">
              <a:rPr kumimoji="1" lang="ja-JP" altLang="en-US" smtClean="0"/>
              <a:t>‹#›</a:t>
            </a:fld>
            <a:endParaRPr kumimoji="1" lang="ja-JP" altLang="en-US"/>
          </a:p>
        </p:txBody>
      </p:sp>
    </p:spTree>
    <p:extLst>
      <p:ext uri="{BB962C8B-B14F-4D97-AF65-F5344CB8AC3E}">
        <p14:creationId xmlns:p14="http://schemas.microsoft.com/office/powerpoint/2010/main" val="8025725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bousai.go.jp/kaigirep/kentokai/hinanzyokakuho/wg_situ/dai3kai.html"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kosodateswitch.jp/catchup/20151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hyperlink" Target="http://www.city.kyoto.lg.jp/gyozai/page/0000131471.html" TargetMode="External"/><Relationship Id="rId4" Type="http://schemas.openxmlformats.org/officeDocument/2006/relationships/hyperlink" Target="http://www.bousai-kyoto-city.jp/bousai/sub_shisaku_escape.html"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mailto:shouboubousai@pref.saga.lg.jp"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mailto:bosaikikikanri@city.suzuka.lg.jp"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mailto:general-affairs@town.shibata.miyagi.jp"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hyperlink" Target="mailto:danjyo@pref.shizuoka.lg.jp"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hyperlink" Target="https://www.pref.shizuoka.jp/bousai/seisaku/ap2013.html" TargetMode="External"/><Relationship Id="rId4" Type="http://schemas.openxmlformats.org/officeDocument/2006/relationships/hyperlink" Target="https://www.pref.shizuoka.jp/kenmin/km-150/bousaitebikisho.html"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mailto:kikikanri@city.yokkaichi.mie.jp"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hyperlink" Target="http://bousai2.city.yokkaichi.mie.jp/home/doc/hinansyouneinotebiki.pdf"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www.bousai.go.jp/kaigirep/kentokai/hinanzyokakuho/wg_situ/pdf/dai4kaisiryo2.pdf"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373354" y="2348880"/>
            <a:ext cx="6336704" cy="2016224"/>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rgbClr val="FFFFFF"/>
                </a:solidFill>
                <a:latin typeface="メイリオ"/>
                <a:ea typeface="メイリオ"/>
                <a:cs typeface="メイリオ"/>
              </a:rPr>
              <a:t>事例集</a:t>
            </a:r>
            <a:endParaRPr lang="ja-JP" altLang="en-US" sz="3600" b="1" dirty="0">
              <a:latin typeface="メイリオ"/>
              <a:ea typeface="メイリオ"/>
              <a:cs typeface="メイリオ"/>
            </a:endParaRPr>
          </a:p>
        </p:txBody>
      </p:sp>
      <p:sp>
        <p:nvSpPr>
          <p:cNvPr id="6" name="タイトル 1"/>
          <p:cNvSpPr txBox="1">
            <a:spLocks/>
          </p:cNvSpPr>
          <p:nvPr/>
        </p:nvSpPr>
        <p:spPr>
          <a:xfrm>
            <a:off x="457200" y="610768"/>
            <a:ext cx="8229600"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tabLst>
                <a:tab pos="7261225" algn="l"/>
              </a:tabLst>
            </a:pPr>
            <a:r>
              <a:rPr lang="ja-JP" altLang="ja-JP" sz="4000" b="1" dirty="0" smtClean="0">
                <a:latin typeface="メイリオ"/>
                <a:ea typeface="メイリオ"/>
                <a:cs typeface="メイリオ"/>
              </a:rPr>
              <a:t>男女共同参画</a:t>
            </a:r>
            <a:r>
              <a:rPr lang="ja-JP" altLang="en-US" sz="4000" b="1" dirty="0" smtClean="0">
                <a:latin typeface="メイリオ"/>
                <a:ea typeface="メイリオ"/>
                <a:cs typeface="メイリオ"/>
              </a:rPr>
              <a:t>の視点からの防災</a:t>
            </a:r>
            <a:endParaRPr lang="ja-JP" altLang="en-US" sz="4000" b="1" dirty="0">
              <a:latin typeface="メイリオ"/>
              <a:ea typeface="メイリオ"/>
              <a:cs typeface="メイリオ"/>
            </a:endParaRPr>
          </a:p>
        </p:txBody>
      </p:sp>
    </p:spTree>
    <p:extLst>
      <p:ext uri="{BB962C8B-B14F-4D97-AF65-F5344CB8AC3E}">
        <p14:creationId xmlns:p14="http://schemas.microsoft.com/office/powerpoint/2010/main" val="4992789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94129" y="80682"/>
            <a:ext cx="8915400" cy="6629400"/>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94130" y="80682"/>
            <a:ext cx="1331259" cy="66590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事例</a:t>
            </a:r>
            <a:r>
              <a:rPr kumimoji="1"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1425389" y="80682"/>
            <a:ext cx="7584140" cy="665907"/>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災害</a:t>
            </a:r>
            <a:r>
              <a:rPr lang="ja-JP" altLang="en-US"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時に</a:t>
            </a:r>
            <a:r>
              <a:rPr lang="ja-JP" altLang="en-US"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おける妊産婦・乳児救護所の開所④</a:t>
            </a:r>
            <a:endParaRPr kumimoji="1" lang="ja-JP" altLang="en-US"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207681" y="816754"/>
            <a:ext cx="8420100" cy="400110"/>
          </a:xfrm>
          <a:prstGeom prst="rect">
            <a:avLst/>
          </a:prstGeom>
          <a:noFill/>
        </p:spPr>
        <p:txBody>
          <a:bodyPr wrap="square" rtlCol="0">
            <a:spAutoFit/>
          </a:bodyPr>
          <a:lstStyle/>
          <a:p>
            <a:r>
              <a:rPr kumimoji="1"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取組のポイント</a:t>
            </a:r>
            <a:r>
              <a:rPr kumimoji="1"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712695" y="1371688"/>
            <a:ext cx="2419444" cy="383985"/>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pPr algn="ct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具体的</a:t>
            </a: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な制度設計</a:t>
            </a:r>
            <a:endParaRPr lang="en-US" altLang="ja-JP"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角丸四角形 14"/>
          <p:cNvSpPr/>
          <p:nvPr/>
        </p:nvSpPr>
        <p:spPr>
          <a:xfrm>
            <a:off x="600635" y="1755673"/>
            <a:ext cx="8289365" cy="1976011"/>
          </a:xfrm>
          <a:prstGeom prst="roundRect">
            <a:avLst>
              <a:gd name="adj" fmla="val 863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72000" rtlCol="0" anchor="t" anchorCtr="0"/>
          <a:lstStyle/>
          <a:p>
            <a:pPr marL="404813" indent="-212725"/>
            <a:endParaRPr lang="en-US" altLang="ja-JP" sz="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404813" indent="-212725"/>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u="sng"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地域防災計画</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に妊産婦、乳児を保護するための施設としての「妊産婦・乳児救護所」を</a:t>
            </a:r>
            <a:r>
              <a:rPr lang="ja-JP" altLang="en-US" b="1" u="sng"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明記</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し</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、区として災害弱者である妊産婦・乳児を保護することを明確に打ち出し。</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404813" indent="-212725"/>
            <a:endParaRPr lang="en-US" altLang="ja-JP" sz="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404813" indent="-212725"/>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・災害時に</a:t>
            </a:r>
            <a:r>
              <a:rPr lang="ja-JP" altLang="en-US" b="1" u="sng"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避難してくる妊産婦をあらかじめ具体的に算定</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し、結果に基づいて必要なスペースや出産支援、医療ニーズ等に関する連携先等を検討。</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13"/>
          <p:cNvSpPr/>
          <p:nvPr/>
        </p:nvSpPr>
        <p:spPr>
          <a:xfrm>
            <a:off x="712694" y="3886507"/>
            <a:ext cx="3307977" cy="383985"/>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pPr algn="ct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区内機関との有機的な連携</a:t>
            </a:r>
            <a:endParaRPr lang="en-US" altLang="ja-JP"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角丸四角形 15"/>
          <p:cNvSpPr/>
          <p:nvPr/>
        </p:nvSpPr>
        <p:spPr>
          <a:xfrm>
            <a:off x="600635" y="4289129"/>
            <a:ext cx="8289365" cy="1568413"/>
          </a:xfrm>
          <a:prstGeom prst="roundRect">
            <a:avLst>
              <a:gd name="adj" fmla="val 863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72000" rtlCol="0" anchor="t" anchorCtr="0"/>
          <a:lstStyle/>
          <a:p>
            <a:pPr marL="457200" indent="-241300"/>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・区がリーダーシップを発揮し、</a:t>
            </a:r>
            <a:r>
              <a:rPr lang="ja-JP" altLang="en-US" b="1" u="sng"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防災課が中心となって区内の多様な関係機関と有機的に連携</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することにより、災害時において妊産婦等を守るための体制が整備。</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01613" indent="14288"/>
            <a:endParaRPr lang="en-US" altLang="ja-JP" sz="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01613" indent="14288"/>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・大学、助産師、警察等と連携しながら、</a:t>
            </a: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毎年、</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開設訓練を実施</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01613" indent="14288"/>
            <a:endParaRPr lang="en-US" altLang="ja-JP" sz="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01613" indent="14288"/>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年１回関係者が一堂に会して合同会議を行い、課題を洗い出し</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テキスト ボックス 16"/>
          <p:cNvSpPr txBox="1"/>
          <p:nvPr/>
        </p:nvSpPr>
        <p:spPr>
          <a:xfrm>
            <a:off x="6059675" y="6071486"/>
            <a:ext cx="2957325" cy="646331"/>
          </a:xfrm>
          <a:prstGeom prst="rect">
            <a:avLst/>
          </a:prstGeom>
          <a:noFill/>
        </p:spPr>
        <p:txBody>
          <a:bodyPr wrap="square" rtlCol="0">
            <a:spAutoFit/>
          </a:bodyPr>
          <a:lstStyle/>
          <a:p>
            <a:pPr algn="r"/>
            <a:r>
              <a:rPr lang="ja-JP" altLang="en-US" sz="1200" b="1" dirty="0" smtClean="0">
                <a:latin typeface="メイリオ"/>
                <a:ea typeface="メイリオ"/>
                <a:cs typeface="メイリオ"/>
              </a:rPr>
              <a:t>文京区</a:t>
            </a:r>
            <a:endParaRPr lang="en-US" altLang="ja-JP" sz="1200" b="1" dirty="0" smtClean="0">
              <a:latin typeface="メイリオ"/>
              <a:ea typeface="メイリオ"/>
              <a:cs typeface="メイリオ"/>
            </a:endParaRPr>
          </a:p>
          <a:p>
            <a:pPr algn="r"/>
            <a:r>
              <a:rPr lang="ja-JP" altLang="en-US" sz="1200" b="1" dirty="0" smtClean="0">
                <a:latin typeface="メイリオ"/>
                <a:ea typeface="メイリオ"/>
                <a:cs typeface="メイリオ"/>
              </a:rPr>
              <a:t>危機管理室防災課</a:t>
            </a:r>
            <a:r>
              <a:rPr lang="ja-JP" altLang="en-US" sz="1200" b="1" dirty="0">
                <a:latin typeface="メイリオ"/>
                <a:ea typeface="メイリオ"/>
                <a:cs typeface="メイリオ"/>
              </a:rPr>
              <a:t>　</a:t>
            </a:r>
            <a:endParaRPr lang="en-US" altLang="ja-JP" sz="1200" b="1" dirty="0" smtClean="0">
              <a:latin typeface="メイリオ"/>
              <a:ea typeface="メイリオ"/>
              <a:cs typeface="メイリオ"/>
            </a:endParaRPr>
          </a:p>
          <a:p>
            <a:pPr algn="r"/>
            <a:r>
              <a:rPr lang="en-US" altLang="ja-JP" sz="1200" b="1" dirty="0" smtClean="0">
                <a:latin typeface="メイリオ"/>
                <a:ea typeface="メイリオ"/>
                <a:cs typeface="メイリオ"/>
              </a:rPr>
              <a:t>03-5803-1179</a:t>
            </a:r>
            <a:endParaRPr lang="en-US" altLang="ja-JP" sz="1200" b="1" dirty="0">
              <a:latin typeface="メイリオ"/>
              <a:ea typeface="メイリオ"/>
              <a:cs typeface="メイリオ"/>
            </a:endParaRPr>
          </a:p>
        </p:txBody>
      </p:sp>
      <p:sp>
        <p:nvSpPr>
          <p:cNvPr id="18" name="テキスト ボックス 17"/>
          <p:cNvSpPr txBox="1"/>
          <p:nvPr/>
        </p:nvSpPr>
        <p:spPr>
          <a:xfrm>
            <a:off x="207681" y="5879085"/>
            <a:ext cx="6970246" cy="830997"/>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内閣府避難所の確保と質の向上に関する検討</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会第３回質</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向上ワーキンググループ</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資料５、参考資料１</a:t>
            </a:r>
            <a:r>
              <a:rPr lang="en-US" altLang="ja-JP" sz="1200" dirty="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hlinkClick r:id="rId3"/>
              </a:rPr>
              <a:t>http://</a:t>
            </a:r>
            <a:r>
              <a:rPr lang="en-US" altLang="ja-JP" sz="1200" dirty="0" smtClean="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hlinkClick r:id="rId3"/>
              </a:rPr>
              <a:t>www.bousai.go.jp/kaigirep/kentokai/hinanzyokakuho/wg_situ/dai3kai.html</a:t>
            </a:r>
            <a:endParaRPr lang="en-US" altLang="ja-JP" sz="1200" dirty="0" smtClean="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当時</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の課長へのインタビュー記事</a:t>
            </a:r>
            <a:r>
              <a:rPr lang="ja-JP" altLang="en-US" sz="12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hlinkClick r:id="rId4"/>
              </a:rPr>
              <a:t>http://kosodateswitch.jp/catchup/201511</a:t>
            </a:r>
            <a:r>
              <a:rPr lang="en-US" altLang="ja-JP" sz="1200" dirty="0" smtClean="0">
                <a:solidFill>
                  <a:srgbClr val="1F497D"/>
                </a:solidFill>
                <a:latin typeface="メイリオ" panose="020B0604030504040204" pitchFamily="50" charset="-128"/>
                <a:ea typeface="メイリオ" panose="020B0604030504040204" pitchFamily="50" charset="-128"/>
                <a:cs typeface="メイリオ" panose="020B0604030504040204" pitchFamily="50" charset="-128"/>
                <a:hlinkClick r:id="rId4"/>
              </a:rPr>
              <a:t>/</a:t>
            </a:r>
            <a:endParaRPr lang="ja-JP" altLang="en-US" sz="12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正方形/長方形 19"/>
          <p:cNvSpPr/>
          <p:nvPr/>
        </p:nvSpPr>
        <p:spPr>
          <a:xfrm>
            <a:off x="7449671" y="80683"/>
            <a:ext cx="1559858" cy="66590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東京都</a:t>
            </a:r>
            <a:endPar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文京区</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022340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94129" y="80682"/>
            <a:ext cx="8915400" cy="6656294"/>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284708" y="2146750"/>
            <a:ext cx="8631813" cy="1400282"/>
          </a:xfrm>
          <a:prstGeom prst="rect">
            <a:avLst/>
          </a:prstGeom>
          <a:noFill/>
        </p:spPr>
        <p:txBody>
          <a:bodyPr wrap="square" rtlCol="0">
            <a:noAutofit/>
          </a:bodyPr>
          <a:lstStyle/>
          <a:p>
            <a:pPr lvl="0">
              <a:lnSpc>
                <a:spcPct val="110000"/>
              </a:lnSpc>
            </a:pPr>
            <a:endParaRPr lang="en-US" altLang="ja-JP" sz="1200" dirty="0" smtClean="0">
              <a:latin typeface="メイリオ"/>
              <a:ea typeface="メイリオ"/>
              <a:cs typeface="メイリオ"/>
            </a:endParaRPr>
          </a:p>
          <a:p>
            <a:pPr marL="285750" lvl="0" indent="-285750">
              <a:lnSpc>
                <a:spcPct val="110000"/>
              </a:lnSpc>
              <a:buFont typeface="Wingdings" panose="05000000000000000000" pitchFamily="2" charset="2"/>
              <a:buChar char="p"/>
            </a:pPr>
            <a:r>
              <a:rPr lang="ja-JP" altLang="ja-JP" dirty="0" smtClean="0">
                <a:latin typeface="メイリオ"/>
                <a:ea typeface="メイリオ"/>
                <a:cs typeface="メイリオ"/>
              </a:rPr>
              <a:t>マニュアル</a:t>
            </a:r>
            <a:r>
              <a:rPr lang="ja-JP" altLang="ja-JP" dirty="0">
                <a:latin typeface="メイリオ"/>
                <a:ea typeface="メイリオ"/>
                <a:cs typeface="メイリオ"/>
              </a:rPr>
              <a:t>の基本方針の一つ</a:t>
            </a:r>
            <a:r>
              <a:rPr lang="ja-JP" altLang="ja-JP" dirty="0" smtClean="0">
                <a:latin typeface="メイリオ"/>
                <a:ea typeface="メイリオ"/>
                <a:cs typeface="メイリオ"/>
              </a:rPr>
              <a:t>に要配慮者</a:t>
            </a:r>
            <a:r>
              <a:rPr lang="ja-JP" altLang="ja-JP" dirty="0">
                <a:latin typeface="メイリオ"/>
                <a:ea typeface="メイリオ"/>
                <a:cs typeface="メイリオ"/>
              </a:rPr>
              <a:t>にも優しい避難所づくり</a:t>
            </a:r>
            <a:r>
              <a:rPr lang="ja-JP" altLang="ja-JP" dirty="0" smtClean="0">
                <a:latin typeface="メイリオ"/>
                <a:ea typeface="メイリオ"/>
                <a:cs typeface="メイリオ"/>
              </a:rPr>
              <a:t>、</a:t>
            </a:r>
            <a:r>
              <a:rPr lang="ja-JP" altLang="ja-JP" b="1" dirty="0" smtClean="0">
                <a:latin typeface="メイリオ"/>
                <a:ea typeface="メイリオ"/>
                <a:cs typeface="メイリオ"/>
              </a:rPr>
              <a:t>男女</a:t>
            </a:r>
            <a:r>
              <a:rPr lang="ja-JP" altLang="ja-JP" b="1" dirty="0">
                <a:latin typeface="メイリオ"/>
                <a:ea typeface="メイリオ"/>
                <a:cs typeface="メイリオ"/>
              </a:rPr>
              <a:t>共同参画の視点に配慮した避難所づくり</a:t>
            </a:r>
            <a:r>
              <a:rPr lang="ja-JP" altLang="ja-JP" dirty="0">
                <a:latin typeface="メイリオ"/>
                <a:ea typeface="メイリオ"/>
                <a:cs typeface="メイリオ"/>
              </a:rPr>
              <a:t>に</a:t>
            </a:r>
            <a:r>
              <a:rPr lang="ja-JP" altLang="ja-JP" dirty="0" smtClean="0">
                <a:latin typeface="メイリオ"/>
                <a:ea typeface="メイリオ"/>
                <a:cs typeface="メイリオ"/>
              </a:rPr>
              <a:t>取</a:t>
            </a:r>
            <a:r>
              <a:rPr lang="ja-JP" altLang="en-US" dirty="0" smtClean="0">
                <a:latin typeface="メイリオ"/>
                <a:ea typeface="メイリオ"/>
                <a:cs typeface="メイリオ"/>
              </a:rPr>
              <a:t>り</a:t>
            </a:r>
            <a:r>
              <a:rPr lang="ja-JP" altLang="ja-JP" dirty="0" smtClean="0">
                <a:latin typeface="メイリオ"/>
                <a:ea typeface="メイリオ"/>
                <a:cs typeface="メイリオ"/>
              </a:rPr>
              <a:t>組</a:t>
            </a:r>
            <a:r>
              <a:rPr lang="ja-JP" altLang="en-US" dirty="0" smtClean="0">
                <a:latin typeface="メイリオ"/>
                <a:ea typeface="メイリオ"/>
                <a:cs typeface="メイリオ"/>
              </a:rPr>
              <a:t>む旨</a:t>
            </a:r>
            <a:r>
              <a:rPr lang="ja-JP" altLang="ja-JP" dirty="0" smtClean="0">
                <a:latin typeface="メイリオ"/>
                <a:ea typeface="メイリオ"/>
                <a:cs typeface="メイリオ"/>
              </a:rPr>
              <a:t>を</a:t>
            </a:r>
            <a:r>
              <a:rPr lang="ja-JP" altLang="en-US" dirty="0" smtClean="0">
                <a:latin typeface="メイリオ"/>
                <a:ea typeface="メイリオ"/>
                <a:cs typeface="メイリオ"/>
              </a:rPr>
              <a:t>掲げ</a:t>
            </a:r>
            <a:r>
              <a:rPr lang="ja-JP" altLang="ja-JP" dirty="0" smtClean="0">
                <a:latin typeface="メイリオ"/>
                <a:ea typeface="メイリオ"/>
                <a:cs typeface="メイリオ"/>
              </a:rPr>
              <a:t>、</a:t>
            </a:r>
            <a:r>
              <a:rPr lang="ja-JP" altLang="ja-JP" b="1" u="sng" dirty="0">
                <a:solidFill>
                  <a:schemeClr val="accent5"/>
                </a:solidFill>
                <a:latin typeface="メイリオ"/>
                <a:ea typeface="メイリオ"/>
                <a:cs typeface="メイリオ"/>
              </a:rPr>
              <a:t>男女共同参画視点の導入を前面に</a:t>
            </a:r>
            <a:r>
              <a:rPr lang="ja-JP" altLang="ja-JP" b="1" u="sng" dirty="0" smtClean="0">
                <a:solidFill>
                  <a:schemeClr val="accent5"/>
                </a:solidFill>
                <a:latin typeface="メイリオ"/>
                <a:ea typeface="メイリオ"/>
                <a:cs typeface="メイリオ"/>
              </a:rPr>
              <a:t>打ち出した</a:t>
            </a:r>
            <a:r>
              <a:rPr lang="ja-JP" altLang="en-US" dirty="0" smtClean="0">
                <a:latin typeface="メイリオ"/>
                <a:ea typeface="メイリオ"/>
                <a:cs typeface="メイリオ"/>
              </a:rPr>
              <a:t>。</a:t>
            </a:r>
            <a:endParaRPr lang="ja-JP" altLang="ja-JP" dirty="0">
              <a:latin typeface="メイリオ"/>
              <a:ea typeface="メイリオ"/>
              <a:cs typeface="メイリオ"/>
            </a:endParaRPr>
          </a:p>
        </p:txBody>
      </p:sp>
      <p:pic>
        <p:nvPicPr>
          <p:cNvPr id="4" name="図 3"/>
          <p:cNvPicPr>
            <a:picLocks noChangeAspect="1"/>
          </p:cNvPicPr>
          <p:nvPr/>
        </p:nvPicPr>
        <p:blipFill>
          <a:blip r:embed="rId3"/>
          <a:stretch>
            <a:fillRect/>
          </a:stretch>
        </p:blipFill>
        <p:spPr>
          <a:xfrm>
            <a:off x="3339432" y="3644153"/>
            <a:ext cx="5670896" cy="2649721"/>
          </a:xfrm>
          <a:prstGeom prst="rect">
            <a:avLst/>
          </a:prstGeom>
        </p:spPr>
      </p:pic>
      <p:sp>
        <p:nvSpPr>
          <p:cNvPr id="5" name="テキスト ボックス 4"/>
          <p:cNvSpPr txBox="1"/>
          <p:nvPr/>
        </p:nvSpPr>
        <p:spPr>
          <a:xfrm>
            <a:off x="3132138" y="6242432"/>
            <a:ext cx="2528046" cy="338554"/>
          </a:xfrm>
          <a:prstGeom prst="rect">
            <a:avLst/>
          </a:prstGeom>
          <a:noFill/>
        </p:spPr>
        <p:txBody>
          <a:bodyPr wrap="square" rtlCol="0">
            <a:spAutoFit/>
          </a:bodyPr>
          <a:lstStyle/>
          <a:p>
            <a:pPr algn="ctr"/>
            <a:r>
              <a:rPr lang="ja-JP" altLang="en-US" sz="1600" b="1" dirty="0" smtClean="0">
                <a:solidFill>
                  <a:schemeClr val="accent5"/>
                </a:solidFill>
                <a:latin typeface="メイリオ"/>
                <a:ea typeface="メイリオ"/>
                <a:cs typeface="メイリオ"/>
              </a:rPr>
              <a:t>運営マニュアル（本編）</a:t>
            </a:r>
            <a:endParaRPr lang="ja-JP" altLang="ja-JP" sz="1600" b="1" dirty="0">
              <a:solidFill>
                <a:schemeClr val="accent5"/>
              </a:solidFill>
              <a:latin typeface="メイリオ"/>
              <a:ea typeface="メイリオ"/>
              <a:cs typeface="メイリオ"/>
            </a:endParaRPr>
          </a:p>
        </p:txBody>
      </p:sp>
      <p:sp>
        <p:nvSpPr>
          <p:cNvPr id="6" name="テキスト ボックス 5"/>
          <p:cNvSpPr txBox="1"/>
          <p:nvPr/>
        </p:nvSpPr>
        <p:spPr>
          <a:xfrm>
            <a:off x="249836" y="6382128"/>
            <a:ext cx="1113857" cy="230832"/>
          </a:xfrm>
          <a:prstGeom prst="rect">
            <a:avLst/>
          </a:prstGeom>
          <a:noFill/>
          <a:ln>
            <a:solidFill>
              <a:schemeClr val="tx1"/>
            </a:solidFill>
          </a:ln>
        </p:spPr>
        <p:txBody>
          <a:bodyPr wrap="none" rtlCol="0">
            <a:spAutoFit/>
          </a:bodyPr>
          <a:lstStyle/>
          <a:p>
            <a:r>
              <a:rPr kumimoji="1" lang="ja-JP" altLang="en-US" sz="900" dirty="0" smtClean="0">
                <a:latin typeface="+mj-ea"/>
                <a:ea typeface="+mj-ea"/>
              </a:rPr>
              <a:t>平成２８年３月現在</a:t>
            </a:r>
            <a:endParaRPr kumimoji="1" lang="ja-JP" altLang="en-US" sz="900" dirty="0">
              <a:latin typeface="+mj-ea"/>
              <a:ea typeface="+mj-ea"/>
            </a:endParaRPr>
          </a:p>
        </p:txBody>
      </p:sp>
      <p:sp>
        <p:nvSpPr>
          <p:cNvPr id="7" name="正方形/長方形 6"/>
          <p:cNvSpPr/>
          <p:nvPr/>
        </p:nvSpPr>
        <p:spPr>
          <a:xfrm>
            <a:off x="94130" y="80682"/>
            <a:ext cx="1331259" cy="66590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事例</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3</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1425389" y="80682"/>
            <a:ext cx="7584140" cy="665907"/>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lang="ja-JP" altLang="en-US"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市内</a:t>
            </a:r>
            <a:r>
              <a:rPr lang="ja-JP" altLang="en-US"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全</a:t>
            </a:r>
            <a:r>
              <a:rPr lang="en-US" altLang="ja-JP"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421</a:t>
            </a:r>
            <a:r>
              <a:rPr lang="ja-JP" altLang="en-US"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避難所で策定</a:t>
            </a:r>
            <a:r>
              <a:rPr lang="ja-JP" altLang="en-US"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された運営マニュアルに</a:t>
            </a:r>
            <a:endParaRPr lang="en-US" altLang="ja-JP"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男女共同参画の視点を</a:t>
            </a:r>
            <a:r>
              <a:rPr lang="ja-JP" altLang="en-US"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導入①</a:t>
            </a:r>
            <a:endParaRPr kumimoji="1" lang="ja-JP" altLang="en-US"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208096" y="812503"/>
            <a:ext cx="8708425" cy="1289453"/>
          </a:xfrm>
          <a:prstGeom prst="rect">
            <a:avLst/>
          </a:prstGeom>
          <a:noFill/>
          <a:ln>
            <a:solidFill>
              <a:schemeClr val="tx1"/>
            </a:solidFill>
          </a:ln>
        </p:spPr>
        <p:txBody>
          <a:bodyPr wrap="square" rIns="36000" rtlCol="0">
            <a:noAutofit/>
          </a:bodyPr>
          <a:lstStyle/>
          <a:p>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取組の概要</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a:t>
            </a:r>
          </a:p>
          <a:p>
            <a:pPr marL="228600" indent="-228600">
              <a:lnSpc>
                <a:spcPct val="110000"/>
              </a:lnSpc>
            </a:pP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latin typeface="メイリオ"/>
                <a:ea typeface="メイリオ"/>
                <a:cs typeface="メイリオ"/>
              </a:rPr>
              <a:t>平成</a:t>
            </a:r>
            <a:r>
              <a:rPr lang="en-US" altLang="ja-JP" dirty="0" smtClean="0">
                <a:latin typeface="メイリオ"/>
                <a:ea typeface="メイリオ"/>
                <a:cs typeface="メイリオ"/>
              </a:rPr>
              <a:t>27</a:t>
            </a:r>
            <a:r>
              <a:rPr lang="ja-JP" altLang="en-US" dirty="0" smtClean="0">
                <a:latin typeface="メイリオ"/>
                <a:ea typeface="メイリオ"/>
                <a:cs typeface="メイリオ"/>
              </a:rPr>
              <a:t>年３月末までに</a:t>
            </a:r>
            <a:r>
              <a:rPr lang="ja-JP" altLang="en-US" dirty="0">
                <a:latin typeface="メイリオ"/>
                <a:ea typeface="メイリオ"/>
                <a:cs typeface="メイリオ"/>
              </a:rPr>
              <a:t>区役所・支所、</a:t>
            </a:r>
            <a:r>
              <a:rPr lang="ja-JP" altLang="en-US" dirty="0" smtClean="0">
                <a:latin typeface="メイリオ"/>
                <a:ea typeface="メイリオ"/>
                <a:cs typeface="メイリオ"/>
              </a:rPr>
              <a:t>消防局と</a:t>
            </a:r>
            <a:r>
              <a:rPr lang="ja-JP" altLang="en-US" dirty="0">
                <a:latin typeface="メイリオ"/>
                <a:ea typeface="メイリオ"/>
                <a:cs typeface="メイリオ"/>
              </a:rPr>
              <a:t>学区自主防災会・自治連合会等との連携・協議により、市立小</a:t>
            </a:r>
            <a:r>
              <a:rPr lang="ja-JP" altLang="en-US" dirty="0" smtClean="0">
                <a:latin typeface="メイリオ"/>
                <a:ea typeface="メイリオ"/>
                <a:cs typeface="メイリオ"/>
              </a:rPr>
              <a:t>・中学校</a:t>
            </a:r>
            <a:r>
              <a:rPr lang="ja-JP" altLang="en-US" dirty="0">
                <a:latin typeface="メイリオ"/>
                <a:ea typeface="メイリオ"/>
                <a:cs typeface="メイリオ"/>
              </a:rPr>
              <a:t>をはじめとする</a:t>
            </a:r>
            <a:r>
              <a:rPr lang="ja-JP" altLang="en-US" b="1" u="sng" dirty="0" smtClean="0">
                <a:solidFill>
                  <a:schemeClr val="accent5"/>
                </a:solidFill>
                <a:latin typeface="メイリオ"/>
                <a:ea typeface="メイリオ"/>
                <a:cs typeface="メイリオ"/>
              </a:rPr>
              <a:t>全</a:t>
            </a:r>
            <a:r>
              <a:rPr lang="en-US" altLang="ja-JP" b="1" u="sng" dirty="0" smtClean="0">
                <a:solidFill>
                  <a:schemeClr val="accent5"/>
                </a:solidFill>
                <a:latin typeface="メイリオ"/>
                <a:ea typeface="メイリオ"/>
                <a:cs typeface="メイリオ"/>
              </a:rPr>
              <a:t>421</a:t>
            </a:r>
            <a:r>
              <a:rPr lang="ja-JP" altLang="en-US" b="1" u="sng" dirty="0" smtClean="0">
                <a:solidFill>
                  <a:schemeClr val="accent5"/>
                </a:solidFill>
                <a:latin typeface="メイリオ"/>
                <a:ea typeface="メイリオ"/>
                <a:cs typeface="メイリオ"/>
              </a:rPr>
              <a:t>避難所において、男女共同参画の視点が導入された運営マニュアルを作成</a:t>
            </a:r>
            <a:r>
              <a:rPr lang="ja-JP" altLang="en-US" b="1" dirty="0" smtClean="0">
                <a:latin typeface="メイリオ"/>
                <a:ea typeface="メイリオ"/>
                <a:cs typeface="メイリオ"/>
              </a:rPr>
              <a:t>。</a:t>
            </a:r>
            <a:endParaRPr lang="en-US" altLang="ja-JP" dirty="0">
              <a:latin typeface="メイリオ"/>
              <a:ea typeface="メイリオ"/>
              <a:cs typeface="メイリオ"/>
            </a:endParaRPr>
          </a:p>
        </p:txBody>
      </p:sp>
      <p:sp>
        <p:nvSpPr>
          <p:cNvPr id="10" name="テキスト ボックス 9"/>
          <p:cNvSpPr txBox="1"/>
          <p:nvPr/>
        </p:nvSpPr>
        <p:spPr>
          <a:xfrm>
            <a:off x="284709" y="3448127"/>
            <a:ext cx="2920253" cy="2799530"/>
          </a:xfrm>
          <a:prstGeom prst="rect">
            <a:avLst/>
          </a:prstGeom>
          <a:noFill/>
        </p:spPr>
        <p:txBody>
          <a:bodyPr wrap="square" rtlCol="0">
            <a:noAutofit/>
          </a:bodyPr>
          <a:lstStyle/>
          <a:p>
            <a:pPr marL="285750" lvl="0" indent="-285750">
              <a:lnSpc>
                <a:spcPct val="110000"/>
              </a:lnSpc>
              <a:buFont typeface="Wingdings" panose="05000000000000000000" pitchFamily="2" charset="2"/>
              <a:buChar char="p"/>
            </a:pPr>
            <a:r>
              <a:rPr lang="ja-JP" altLang="ja-JP" dirty="0" smtClean="0">
                <a:latin typeface="メイリオ"/>
                <a:ea typeface="メイリオ"/>
                <a:cs typeface="メイリオ"/>
              </a:rPr>
              <a:t>本編</a:t>
            </a:r>
            <a:r>
              <a:rPr lang="ja-JP" altLang="ja-JP" dirty="0">
                <a:latin typeface="メイリオ"/>
                <a:ea typeface="メイリオ"/>
                <a:cs typeface="メイリオ"/>
              </a:rPr>
              <a:t>、資料編</a:t>
            </a:r>
            <a:r>
              <a:rPr lang="ja-JP" altLang="ja-JP" dirty="0" smtClean="0">
                <a:latin typeface="メイリオ"/>
                <a:ea typeface="メイリオ"/>
                <a:cs typeface="メイリオ"/>
              </a:rPr>
              <a:t>、策定の手引き</a:t>
            </a:r>
            <a:r>
              <a:rPr lang="ja-JP" altLang="ja-JP" dirty="0">
                <a:latin typeface="メイリオ"/>
                <a:ea typeface="メイリオ"/>
                <a:cs typeface="メイリオ"/>
              </a:rPr>
              <a:t>それぞれに</a:t>
            </a:r>
            <a:r>
              <a:rPr lang="ja-JP" altLang="ja-JP" dirty="0" smtClean="0">
                <a:latin typeface="メイリオ"/>
                <a:ea typeface="メイリオ"/>
                <a:cs typeface="メイリオ"/>
              </a:rPr>
              <a:t>、</a:t>
            </a:r>
            <a:endParaRPr lang="en-US" altLang="ja-JP" dirty="0">
              <a:latin typeface="メイリオ"/>
              <a:ea typeface="メイリオ"/>
              <a:cs typeface="メイリオ"/>
            </a:endParaRPr>
          </a:p>
          <a:p>
            <a:pPr lvl="0">
              <a:lnSpc>
                <a:spcPct val="110000"/>
              </a:lnSpc>
            </a:pPr>
            <a:endParaRPr lang="en-US" altLang="ja-JP" sz="1000" dirty="0" smtClean="0">
              <a:latin typeface="メイリオ"/>
              <a:ea typeface="メイリオ"/>
              <a:cs typeface="メイリオ"/>
            </a:endParaRPr>
          </a:p>
          <a:p>
            <a:pPr marL="444500" lvl="0" indent="-228600">
              <a:lnSpc>
                <a:spcPct val="110000"/>
              </a:lnSpc>
            </a:pPr>
            <a:r>
              <a:rPr lang="ja-JP" altLang="en-US" dirty="0" smtClean="0">
                <a:latin typeface="メイリオ"/>
                <a:ea typeface="メイリオ"/>
                <a:cs typeface="メイリオ"/>
              </a:rPr>
              <a:t>・</a:t>
            </a:r>
            <a:r>
              <a:rPr lang="ja-JP" altLang="ja-JP" b="1" dirty="0" smtClean="0">
                <a:latin typeface="メイリオ"/>
                <a:ea typeface="メイリオ"/>
                <a:cs typeface="メイリオ"/>
              </a:rPr>
              <a:t>異なる</a:t>
            </a:r>
            <a:r>
              <a:rPr lang="ja-JP" altLang="ja-JP" b="1" dirty="0">
                <a:latin typeface="メイリオ"/>
                <a:ea typeface="メイリオ"/>
                <a:cs typeface="メイリオ"/>
              </a:rPr>
              <a:t>男性</a:t>
            </a:r>
            <a:r>
              <a:rPr lang="ja-JP" altLang="ja-JP" b="1" dirty="0" smtClean="0">
                <a:latin typeface="メイリオ"/>
                <a:ea typeface="メイリオ"/>
                <a:cs typeface="メイリオ"/>
              </a:rPr>
              <a:t>・女性</a:t>
            </a:r>
            <a:r>
              <a:rPr lang="ja-JP" altLang="ja-JP" b="1" dirty="0">
                <a:latin typeface="メイリオ"/>
                <a:ea typeface="メイリオ"/>
                <a:cs typeface="メイリオ"/>
              </a:rPr>
              <a:t>のニーズへの配慮の</a:t>
            </a:r>
            <a:r>
              <a:rPr lang="ja-JP" altLang="ja-JP" b="1" dirty="0" smtClean="0">
                <a:latin typeface="メイリオ"/>
                <a:ea typeface="メイリオ"/>
                <a:cs typeface="メイリオ"/>
              </a:rPr>
              <a:t>仕方</a:t>
            </a:r>
            <a:r>
              <a:rPr lang="en-US" altLang="ja-JP" dirty="0" smtClean="0">
                <a:latin typeface="メイリオ"/>
                <a:ea typeface="メイリオ"/>
                <a:cs typeface="メイリオ"/>
              </a:rPr>
              <a:t/>
            </a:r>
            <a:br>
              <a:rPr lang="en-US" altLang="ja-JP" dirty="0" smtClean="0">
                <a:latin typeface="メイリオ"/>
                <a:ea typeface="メイリオ"/>
                <a:cs typeface="メイリオ"/>
              </a:rPr>
            </a:br>
            <a:endParaRPr lang="en-US" altLang="ja-JP" sz="800" dirty="0" smtClean="0">
              <a:latin typeface="メイリオ"/>
              <a:ea typeface="メイリオ"/>
              <a:cs typeface="メイリオ"/>
            </a:endParaRPr>
          </a:p>
          <a:p>
            <a:pPr marL="444500" lvl="0" indent="-215900">
              <a:lnSpc>
                <a:spcPct val="110000"/>
              </a:lnSpc>
            </a:pPr>
            <a:r>
              <a:rPr lang="ja-JP" altLang="en-US" dirty="0" smtClean="0">
                <a:latin typeface="メイリオ"/>
                <a:ea typeface="メイリオ"/>
                <a:cs typeface="メイリオ"/>
              </a:rPr>
              <a:t>・</a:t>
            </a:r>
            <a:r>
              <a:rPr lang="ja-JP" altLang="ja-JP" b="1" dirty="0" smtClean="0">
                <a:latin typeface="メイリオ"/>
                <a:ea typeface="メイリオ"/>
                <a:cs typeface="メイリオ"/>
              </a:rPr>
              <a:t>女性</a:t>
            </a:r>
            <a:r>
              <a:rPr lang="ja-JP" altLang="ja-JP" b="1" dirty="0">
                <a:latin typeface="メイリオ"/>
                <a:ea typeface="メイリオ"/>
                <a:cs typeface="メイリオ"/>
              </a:rPr>
              <a:t>が運営の中核に参画するため</a:t>
            </a:r>
            <a:r>
              <a:rPr lang="ja-JP" altLang="ja-JP" b="1" dirty="0" smtClean="0">
                <a:latin typeface="メイリオ"/>
                <a:ea typeface="メイリオ"/>
                <a:cs typeface="メイリオ"/>
              </a:rPr>
              <a:t>の手順</a:t>
            </a:r>
            <a:endParaRPr lang="en-US" altLang="ja-JP" b="1" dirty="0" smtClean="0">
              <a:latin typeface="メイリオ"/>
              <a:ea typeface="メイリオ"/>
              <a:cs typeface="メイリオ"/>
            </a:endParaRPr>
          </a:p>
          <a:p>
            <a:pPr marL="496888" lvl="0" indent="-215900">
              <a:lnSpc>
                <a:spcPct val="110000"/>
              </a:lnSpc>
            </a:pPr>
            <a:endParaRPr lang="en-US" altLang="ja-JP" dirty="0">
              <a:latin typeface="メイリオ"/>
              <a:ea typeface="メイリオ"/>
              <a:cs typeface="メイリオ"/>
            </a:endParaRPr>
          </a:p>
          <a:p>
            <a:pPr marL="496888" lvl="0" indent="-215900">
              <a:lnSpc>
                <a:spcPct val="110000"/>
              </a:lnSpc>
            </a:pPr>
            <a:r>
              <a:rPr lang="ja-JP" altLang="en-US" dirty="0" smtClean="0">
                <a:latin typeface="メイリオ"/>
                <a:ea typeface="メイリオ"/>
                <a:cs typeface="メイリオ"/>
              </a:rPr>
              <a:t>等を記載。</a:t>
            </a:r>
            <a:endParaRPr lang="ja-JP" altLang="ja-JP" dirty="0">
              <a:latin typeface="メイリオ"/>
              <a:ea typeface="メイリオ"/>
              <a:cs typeface="メイリオ"/>
            </a:endParaRPr>
          </a:p>
        </p:txBody>
      </p:sp>
      <p:sp>
        <p:nvSpPr>
          <p:cNvPr id="11" name="正方形/長方形 10"/>
          <p:cNvSpPr/>
          <p:nvPr/>
        </p:nvSpPr>
        <p:spPr>
          <a:xfrm>
            <a:off x="7449671" y="80683"/>
            <a:ext cx="1559858" cy="66590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京都府</a:t>
            </a:r>
            <a:endPar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京都市</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p:cNvSpPr txBox="1"/>
          <p:nvPr/>
        </p:nvSpPr>
        <p:spPr>
          <a:xfrm>
            <a:off x="5485887" y="6242432"/>
            <a:ext cx="1232646" cy="338554"/>
          </a:xfrm>
          <a:prstGeom prst="rect">
            <a:avLst/>
          </a:prstGeom>
          <a:noFill/>
        </p:spPr>
        <p:txBody>
          <a:bodyPr wrap="square" rtlCol="0">
            <a:spAutoFit/>
          </a:bodyPr>
          <a:lstStyle/>
          <a:p>
            <a:pPr algn="ctr"/>
            <a:r>
              <a:rPr lang="ja-JP" altLang="en-US" sz="1600" b="1" dirty="0" smtClean="0">
                <a:solidFill>
                  <a:schemeClr val="accent5"/>
                </a:solidFill>
                <a:latin typeface="メイリオ"/>
                <a:ea typeface="メイリオ"/>
                <a:cs typeface="メイリオ"/>
              </a:rPr>
              <a:t>（資料編）</a:t>
            </a:r>
            <a:endParaRPr lang="ja-JP" altLang="ja-JP" sz="1600" b="1" dirty="0">
              <a:solidFill>
                <a:schemeClr val="accent5"/>
              </a:solidFill>
              <a:latin typeface="メイリオ"/>
              <a:ea typeface="メイリオ"/>
              <a:cs typeface="メイリオ"/>
            </a:endParaRPr>
          </a:p>
        </p:txBody>
      </p:sp>
      <p:sp>
        <p:nvSpPr>
          <p:cNvPr id="13" name="テキスト ボックス 12"/>
          <p:cNvSpPr txBox="1"/>
          <p:nvPr/>
        </p:nvSpPr>
        <p:spPr>
          <a:xfrm>
            <a:off x="7204838" y="6242432"/>
            <a:ext cx="1939161" cy="338554"/>
          </a:xfrm>
          <a:prstGeom prst="rect">
            <a:avLst/>
          </a:prstGeom>
          <a:noFill/>
        </p:spPr>
        <p:txBody>
          <a:bodyPr wrap="square" rtlCol="0">
            <a:spAutoFit/>
          </a:bodyPr>
          <a:lstStyle/>
          <a:p>
            <a:pPr algn="ctr"/>
            <a:r>
              <a:rPr lang="ja-JP" altLang="en-US" sz="1600" b="1" dirty="0" smtClean="0">
                <a:solidFill>
                  <a:schemeClr val="accent5"/>
                </a:solidFill>
                <a:latin typeface="メイリオ"/>
                <a:ea typeface="メイリオ"/>
                <a:cs typeface="メイリオ"/>
              </a:rPr>
              <a:t>（策定の手引き）</a:t>
            </a:r>
            <a:endParaRPr lang="ja-JP" altLang="ja-JP" sz="1600" b="1" dirty="0">
              <a:solidFill>
                <a:schemeClr val="accent5"/>
              </a:solidFill>
              <a:latin typeface="メイリオ"/>
              <a:ea typeface="メイリオ"/>
              <a:cs typeface="メイリオ"/>
            </a:endParaRPr>
          </a:p>
        </p:txBody>
      </p:sp>
    </p:spTree>
    <p:extLst>
      <p:ext uri="{BB962C8B-B14F-4D97-AF65-F5344CB8AC3E}">
        <p14:creationId xmlns:p14="http://schemas.microsoft.com/office/powerpoint/2010/main" val="34164857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94129" y="80682"/>
            <a:ext cx="8915400" cy="6629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6"/>
          <p:cNvSpPr/>
          <p:nvPr/>
        </p:nvSpPr>
        <p:spPr>
          <a:xfrm>
            <a:off x="730877" y="2717170"/>
            <a:ext cx="7364252" cy="1119675"/>
          </a:xfrm>
          <a:custGeom>
            <a:avLst/>
            <a:gdLst>
              <a:gd name="connsiteX0" fmla="*/ 0 w 7201365"/>
              <a:gd name="connsiteY0" fmla="*/ 116446 h 1164461"/>
              <a:gd name="connsiteX1" fmla="*/ 116446 w 7201365"/>
              <a:gd name="connsiteY1" fmla="*/ 0 h 1164461"/>
              <a:gd name="connsiteX2" fmla="*/ 7084919 w 7201365"/>
              <a:gd name="connsiteY2" fmla="*/ 0 h 1164461"/>
              <a:gd name="connsiteX3" fmla="*/ 7201365 w 7201365"/>
              <a:gd name="connsiteY3" fmla="*/ 116446 h 1164461"/>
              <a:gd name="connsiteX4" fmla="*/ 7201365 w 7201365"/>
              <a:gd name="connsiteY4" fmla="*/ 1048015 h 1164461"/>
              <a:gd name="connsiteX5" fmla="*/ 7084919 w 7201365"/>
              <a:gd name="connsiteY5" fmla="*/ 1164461 h 1164461"/>
              <a:gd name="connsiteX6" fmla="*/ 116446 w 7201365"/>
              <a:gd name="connsiteY6" fmla="*/ 1164461 h 1164461"/>
              <a:gd name="connsiteX7" fmla="*/ 0 w 7201365"/>
              <a:gd name="connsiteY7" fmla="*/ 1048015 h 1164461"/>
              <a:gd name="connsiteX8" fmla="*/ 0 w 7201365"/>
              <a:gd name="connsiteY8" fmla="*/ 116446 h 1164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1365" h="1164461">
                <a:moveTo>
                  <a:pt x="0" y="116446"/>
                </a:moveTo>
                <a:cubicBezTo>
                  <a:pt x="0" y="52135"/>
                  <a:pt x="52135" y="0"/>
                  <a:pt x="116446" y="0"/>
                </a:cubicBezTo>
                <a:lnTo>
                  <a:pt x="7084919" y="0"/>
                </a:lnTo>
                <a:cubicBezTo>
                  <a:pt x="7149230" y="0"/>
                  <a:pt x="7201365" y="52135"/>
                  <a:pt x="7201365" y="116446"/>
                </a:cubicBezTo>
                <a:lnTo>
                  <a:pt x="7201365" y="1048015"/>
                </a:lnTo>
                <a:cubicBezTo>
                  <a:pt x="7201365" y="1112326"/>
                  <a:pt x="7149230" y="1164461"/>
                  <a:pt x="7084919" y="1164461"/>
                </a:cubicBezTo>
                <a:lnTo>
                  <a:pt x="116446" y="1164461"/>
                </a:lnTo>
                <a:cubicBezTo>
                  <a:pt x="52135" y="1164461"/>
                  <a:pt x="0" y="1112326"/>
                  <a:pt x="0" y="1048015"/>
                </a:cubicBezTo>
                <a:lnTo>
                  <a:pt x="0" y="116446"/>
                </a:lnTo>
                <a:close/>
              </a:path>
            </a:pathLst>
          </a:custGeom>
          <a:solidFill>
            <a:schemeClr val="accent6">
              <a:lumMod val="20000"/>
              <a:lumOff val="80000"/>
            </a:schemeClr>
          </a:solidFill>
        </p:spPr>
        <p:style>
          <a:lnRef idx="2">
            <a:schemeClr val="lt1">
              <a:hueOff val="0"/>
              <a:satOff val="0"/>
              <a:lumOff val="0"/>
              <a:alphaOff val="0"/>
            </a:schemeClr>
          </a:lnRef>
          <a:fillRef idx="1">
            <a:schemeClr val="accent2">
              <a:hueOff val="1170380"/>
              <a:satOff val="-1460"/>
              <a:lumOff val="343"/>
              <a:alphaOff val="0"/>
            </a:schemeClr>
          </a:fillRef>
          <a:effectRef idx="0">
            <a:schemeClr val="accent2">
              <a:hueOff val="1170380"/>
              <a:satOff val="-1460"/>
              <a:lumOff val="343"/>
              <a:alphaOff val="0"/>
            </a:schemeClr>
          </a:effectRef>
          <a:fontRef idx="minor">
            <a:schemeClr val="lt1"/>
          </a:fontRef>
        </p:style>
        <p:txBody>
          <a:bodyPr spcFirstLastPara="0" vert="horz" wrap="square" lIns="72000" tIns="95066" rIns="72000" bIns="95066" numCol="1" spcCol="1270" anchor="ctr" anchorCtr="0">
            <a:noAutofit/>
          </a:bodyPr>
          <a:lstStyle/>
          <a:p>
            <a:pPr lvl="0" algn="l" defTabSz="711200">
              <a:lnSpc>
                <a:spcPct val="90000"/>
              </a:lnSpc>
              <a:spcBef>
                <a:spcPct val="0"/>
              </a:spcBef>
              <a:spcAft>
                <a:spcPct val="35000"/>
              </a:spcAft>
            </a:pPr>
            <a:r>
              <a:rPr lang="ja-JP" altLang="en-US" sz="1600" b="1" dirty="0" smtClean="0">
                <a:solidFill>
                  <a:schemeClr val="tx1"/>
                </a:solidFill>
                <a:latin typeface="メイリオ"/>
                <a:ea typeface="メイリオ"/>
                <a:cs typeface="メイリオ"/>
              </a:rPr>
              <a:t>検討委員会</a:t>
            </a:r>
          </a:p>
          <a:p>
            <a:pPr marL="174625" lvl="1" algn="l" defTabSz="711200">
              <a:lnSpc>
                <a:spcPct val="90000"/>
              </a:lnSpc>
              <a:spcBef>
                <a:spcPct val="0"/>
              </a:spcBef>
              <a:spcAft>
                <a:spcPct val="15000"/>
              </a:spcAft>
            </a:pPr>
            <a:r>
              <a:rPr lang="ja-JP" altLang="en-US" sz="1600" dirty="0">
                <a:solidFill>
                  <a:schemeClr val="tx1"/>
                </a:solidFill>
                <a:latin typeface="メイリオ"/>
                <a:ea typeface="メイリオ"/>
                <a:cs typeface="メイリオ"/>
              </a:rPr>
              <a:t>平成</a:t>
            </a:r>
            <a:r>
              <a:rPr lang="en-US" altLang="ja-JP" sz="1600" dirty="0" smtClean="0">
                <a:solidFill>
                  <a:schemeClr val="tx1"/>
                </a:solidFill>
                <a:latin typeface="メイリオ"/>
                <a:ea typeface="メイリオ"/>
                <a:cs typeface="メイリオ"/>
              </a:rPr>
              <a:t>24</a:t>
            </a:r>
            <a:r>
              <a:rPr lang="ja-JP" altLang="en-US" sz="1600" kern="1200" dirty="0" smtClean="0">
                <a:solidFill>
                  <a:schemeClr val="tx1"/>
                </a:solidFill>
                <a:latin typeface="メイリオ"/>
                <a:ea typeface="メイリオ"/>
                <a:cs typeface="メイリオ"/>
              </a:rPr>
              <a:t>年７月から４回にわたり、</a:t>
            </a:r>
            <a:r>
              <a:rPr lang="ja-JP" altLang="en-US" sz="1600" b="1" u="sng" kern="1200" dirty="0" smtClean="0">
                <a:solidFill>
                  <a:schemeClr val="tx1"/>
                </a:solidFill>
                <a:latin typeface="メイリオ"/>
                <a:ea typeface="メイリオ"/>
                <a:cs typeface="メイリオ"/>
              </a:rPr>
              <a:t>市民、学識経験者が参加する検討会</a:t>
            </a:r>
            <a:r>
              <a:rPr lang="ja-JP" altLang="en-US" sz="1600" kern="1200" dirty="0" smtClean="0">
                <a:solidFill>
                  <a:schemeClr val="tx1"/>
                </a:solidFill>
                <a:latin typeface="メイリオ"/>
                <a:ea typeface="メイリオ"/>
                <a:cs typeface="メイリオ"/>
              </a:rPr>
              <a:t>が開催。</a:t>
            </a:r>
            <a:r>
              <a:rPr lang="ja-JP" altLang="en-US" sz="1600" dirty="0" smtClean="0">
                <a:solidFill>
                  <a:schemeClr val="tx1"/>
                </a:solidFill>
                <a:latin typeface="メイリオ"/>
                <a:ea typeface="メイリオ"/>
                <a:cs typeface="メイリオ"/>
              </a:rPr>
              <a:t>実践的な避難所運営体制構築のためのマニュアル策定が進められた。</a:t>
            </a:r>
            <a:endParaRPr lang="en-US" altLang="ja-JP" sz="1600" dirty="0" smtClean="0">
              <a:solidFill>
                <a:schemeClr val="tx1"/>
              </a:solidFill>
              <a:latin typeface="メイリオ"/>
              <a:ea typeface="メイリオ"/>
              <a:cs typeface="メイリオ"/>
            </a:endParaRPr>
          </a:p>
          <a:p>
            <a:pPr marL="174625" lvl="1" algn="l" defTabSz="711200">
              <a:lnSpc>
                <a:spcPct val="90000"/>
              </a:lnSpc>
              <a:spcBef>
                <a:spcPct val="0"/>
              </a:spcBef>
              <a:spcAft>
                <a:spcPct val="15000"/>
              </a:spcAft>
            </a:pPr>
            <a:r>
              <a:rPr lang="ja-JP" altLang="en-US" sz="1600" dirty="0" smtClean="0">
                <a:solidFill>
                  <a:schemeClr val="tx1"/>
                </a:solidFill>
                <a:latin typeface="メイリオ"/>
                <a:ea typeface="メイリオ"/>
                <a:cs typeface="メイリオ"/>
              </a:rPr>
              <a:t>（事務局：危機管理担当部局）</a:t>
            </a:r>
            <a:endParaRPr kumimoji="1" lang="ja-JP" altLang="en-US" sz="1600" kern="1200" dirty="0">
              <a:solidFill>
                <a:schemeClr val="tx1"/>
              </a:solidFill>
              <a:latin typeface="メイリオ"/>
              <a:ea typeface="メイリオ"/>
              <a:cs typeface="メイリオ"/>
            </a:endParaRPr>
          </a:p>
        </p:txBody>
      </p:sp>
      <p:sp>
        <p:nvSpPr>
          <p:cNvPr id="9" name="フリーフォーム 8"/>
          <p:cNvSpPr/>
          <p:nvPr/>
        </p:nvSpPr>
        <p:spPr>
          <a:xfrm>
            <a:off x="1010885" y="4060651"/>
            <a:ext cx="7449997" cy="1171906"/>
          </a:xfrm>
          <a:custGeom>
            <a:avLst/>
            <a:gdLst>
              <a:gd name="connsiteX0" fmla="*/ 0 w 6974583"/>
              <a:gd name="connsiteY0" fmla="*/ 67080 h 670800"/>
              <a:gd name="connsiteX1" fmla="*/ 67080 w 6974583"/>
              <a:gd name="connsiteY1" fmla="*/ 0 h 670800"/>
              <a:gd name="connsiteX2" fmla="*/ 6907503 w 6974583"/>
              <a:gd name="connsiteY2" fmla="*/ 0 h 670800"/>
              <a:gd name="connsiteX3" fmla="*/ 6974583 w 6974583"/>
              <a:gd name="connsiteY3" fmla="*/ 67080 h 670800"/>
              <a:gd name="connsiteX4" fmla="*/ 6974583 w 6974583"/>
              <a:gd name="connsiteY4" fmla="*/ 603720 h 670800"/>
              <a:gd name="connsiteX5" fmla="*/ 6907503 w 6974583"/>
              <a:gd name="connsiteY5" fmla="*/ 670800 h 670800"/>
              <a:gd name="connsiteX6" fmla="*/ 67080 w 6974583"/>
              <a:gd name="connsiteY6" fmla="*/ 670800 h 670800"/>
              <a:gd name="connsiteX7" fmla="*/ 0 w 6974583"/>
              <a:gd name="connsiteY7" fmla="*/ 603720 h 670800"/>
              <a:gd name="connsiteX8" fmla="*/ 0 w 6974583"/>
              <a:gd name="connsiteY8" fmla="*/ 67080 h 67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74583" h="670800">
                <a:moveTo>
                  <a:pt x="0" y="67080"/>
                </a:moveTo>
                <a:cubicBezTo>
                  <a:pt x="0" y="30033"/>
                  <a:pt x="30033" y="0"/>
                  <a:pt x="67080" y="0"/>
                </a:cubicBezTo>
                <a:lnTo>
                  <a:pt x="6907503" y="0"/>
                </a:lnTo>
                <a:cubicBezTo>
                  <a:pt x="6944550" y="0"/>
                  <a:pt x="6974583" y="30033"/>
                  <a:pt x="6974583" y="67080"/>
                </a:cubicBezTo>
                <a:lnTo>
                  <a:pt x="6974583" y="603720"/>
                </a:lnTo>
                <a:cubicBezTo>
                  <a:pt x="6974583" y="640767"/>
                  <a:pt x="6944550" y="670800"/>
                  <a:pt x="6907503" y="670800"/>
                </a:cubicBezTo>
                <a:lnTo>
                  <a:pt x="67080" y="670800"/>
                </a:lnTo>
                <a:cubicBezTo>
                  <a:pt x="30033" y="670800"/>
                  <a:pt x="0" y="640767"/>
                  <a:pt x="0" y="603720"/>
                </a:cubicBezTo>
                <a:lnTo>
                  <a:pt x="0" y="67080"/>
                </a:lnTo>
                <a:close/>
              </a:path>
            </a:pathLst>
          </a:custGeom>
          <a:solidFill>
            <a:schemeClr val="accent4">
              <a:lumMod val="20000"/>
              <a:lumOff val="80000"/>
            </a:schemeClr>
          </a:solidFill>
        </p:spPr>
        <p:style>
          <a:lnRef idx="2">
            <a:schemeClr val="lt1">
              <a:hueOff val="0"/>
              <a:satOff val="0"/>
              <a:lumOff val="0"/>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txBody>
          <a:bodyPr spcFirstLastPara="0" vert="horz" wrap="square" lIns="72000" tIns="80607" rIns="72000" bIns="80607" numCol="1" spcCol="1270" anchor="ctr" anchorCtr="0">
            <a:noAutofit/>
          </a:bodyPr>
          <a:lstStyle/>
          <a:p>
            <a:pPr lvl="0" algn="l" defTabSz="711200">
              <a:lnSpc>
                <a:spcPct val="90000"/>
              </a:lnSpc>
              <a:spcBef>
                <a:spcPct val="0"/>
              </a:spcBef>
              <a:spcAft>
                <a:spcPct val="35000"/>
              </a:spcAft>
            </a:pPr>
            <a:r>
              <a:rPr lang="ja-JP" altLang="en-US" sz="1600" b="1" dirty="0" smtClean="0">
                <a:solidFill>
                  <a:schemeClr val="tx1"/>
                </a:solidFill>
                <a:latin typeface="メイリオ"/>
                <a:ea typeface="メイリオ"/>
                <a:cs typeface="メイリオ"/>
              </a:rPr>
              <a:t>市民・専門家の声</a:t>
            </a:r>
            <a:r>
              <a:rPr kumimoji="1" lang="ja-JP" altLang="en-US" sz="1600" b="1" kern="1200" dirty="0" smtClean="0">
                <a:solidFill>
                  <a:schemeClr val="tx1"/>
                </a:solidFill>
                <a:latin typeface="メイリオ"/>
                <a:ea typeface="メイリオ"/>
                <a:cs typeface="メイリオ"/>
              </a:rPr>
              <a:t>　　</a:t>
            </a:r>
          </a:p>
          <a:p>
            <a:pPr marL="174625" lvl="1" algn="l" defTabSz="711200">
              <a:lnSpc>
                <a:spcPct val="90000"/>
              </a:lnSpc>
              <a:spcBef>
                <a:spcPct val="0"/>
              </a:spcBef>
              <a:spcAft>
                <a:spcPct val="15000"/>
              </a:spcAft>
            </a:pPr>
            <a:r>
              <a:rPr lang="ja-JP" altLang="en-US" sz="1600" b="1" u="sng" dirty="0" smtClean="0">
                <a:solidFill>
                  <a:schemeClr val="tx1"/>
                </a:solidFill>
                <a:latin typeface="メイリオ"/>
                <a:ea typeface="メイリオ"/>
                <a:cs typeface="メイリオ"/>
              </a:rPr>
              <a:t>男女共同参画視点の導入と女性の参画の意義</a:t>
            </a:r>
            <a:r>
              <a:rPr lang="ja-JP" altLang="en-US" sz="1600" dirty="0" smtClean="0">
                <a:solidFill>
                  <a:schemeClr val="tx1"/>
                </a:solidFill>
                <a:latin typeface="メイリオ"/>
                <a:ea typeface="メイリオ"/>
                <a:cs typeface="メイリオ"/>
              </a:rPr>
              <a:t>が検討会を通じて共有され、</a:t>
            </a:r>
            <a:r>
              <a:rPr lang="ja-JP" altLang="en-US" sz="1600" b="1" u="sng" dirty="0" smtClean="0">
                <a:solidFill>
                  <a:schemeClr val="tx1"/>
                </a:solidFill>
                <a:latin typeface="メイリオ"/>
                <a:ea typeface="メイリオ"/>
                <a:cs typeface="メイリオ"/>
              </a:rPr>
              <a:t>基本方針に盛り込まれた</a:t>
            </a:r>
            <a:r>
              <a:rPr lang="ja-JP" altLang="en-US" sz="1600" dirty="0" smtClean="0">
                <a:solidFill>
                  <a:schemeClr val="tx1"/>
                </a:solidFill>
                <a:latin typeface="メイリオ"/>
                <a:ea typeface="メイリオ"/>
                <a:cs typeface="メイリオ"/>
              </a:rPr>
              <a:t>。検討会の</a:t>
            </a:r>
            <a:r>
              <a:rPr lang="ja-JP" altLang="en-US" sz="1600" b="1" dirty="0" smtClean="0">
                <a:solidFill>
                  <a:schemeClr val="tx1"/>
                </a:solidFill>
                <a:latin typeface="メイリオ"/>
                <a:ea typeface="メイリオ"/>
                <a:cs typeface="メイリオ"/>
              </a:rPr>
              <a:t>参加者に女性も多数いた</a:t>
            </a:r>
            <a:r>
              <a:rPr lang="ja-JP" altLang="en-US" sz="1600" dirty="0" smtClean="0">
                <a:solidFill>
                  <a:schemeClr val="tx1"/>
                </a:solidFill>
                <a:latin typeface="メイリオ"/>
                <a:ea typeface="メイリオ"/>
                <a:cs typeface="メイリオ"/>
              </a:rPr>
              <a:t>こと、参加した</a:t>
            </a:r>
            <a:r>
              <a:rPr lang="ja-JP" altLang="en-US" sz="1600" b="1" dirty="0" smtClean="0">
                <a:solidFill>
                  <a:schemeClr val="tx1"/>
                </a:solidFill>
                <a:latin typeface="メイリオ"/>
                <a:ea typeface="メイリオ"/>
                <a:cs typeface="メイリオ"/>
              </a:rPr>
              <a:t>専門家たちが男女共同参画の重要性を認識していた</a:t>
            </a:r>
            <a:r>
              <a:rPr lang="ja-JP" altLang="en-US" sz="1600" dirty="0" smtClean="0">
                <a:solidFill>
                  <a:schemeClr val="tx1"/>
                </a:solidFill>
                <a:latin typeface="メイリオ"/>
                <a:ea typeface="メイリオ"/>
                <a:cs typeface="メイリオ"/>
              </a:rPr>
              <a:t>ことが実現につながった</a:t>
            </a:r>
            <a:endParaRPr kumimoji="1" lang="ja-JP" altLang="en-US" sz="1600" kern="1200" dirty="0">
              <a:solidFill>
                <a:schemeClr val="tx1"/>
              </a:solidFill>
              <a:latin typeface="メイリオ"/>
              <a:ea typeface="メイリオ"/>
              <a:cs typeface="メイリオ"/>
            </a:endParaRPr>
          </a:p>
        </p:txBody>
      </p:sp>
      <p:sp>
        <p:nvSpPr>
          <p:cNvPr id="11" name="フリーフォーム 10"/>
          <p:cNvSpPr/>
          <p:nvPr/>
        </p:nvSpPr>
        <p:spPr>
          <a:xfrm>
            <a:off x="1621847" y="5456362"/>
            <a:ext cx="7191223" cy="1027588"/>
          </a:xfrm>
          <a:custGeom>
            <a:avLst/>
            <a:gdLst>
              <a:gd name="connsiteX0" fmla="*/ 0 w 7019532"/>
              <a:gd name="connsiteY0" fmla="*/ 94505 h 945049"/>
              <a:gd name="connsiteX1" fmla="*/ 94505 w 7019532"/>
              <a:gd name="connsiteY1" fmla="*/ 0 h 945049"/>
              <a:gd name="connsiteX2" fmla="*/ 6925027 w 7019532"/>
              <a:gd name="connsiteY2" fmla="*/ 0 h 945049"/>
              <a:gd name="connsiteX3" fmla="*/ 7019532 w 7019532"/>
              <a:gd name="connsiteY3" fmla="*/ 94505 h 945049"/>
              <a:gd name="connsiteX4" fmla="*/ 7019532 w 7019532"/>
              <a:gd name="connsiteY4" fmla="*/ 850544 h 945049"/>
              <a:gd name="connsiteX5" fmla="*/ 6925027 w 7019532"/>
              <a:gd name="connsiteY5" fmla="*/ 945049 h 945049"/>
              <a:gd name="connsiteX6" fmla="*/ 94505 w 7019532"/>
              <a:gd name="connsiteY6" fmla="*/ 945049 h 945049"/>
              <a:gd name="connsiteX7" fmla="*/ 0 w 7019532"/>
              <a:gd name="connsiteY7" fmla="*/ 850544 h 945049"/>
              <a:gd name="connsiteX8" fmla="*/ 0 w 7019532"/>
              <a:gd name="connsiteY8" fmla="*/ 94505 h 94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9532" h="945049">
                <a:moveTo>
                  <a:pt x="0" y="94505"/>
                </a:moveTo>
                <a:cubicBezTo>
                  <a:pt x="0" y="42311"/>
                  <a:pt x="42311" y="0"/>
                  <a:pt x="94505" y="0"/>
                </a:cubicBezTo>
                <a:lnTo>
                  <a:pt x="6925027" y="0"/>
                </a:lnTo>
                <a:cubicBezTo>
                  <a:pt x="6977221" y="0"/>
                  <a:pt x="7019532" y="42311"/>
                  <a:pt x="7019532" y="94505"/>
                </a:cubicBezTo>
                <a:lnTo>
                  <a:pt x="7019532" y="850544"/>
                </a:lnTo>
                <a:cubicBezTo>
                  <a:pt x="7019532" y="902738"/>
                  <a:pt x="6977221" y="945049"/>
                  <a:pt x="6925027" y="945049"/>
                </a:cubicBezTo>
                <a:lnTo>
                  <a:pt x="94505" y="945049"/>
                </a:lnTo>
                <a:cubicBezTo>
                  <a:pt x="42311" y="945049"/>
                  <a:pt x="0" y="902738"/>
                  <a:pt x="0" y="850544"/>
                </a:cubicBezTo>
                <a:lnTo>
                  <a:pt x="0" y="94505"/>
                </a:lnTo>
                <a:close/>
              </a:path>
            </a:pathLst>
          </a:custGeom>
          <a:solidFill>
            <a:schemeClr val="accent5">
              <a:lumMod val="20000"/>
              <a:lumOff val="80000"/>
            </a:schemeClr>
          </a:solidFill>
        </p:spPr>
        <p:style>
          <a:lnRef idx="2">
            <a:schemeClr val="lt1">
              <a:hueOff val="0"/>
              <a:satOff val="0"/>
              <a:lumOff val="0"/>
              <a:alphaOff val="0"/>
            </a:schemeClr>
          </a:lnRef>
          <a:fillRef idx="1">
            <a:schemeClr val="accent2">
              <a:hueOff val="3511139"/>
              <a:satOff val="-4379"/>
              <a:lumOff val="1030"/>
              <a:alphaOff val="0"/>
            </a:schemeClr>
          </a:fillRef>
          <a:effectRef idx="0">
            <a:schemeClr val="accent2">
              <a:hueOff val="3511139"/>
              <a:satOff val="-4379"/>
              <a:lumOff val="1030"/>
              <a:alphaOff val="0"/>
            </a:schemeClr>
          </a:effectRef>
          <a:fontRef idx="minor">
            <a:schemeClr val="lt1"/>
          </a:fontRef>
        </p:style>
        <p:txBody>
          <a:bodyPr spcFirstLastPara="0" vert="horz" wrap="square" lIns="72000" tIns="88640" rIns="72000" bIns="88640" numCol="1" spcCol="1270" anchor="ctr" anchorCtr="0">
            <a:noAutofit/>
          </a:bodyPr>
          <a:lstStyle/>
          <a:p>
            <a:pPr lvl="0" algn="l" defTabSz="711200">
              <a:lnSpc>
                <a:spcPct val="90000"/>
              </a:lnSpc>
              <a:spcBef>
                <a:spcPct val="0"/>
              </a:spcBef>
              <a:spcAft>
                <a:spcPct val="35000"/>
              </a:spcAft>
            </a:pPr>
            <a:r>
              <a:rPr lang="ja-JP" altLang="en-US" sz="1600" b="1" dirty="0" smtClean="0">
                <a:solidFill>
                  <a:schemeClr val="tx1"/>
                </a:solidFill>
                <a:latin typeface="メイリオ"/>
                <a:ea typeface="メイリオ"/>
                <a:cs typeface="メイリオ"/>
              </a:rPr>
              <a:t>連携強化：専門家から指南</a:t>
            </a:r>
            <a:endParaRPr kumimoji="1" lang="ja-JP" altLang="en-US" sz="1600" b="1" kern="1200" dirty="0" smtClean="0">
              <a:solidFill>
                <a:schemeClr val="tx1"/>
              </a:solidFill>
              <a:latin typeface="メイリオ"/>
              <a:ea typeface="メイリオ"/>
              <a:cs typeface="メイリオ"/>
            </a:endParaRPr>
          </a:p>
          <a:p>
            <a:pPr marL="174625" lvl="1" defTabSz="711200">
              <a:lnSpc>
                <a:spcPct val="90000"/>
              </a:lnSpc>
              <a:spcBef>
                <a:spcPct val="0"/>
              </a:spcBef>
              <a:spcAft>
                <a:spcPct val="15000"/>
              </a:spcAft>
            </a:pPr>
            <a:r>
              <a:rPr kumimoji="1" lang="ja-JP" altLang="en-US" sz="1600" kern="1200" dirty="0" smtClean="0">
                <a:solidFill>
                  <a:schemeClr val="tx1"/>
                </a:solidFill>
                <a:latin typeface="メイリオ"/>
                <a:ea typeface="メイリオ"/>
                <a:cs typeface="メイリオ"/>
              </a:rPr>
              <a:t>男女共同参画の視点・女性の</a:t>
            </a:r>
            <a:r>
              <a:rPr lang="ja-JP" altLang="en-US" sz="1600" dirty="0">
                <a:solidFill>
                  <a:schemeClr val="tx1"/>
                </a:solidFill>
                <a:latin typeface="メイリオ"/>
                <a:ea typeface="メイリオ"/>
                <a:cs typeface="メイリオ"/>
              </a:rPr>
              <a:t>参画についてマニュアルに盛り込む</a:t>
            </a:r>
            <a:r>
              <a:rPr kumimoji="1" lang="ja-JP" altLang="en-US" sz="1600" kern="1200" dirty="0" smtClean="0">
                <a:solidFill>
                  <a:schemeClr val="tx1"/>
                </a:solidFill>
                <a:latin typeface="メイリオ"/>
                <a:ea typeface="メイリオ"/>
                <a:cs typeface="メイリオ"/>
              </a:rPr>
              <a:t>段階で、検討委員会に参加した専門家複数から指南を受けた</a:t>
            </a:r>
            <a:endParaRPr kumimoji="1" lang="ja-JP" altLang="en-US" sz="1600" kern="1200" dirty="0">
              <a:solidFill>
                <a:schemeClr val="tx1"/>
              </a:solidFill>
              <a:latin typeface="メイリオ"/>
              <a:ea typeface="メイリオ"/>
              <a:cs typeface="メイリオ"/>
            </a:endParaRPr>
          </a:p>
        </p:txBody>
      </p:sp>
      <p:sp>
        <p:nvSpPr>
          <p:cNvPr id="18" name="正方形/長方形 17"/>
          <p:cNvSpPr/>
          <p:nvPr/>
        </p:nvSpPr>
        <p:spPr>
          <a:xfrm>
            <a:off x="215152" y="815379"/>
            <a:ext cx="7318542" cy="400110"/>
          </a:xfrm>
          <a:prstGeom prst="rect">
            <a:avLst/>
          </a:prstGeom>
        </p:spPr>
        <p:txBody>
          <a:bodyPr wrap="square">
            <a:spAutoFit/>
          </a:bodyPr>
          <a:lstStyle/>
          <a:p>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取組の経緯</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0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フリーフォーム 18"/>
          <p:cNvSpPr/>
          <p:nvPr/>
        </p:nvSpPr>
        <p:spPr>
          <a:xfrm>
            <a:off x="336270" y="1139729"/>
            <a:ext cx="7233643" cy="1353635"/>
          </a:xfrm>
          <a:custGeom>
            <a:avLst/>
            <a:gdLst>
              <a:gd name="connsiteX0" fmla="*/ 0 w 7083275"/>
              <a:gd name="connsiteY0" fmla="*/ 97158 h 971582"/>
              <a:gd name="connsiteX1" fmla="*/ 97158 w 7083275"/>
              <a:gd name="connsiteY1" fmla="*/ 0 h 971582"/>
              <a:gd name="connsiteX2" fmla="*/ 6986117 w 7083275"/>
              <a:gd name="connsiteY2" fmla="*/ 0 h 971582"/>
              <a:gd name="connsiteX3" fmla="*/ 7083275 w 7083275"/>
              <a:gd name="connsiteY3" fmla="*/ 97158 h 971582"/>
              <a:gd name="connsiteX4" fmla="*/ 7083275 w 7083275"/>
              <a:gd name="connsiteY4" fmla="*/ 874424 h 971582"/>
              <a:gd name="connsiteX5" fmla="*/ 6986117 w 7083275"/>
              <a:gd name="connsiteY5" fmla="*/ 971582 h 971582"/>
              <a:gd name="connsiteX6" fmla="*/ 97158 w 7083275"/>
              <a:gd name="connsiteY6" fmla="*/ 971582 h 971582"/>
              <a:gd name="connsiteX7" fmla="*/ 0 w 7083275"/>
              <a:gd name="connsiteY7" fmla="*/ 874424 h 971582"/>
              <a:gd name="connsiteX8" fmla="*/ 0 w 7083275"/>
              <a:gd name="connsiteY8" fmla="*/ 97158 h 971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83275" h="971582">
                <a:moveTo>
                  <a:pt x="0" y="97158"/>
                </a:moveTo>
                <a:cubicBezTo>
                  <a:pt x="0" y="43499"/>
                  <a:pt x="43499" y="0"/>
                  <a:pt x="97158" y="0"/>
                </a:cubicBezTo>
                <a:lnTo>
                  <a:pt x="6986117" y="0"/>
                </a:lnTo>
                <a:cubicBezTo>
                  <a:pt x="7039776" y="0"/>
                  <a:pt x="7083275" y="43499"/>
                  <a:pt x="7083275" y="97158"/>
                </a:cubicBezTo>
                <a:lnTo>
                  <a:pt x="7083275" y="874424"/>
                </a:lnTo>
                <a:cubicBezTo>
                  <a:pt x="7083275" y="928083"/>
                  <a:pt x="7039776" y="971582"/>
                  <a:pt x="6986117" y="971582"/>
                </a:cubicBezTo>
                <a:lnTo>
                  <a:pt x="97158" y="971582"/>
                </a:lnTo>
                <a:cubicBezTo>
                  <a:pt x="43499" y="971582"/>
                  <a:pt x="0" y="928083"/>
                  <a:pt x="0" y="874424"/>
                </a:cubicBezTo>
                <a:lnTo>
                  <a:pt x="0" y="97158"/>
                </a:lnTo>
                <a:close/>
              </a:path>
            </a:pathLst>
          </a:custGeom>
          <a:solidFill>
            <a:schemeClr val="accent2">
              <a:lumMod val="20000"/>
              <a:lumOff val="8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2000" tIns="89417" rIns="72000" bIns="89417" numCol="1" spcCol="1270" anchor="ctr" anchorCtr="0">
            <a:noAutofit/>
          </a:bodyPr>
          <a:lstStyle/>
          <a:p>
            <a:pPr lvl="0" algn="l" defTabSz="711200">
              <a:lnSpc>
                <a:spcPct val="90000"/>
              </a:lnSpc>
              <a:spcBef>
                <a:spcPct val="0"/>
              </a:spcBef>
              <a:spcAft>
                <a:spcPct val="35000"/>
              </a:spcAft>
            </a:pPr>
            <a:r>
              <a:rPr kumimoji="1" lang="ja-JP" altLang="en-US" sz="1600" b="1" kern="1200" dirty="0" smtClean="0">
                <a:solidFill>
                  <a:schemeClr val="tx1"/>
                </a:solidFill>
                <a:latin typeface="メイリオ"/>
                <a:ea typeface="メイリオ"/>
                <a:cs typeface="メイリオ"/>
              </a:rPr>
              <a:t>東日本大震災</a:t>
            </a:r>
            <a:endParaRPr kumimoji="1" lang="ja-JP" altLang="en-US" sz="1600" b="1" kern="1200" dirty="0">
              <a:solidFill>
                <a:schemeClr val="tx1"/>
              </a:solidFill>
              <a:latin typeface="メイリオ"/>
              <a:ea typeface="メイリオ"/>
              <a:cs typeface="メイリオ"/>
            </a:endParaRPr>
          </a:p>
          <a:p>
            <a:pPr lvl="0">
              <a:lnSpc>
                <a:spcPct val="110000"/>
              </a:lnSpc>
            </a:pPr>
            <a:r>
              <a:rPr lang="ja-JP" altLang="en-US" sz="1600" dirty="0" smtClean="0">
                <a:solidFill>
                  <a:schemeClr val="tx1"/>
                </a:solidFill>
                <a:latin typeface="メイリオ"/>
                <a:ea typeface="メイリオ"/>
                <a:cs typeface="メイリオ"/>
              </a:rPr>
              <a:t>　</a:t>
            </a:r>
            <a:r>
              <a:rPr lang="ja-JP" altLang="ja-JP" sz="1600" b="1" dirty="0" smtClean="0">
                <a:solidFill>
                  <a:schemeClr val="tx1"/>
                </a:solidFill>
                <a:latin typeface="メイリオ"/>
                <a:ea typeface="メイリオ"/>
                <a:cs typeface="メイリオ"/>
              </a:rPr>
              <a:t>東日本</a:t>
            </a:r>
            <a:r>
              <a:rPr lang="ja-JP" altLang="ja-JP" sz="1600" b="1" dirty="0">
                <a:solidFill>
                  <a:schemeClr val="tx1"/>
                </a:solidFill>
                <a:latin typeface="メイリオ"/>
                <a:ea typeface="メイリオ"/>
                <a:cs typeface="メイリオ"/>
              </a:rPr>
              <a:t>大震災を</a:t>
            </a:r>
            <a:r>
              <a:rPr lang="ja-JP" altLang="ja-JP" sz="1600" b="1" dirty="0" smtClean="0">
                <a:solidFill>
                  <a:schemeClr val="tx1"/>
                </a:solidFill>
                <a:latin typeface="メイリオ"/>
                <a:ea typeface="メイリオ"/>
                <a:cs typeface="メイリオ"/>
              </a:rPr>
              <a:t>受け</a:t>
            </a:r>
            <a:r>
              <a:rPr lang="ja-JP" altLang="en-US" sz="1600" dirty="0" smtClean="0">
                <a:solidFill>
                  <a:schemeClr val="tx1"/>
                </a:solidFill>
                <a:latin typeface="メイリオ"/>
                <a:ea typeface="メイリオ"/>
                <a:cs typeface="メイリオ"/>
              </a:rPr>
              <a:t>、</a:t>
            </a:r>
            <a:r>
              <a:rPr lang="ja-JP" altLang="ja-JP" sz="1600" dirty="0" smtClean="0">
                <a:solidFill>
                  <a:schemeClr val="tx1"/>
                </a:solidFill>
                <a:latin typeface="メイリオ"/>
                <a:ea typeface="メイリオ"/>
                <a:cs typeface="メイリオ"/>
              </a:rPr>
              <a:t>京都市防災</a:t>
            </a:r>
            <a:r>
              <a:rPr lang="ja-JP" altLang="ja-JP" sz="1600" dirty="0">
                <a:solidFill>
                  <a:schemeClr val="tx1"/>
                </a:solidFill>
                <a:latin typeface="メイリオ"/>
                <a:ea typeface="メイリオ"/>
                <a:cs typeface="メイリオ"/>
              </a:rPr>
              <a:t>対策総点検委員会</a:t>
            </a:r>
            <a:r>
              <a:rPr lang="ja-JP" altLang="ja-JP" sz="1600" dirty="0" smtClean="0">
                <a:solidFill>
                  <a:schemeClr val="tx1"/>
                </a:solidFill>
                <a:latin typeface="メイリオ"/>
                <a:ea typeface="メイリオ"/>
                <a:cs typeface="メイリオ"/>
              </a:rPr>
              <a:t>がまとめた</a:t>
            </a:r>
            <a:r>
              <a:rPr lang="ja-JP" altLang="ja-JP" sz="1600" dirty="0">
                <a:solidFill>
                  <a:schemeClr val="tx1"/>
                </a:solidFill>
                <a:latin typeface="メイリオ"/>
                <a:ea typeface="メイリオ"/>
                <a:cs typeface="メイリオ"/>
              </a:rPr>
              <a:t>１３０項目の提言からなる最終</a:t>
            </a:r>
            <a:r>
              <a:rPr lang="ja-JP" altLang="ja-JP" sz="1600" dirty="0" smtClean="0">
                <a:solidFill>
                  <a:schemeClr val="tx1"/>
                </a:solidFill>
                <a:latin typeface="メイリオ"/>
                <a:ea typeface="メイリオ"/>
                <a:cs typeface="メイリオ"/>
              </a:rPr>
              <a:t>報告書に</a:t>
            </a:r>
            <a:r>
              <a:rPr lang="ja-JP" altLang="ja-JP" sz="1600" b="1" u="sng" dirty="0">
                <a:solidFill>
                  <a:schemeClr val="tx1"/>
                </a:solidFill>
                <a:latin typeface="メイリオ"/>
                <a:ea typeface="メイリオ"/>
                <a:cs typeface="メイリオ"/>
              </a:rPr>
              <a:t>「避難所運営や復旧</a:t>
            </a:r>
            <a:r>
              <a:rPr lang="ja-JP" altLang="ja-JP" sz="1600" b="1" u="sng" dirty="0" smtClean="0">
                <a:solidFill>
                  <a:schemeClr val="tx1"/>
                </a:solidFill>
                <a:latin typeface="メイリオ"/>
                <a:ea typeface="メイリオ"/>
                <a:cs typeface="メイリオ"/>
              </a:rPr>
              <a:t>・復興</a:t>
            </a:r>
            <a:r>
              <a:rPr lang="ja-JP" altLang="ja-JP" sz="1600" b="1" u="sng" dirty="0">
                <a:solidFill>
                  <a:schemeClr val="tx1"/>
                </a:solidFill>
                <a:latin typeface="メイリオ"/>
                <a:ea typeface="メイリオ"/>
                <a:cs typeface="メイリオ"/>
              </a:rPr>
              <a:t>施策の検討等における男女共同参画の推進</a:t>
            </a:r>
            <a:r>
              <a:rPr lang="ja-JP" altLang="ja-JP" sz="1600" b="1" u="sng" dirty="0" smtClean="0">
                <a:solidFill>
                  <a:schemeClr val="tx1"/>
                </a:solidFill>
                <a:latin typeface="メイリオ"/>
                <a:ea typeface="メイリオ"/>
                <a:cs typeface="メイリオ"/>
              </a:rPr>
              <a:t>」</a:t>
            </a:r>
            <a:r>
              <a:rPr lang="ja-JP" altLang="en-US" sz="1600" dirty="0" smtClean="0">
                <a:solidFill>
                  <a:schemeClr val="tx1"/>
                </a:solidFill>
                <a:latin typeface="メイリオ"/>
                <a:ea typeface="メイリオ"/>
                <a:cs typeface="メイリオ"/>
              </a:rPr>
              <a:t>が記載。</a:t>
            </a:r>
            <a:endParaRPr lang="ja-JP" altLang="ja-JP" sz="1600" dirty="0">
              <a:solidFill>
                <a:schemeClr val="tx1"/>
              </a:solidFill>
              <a:latin typeface="メイリオ"/>
              <a:ea typeface="メイリオ"/>
              <a:cs typeface="メイリオ"/>
            </a:endParaRPr>
          </a:p>
        </p:txBody>
      </p:sp>
      <p:sp>
        <p:nvSpPr>
          <p:cNvPr id="20" name="フリーフォーム 19"/>
          <p:cNvSpPr/>
          <p:nvPr/>
        </p:nvSpPr>
        <p:spPr>
          <a:xfrm>
            <a:off x="6723622" y="2204889"/>
            <a:ext cx="559532" cy="576950"/>
          </a:xfrm>
          <a:custGeom>
            <a:avLst/>
            <a:gdLst>
              <a:gd name="connsiteX0" fmla="*/ 0 w 820795"/>
              <a:gd name="connsiteY0" fmla="*/ 451437 h 820795"/>
              <a:gd name="connsiteX1" fmla="*/ 184679 w 820795"/>
              <a:gd name="connsiteY1" fmla="*/ 451437 h 820795"/>
              <a:gd name="connsiteX2" fmla="*/ 184679 w 820795"/>
              <a:gd name="connsiteY2" fmla="*/ 0 h 820795"/>
              <a:gd name="connsiteX3" fmla="*/ 636116 w 820795"/>
              <a:gd name="connsiteY3" fmla="*/ 0 h 820795"/>
              <a:gd name="connsiteX4" fmla="*/ 636116 w 820795"/>
              <a:gd name="connsiteY4" fmla="*/ 451437 h 820795"/>
              <a:gd name="connsiteX5" fmla="*/ 820795 w 820795"/>
              <a:gd name="connsiteY5" fmla="*/ 451437 h 820795"/>
              <a:gd name="connsiteX6" fmla="*/ 410398 w 820795"/>
              <a:gd name="connsiteY6" fmla="*/ 820795 h 820795"/>
              <a:gd name="connsiteX7" fmla="*/ 0 w 820795"/>
              <a:gd name="connsiteY7" fmla="*/ 451437 h 82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0795" h="820795">
                <a:moveTo>
                  <a:pt x="0" y="451437"/>
                </a:moveTo>
                <a:lnTo>
                  <a:pt x="184679" y="451437"/>
                </a:lnTo>
                <a:lnTo>
                  <a:pt x="184679" y="0"/>
                </a:lnTo>
                <a:lnTo>
                  <a:pt x="636116" y="0"/>
                </a:lnTo>
                <a:lnTo>
                  <a:pt x="636116" y="451437"/>
                </a:lnTo>
                <a:lnTo>
                  <a:pt x="820795" y="451437"/>
                </a:lnTo>
                <a:lnTo>
                  <a:pt x="410398" y="820795"/>
                </a:lnTo>
                <a:lnTo>
                  <a:pt x="0" y="451437"/>
                </a:lnTo>
                <a:close/>
              </a:path>
            </a:pathLst>
          </a:custGeom>
          <a:solidFill>
            <a:schemeClr val="accent6">
              <a:lumMod val="75000"/>
              <a:alpha val="90000"/>
            </a:schemeClr>
          </a:solidFill>
          <a:ln>
            <a:solidFill>
              <a:schemeClr val="accent6">
                <a:lumMod val="50000"/>
                <a:alpha val="90000"/>
              </a:schemeClr>
            </a:solid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02459" tIns="17780" rIns="202459" bIns="220927" numCol="1" spcCol="1270" anchor="ctr" anchorCtr="0">
            <a:noAutofit/>
          </a:bodyPr>
          <a:lstStyle/>
          <a:p>
            <a:pPr lvl="0" algn="ctr" defTabSz="622300">
              <a:lnSpc>
                <a:spcPct val="90000"/>
              </a:lnSpc>
              <a:spcBef>
                <a:spcPct val="0"/>
              </a:spcBef>
              <a:spcAft>
                <a:spcPct val="35000"/>
              </a:spcAft>
            </a:pPr>
            <a:endParaRPr kumimoji="1" lang="ja-JP" altLang="en-US" sz="1400" kern="1200" dirty="0">
              <a:latin typeface="メイリオ"/>
              <a:ea typeface="メイリオ"/>
              <a:cs typeface="メイリオ"/>
            </a:endParaRPr>
          </a:p>
        </p:txBody>
      </p:sp>
      <p:sp>
        <p:nvSpPr>
          <p:cNvPr id="21" name="フリーフォーム 20"/>
          <p:cNvSpPr/>
          <p:nvPr/>
        </p:nvSpPr>
        <p:spPr>
          <a:xfrm>
            <a:off x="7221718" y="3674310"/>
            <a:ext cx="559532" cy="576950"/>
          </a:xfrm>
          <a:custGeom>
            <a:avLst/>
            <a:gdLst>
              <a:gd name="connsiteX0" fmla="*/ 0 w 820795"/>
              <a:gd name="connsiteY0" fmla="*/ 451437 h 820795"/>
              <a:gd name="connsiteX1" fmla="*/ 184679 w 820795"/>
              <a:gd name="connsiteY1" fmla="*/ 451437 h 820795"/>
              <a:gd name="connsiteX2" fmla="*/ 184679 w 820795"/>
              <a:gd name="connsiteY2" fmla="*/ 0 h 820795"/>
              <a:gd name="connsiteX3" fmla="*/ 636116 w 820795"/>
              <a:gd name="connsiteY3" fmla="*/ 0 h 820795"/>
              <a:gd name="connsiteX4" fmla="*/ 636116 w 820795"/>
              <a:gd name="connsiteY4" fmla="*/ 451437 h 820795"/>
              <a:gd name="connsiteX5" fmla="*/ 820795 w 820795"/>
              <a:gd name="connsiteY5" fmla="*/ 451437 h 820795"/>
              <a:gd name="connsiteX6" fmla="*/ 410398 w 820795"/>
              <a:gd name="connsiteY6" fmla="*/ 820795 h 820795"/>
              <a:gd name="connsiteX7" fmla="*/ 0 w 820795"/>
              <a:gd name="connsiteY7" fmla="*/ 451437 h 82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0795" h="820795">
                <a:moveTo>
                  <a:pt x="0" y="451437"/>
                </a:moveTo>
                <a:lnTo>
                  <a:pt x="184679" y="451437"/>
                </a:lnTo>
                <a:lnTo>
                  <a:pt x="184679" y="0"/>
                </a:lnTo>
                <a:lnTo>
                  <a:pt x="636116" y="0"/>
                </a:lnTo>
                <a:lnTo>
                  <a:pt x="636116" y="451437"/>
                </a:lnTo>
                <a:lnTo>
                  <a:pt x="820795" y="451437"/>
                </a:lnTo>
                <a:lnTo>
                  <a:pt x="410398" y="820795"/>
                </a:lnTo>
                <a:lnTo>
                  <a:pt x="0" y="451437"/>
                </a:lnTo>
                <a:close/>
              </a:path>
            </a:pathLst>
          </a:custGeom>
          <a:solidFill>
            <a:schemeClr val="accent6">
              <a:lumMod val="75000"/>
              <a:alpha val="90000"/>
            </a:schemeClr>
          </a:solidFill>
          <a:ln>
            <a:solidFill>
              <a:schemeClr val="accent6">
                <a:lumMod val="50000"/>
                <a:alpha val="90000"/>
              </a:schemeClr>
            </a:solid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02459" tIns="17780" rIns="202459" bIns="220927" numCol="1" spcCol="1270" anchor="ctr" anchorCtr="0">
            <a:noAutofit/>
          </a:bodyPr>
          <a:lstStyle/>
          <a:p>
            <a:pPr lvl="0" algn="ctr" defTabSz="622300">
              <a:lnSpc>
                <a:spcPct val="90000"/>
              </a:lnSpc>
              <a:spcBef>
                <a:spcPct val="0"/>
              </a:spcBef>
              <a:spcAft>
                <a:spcPct val="35000"/>
              </a:spcAft>
            </a:pPr>
            <a:endParaRPr kumimoji="1" lang="ja-JP" altLang="en-US" sz="1400" kern="1200" dirty="0">
              <a:latin typeface="メイリオ"/>
              <a:ea typeface="メイリオ"/>
              <a:cs typeface="メイリオ"/>
            </a:endParaRPr>
          </a:p>
        </p:txBody>
      </p:sp>
      <p:sp>
        <p:nvSpPr>
          <p:cNvPr id="22" name="フリーフォーム 21"/>
          <p:cNvSpPr/>
          <p:nvPr/>
        </p:nvSpPr>
        <p:spPr>
          <a:xfrm>
            <a:off x="7719814" y="5105894"/>
            <a:ext cx="559532" cy="576950"/>
          </a:xfrm>
          <a:custGeom>
            <a:avLst/>
            <a:gdLst>
              <a:gd name="connsiteX0" fmla="*/ 0 w 820795"/>
              <a:gd name="connsiteY0" fmla="*/ 451437 h 820795"/>
              <a:gd name="connsiteX1" fmla="*/ 184679 w 820795"/>
              <a:gd name="connsiteY1" fmla="*/ 451437 h 820795"/>
              <a:gd name="connsiteX2" fmla="*/ 184679 w 820795"/>
              <a:gd name="connsiteY2" fmla="*/ 0 h 820795"/>
              <a:gd name="connsiteX3" fmla="*/ 636116 w 820795"/>
              <a:gd name="connsiteY3" fmla="*/ 0 h 820795"/>
              <a:gd name="connsiteX4" fmla="*/ 636116 w 820795"/>
              <a:gd name="connsiteY4" fmla="*/ 451437 h 820795"/>
              <a:gd name="connsiteX5" fmla="*/ 820795 w 820795"/>
              <a:gd name="connsiteY5" fmla="*/ 451437 h 820795"/>
              <a:gd name="connsiteX6" fmla="*/ 410398 w 820795"/>
              <a:gd name="connsiteY6" fmla="*/ 820795 h 820795"/>
              <a:gd name="connsiteX7" fmla="*/ 0 w 820795"/>
              <a:gd name="connsiteY7" fmla="*/ 451437 h 82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0795" h="820795">
                <a:moveTo>
                  <a:pt x="0" y="451437"/>
                </a:moveTo>
                <a:lnTo>
                  <a:pt x="184679" y="451437"/>
                </a:lnTo>
                <a:lnTo>
                  <a:pt x="184679" y="0"/>
                </a:lnTo>
                <a:lnTo>
                  <a:pt x="636116" y="0"/>
                </a:lnTo>
                <a:lnTo>
                  <a:pt x="636116" y="451437"/>
                </a:lnTo>
                <a:lnTo>
                  <a:pt x="820795" y="451437"/>
                </a:lnTo>
                <a:lnTo>
                  <a:pt x="410398" y="820795"/>
                </a:lnTo>
                <a:lnTo>
                  <a:pt x="0" y="451437"/>
                </a:lnTo>
                <a:close/>
              </a:path>
            </a:pathLst>
          </a:custGeom>
          <a:solidFill>
            <a:schemeClr val="accent6">
              <a:lumMod val="75000"/>
              <a:alpha val="90000"/>
            </a:schemeClr>
          </a:solidFill>
          <a:ln>
            <a:solidFill>
              <a:schemeClr val="accent6">
                <a:lumMod val="50000"/>
                <a:alpha val="90000"/>
              </a:schemeClr>
            </a:solid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02459" tIns="17780" rIns="202459" bIns="220927" numCol="1" spcCol="1270" anchor="ctr" anchorCtr="0">
            <a:noAutofit/>
          </a:bodyPr>
          <a:lstStyle/>
          <a:p>
            <a:pPr lvl="0" algn="ctr" defTabSz="622300">
              <a:lnSpc>
                <a:spcPct val="90000"/>
              </a:lnSpc>
              <a:spcBef>
                <a:spcPct val="0"/>
              </a:spcBef>
              <a:spcAft>
                <a:spcPct val="35000"/>
              </a:spcAft>
            </a:pPr>
            <a:endParaRPr kumimoji="1" lang="ja-JP" altLang="en-US" sz="1400" kern="1200" dirty="0">
              <a:latin typeface="メイリオ"/>
              <a:ea typeface="メイリオ"/>
              <a:cs typeface="メイリオ"/>
            </a:endParaRPr>
          </a:p>
        </p:txBody>
      </p:sp>
      <p:sp>
        <p:nvSpPr>
          <p:cNvPr id="25" name="正方形/長方形 24"/>
          <p:cNvSpPr/>
          <p:nvPr/>
        </p:nvSpPr>
        <p:spPr>
          <a:xfrm>
            <a:off x="94129" y="80682"/>
            <a:ext cx="8915400" cy="6656294"/>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94130" y="80682"/>
            <a:ext cx="1331259" cy="66590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事例</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3</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正方形/長方形 26"/>
          <p:cNvSpPr/>
          <p:nvPr/>
        </p:nvSpPr>
        <p:spPr>
          <a:xfrm>
            <a:off x="1425389" y="80682"/>
            <a:ext cx="7584140" cy="665907"/>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lang="ja-JP" altLang="en-US"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市内</a:t>
            </a:r>
            <a:r>
              <a:rPr lang="ja-JP" altLang="en-US"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全</a:t>
            </a:r>
            <a:r>
              <a:rPr lang="en-US" altLang="ja-JP"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421</a:t>
            </a:r>
            <a:r>
              <a:rPr lang="ja-JP" altLang="en-US"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避難所で策定</a:t>
            </a:r>
            <a:r>
              <a:rPr lang="ja-JP" altLang="en-US"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された運営マニュアルに</a:t>
            </a:r>
            <a:endParaRPr lang="en-US" altLang="ja-JP"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男女共同参画の視点を</a:t>
            </a:r>
            <a:r>
              <a:rPr lang="ja-JP" altLang="en-US"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導入②</a:t>
            </a:r>
            <a:endParaRPr kumimoji="1" lang="ja-JP" altLang="en-US"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正方形/長方形 27"/>
          <p:cNvSpPr/>
          <p:nvPr/>
        </p:nvSpPr>
        <p:spPr>
          <a:xfrm>
            <a:off x="7449671" y="80683"/>
            <a:ext cx="1559858" cy="66590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京都府</a:t>
            </a:r>
            <a:endPar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京都市</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351292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477799" y="1327896"/>
            <a:ext cx="8420100" cy="5219861"/>
          </a:xfrm>
          <a:prstGeom prst="rect">
            <a:avLst/>
          </a:prstGeom>
          <a:noFill/>
        </p:spPr>
        <p:txBody>
          <a:bodyPr wrap="square" rtlCol="0">
            <a:noAutofit/>
          </a:bodyPr>
          <a:lstStyle/>
          <a:p>
            <a:pPr marL="285750" lvl="0" indent="-285750">
              <a:buFont typeface="Wingdings" panose="05000000000000000000" pitchFamily="2" charset="2"/>
              <a:buChar char="p"/>
            </a:pPr>
            <a:endParaRPr lang="en-US" altLang="ja-JP" sz="2000" b="1" dirty="0" smtClean="0">
              <a:solidFill>
                <a:srgbClr val="FF0000"/>
              </a:solidFill>
              <a:latin typeface="メイリオ"/>
              <a:ea typeface="メイリオ"/>
              <a:cs typeface="メイリオ"/>
            </a:endParaRPr>
          </a:p>
          <a:p>
            <a:pPr lvl="1"/>
            <a:endParaRPr lang="en-US" altLang="ja-JP" sz="2000" dirty="0" smtClean="0">
              <a:latin typeface="メイリオ"/>
              <a:ea typeface="メイリオ"/>
              <a:cs typeface="メイリオ"/>
            </a:endParaRPr>
          </a:p>
          <a:p>
            <a:pPr marL="295275" lvl="1"/>
            <a:r>
              <a:rPr lang="ja-JP" altLang="en-US" sz="2000" dirty="0" smtClean="0">
                <a:latin typeface="メイリオ"/>
                <a:ea typeface="メイリオ"/>
                <a:cs typeface="メイリオ"/>
              </a:rPr>
              <a:t>マニュアルの主な特徴は以下のとおり。</a:t>
            </a:r>
            <a:endParaRPr lang="en-US" altLang="ja-JP" sz="2000" dirty="0" smtClean="0">
              <a:latin typeface="メイリオ"/>
              <a:ea typeface="メイリオ"/>
              <a:cs typeface="メイリオ"/>
            </a:endParaRPr>
          </a:p>
          <a:p>
            <a:pPr lvl="1"/>
            <a:endParaRPr lang="en-US" altLang="ja-JP" sz="2000" dirty="0" smtClean="0">
              <a:latin typeface="メイリオ"/>
              <a:ea typeface="メイリオ"/>
              <a:cs typeface="メイリオ"/>
            </a:endParaRPr>
          </a:p>
          <a:p>
            <a:pPr marL="538163" lvl="1"/>
            <a:r>
              <a:rPr lang="ja-JP" altLang="en-US" sz="2000" dirty="0" smtClean="0">
                <a:latin typeface="メイリオ"/>
                <a:ea typeface="メイリオ"/>
                <a:cs typeface="メイリオ"/>
              </a:rPr>
              <a:t>（略）行政</a:t>
            </a:r>
            <a:r>
              <a:rPr lang="ja-JP" altLang="en-US" sz="2000" dirty="0">
                <a:latin typeface="メイリオ"/>
                <a:ea typeface="メイリオ"/>
                <a:cs typeface="メイリオ"/>
              </a:rPr>
              <a:t>と市民がそれぞれの役割分担</a:t>
            </a:r>
            <a:r>
              <a:rPr lang="ja-JP" altLang="en-US" sz="2000" dirty="0" smtClean="0">
                <a:latin typeface="メイリオ"/>
                <a:ea typeface="メイリオ"/>
                <a:cs typeface="メイリオ"/>
              </a:rPr>
              <a:t>を果たし、長期的</a:t>
            </a:r>
            <a:r>
              <a:rPr lang="ja-JP" altLang="en-US" sz="2000" dirty="0">
                <a:latin typeface="メイリオ"/>
                <a:ea typeface="メイリオ"/>
                <a:cs typeface="メイリオ"/>
              </a:rPr>
              <a:t>視点を持って要配慮者</a:t>
            </a:r>
            <a:r>
              <a:rPr lang="ja-JP" altLang="en-US" sz="2000" dirty="0" smtClean="0">
                <a:latin typeface="メイリオ"/>
                <a:ea typeface="メイリオ"/>
                <a:cs typeface="メイリオ"/>
              </a:rPr>
              <a:t>に優しく、震災</a:t>
            </a:r>
            <a:r>
              <a:rPr lang="ja-JP" altLang="en-US" sz="2000" dirty="0">
                <a:latin typeface="メイリオ"/>
                <a:ea typeface="メイリオ"/>
                <a:cs typeface="メイリオ"/>
              </a:rPr>
              <a:t>関連死を出さない運営を行う</a:t>
            </a:r>
            <a:r>
              <a:rPr lang="ja-JP" altLang="en-US" sz="2000" dirty="0" smtClean="0">
                <a:latin typeface="メイリオ"/>
                <a:ea typeface="メイリオ"/>
                <a:cs typeface="メイリオ"/>
              </a:rPr>
              <a:t>こと等、</a:t>
            </a:r>
            <a:r>
              <a:rPr lang="ja-JP" altLang="en-US" sz="2000" b="1" u="sng" dirty="0" smtClean="0">
                <a:solidFill>
                  <a:schemeClr val="accent5"/>
                </a:solidFill>
                <a:latin typeface="メイリオ"/>
                <a:ea typeface="メイリオ"/>
                <a:cs typeface="メイリオ"/>
              </a:rPr>
              <a:t>実践的</a:t>
            </a:r>
            <a:r>
              <a:rPr lang="ja-JP" altLang="en-US" sz="2000" b="1" u="sng" dirty="0">
                <a:solidFill>
                  <a:schemeClr val="accent5"/>
                </a:solidFill>
                <a:latin typeface="メイリオ"/>
                <a:ea typeface="メイリオ"/>
                <a:cs typeface="メイリオ"/>
              </a:rPr>
              <a:t>観点</a:t>
            </a:r>
            <a:r>
              <a:rPr lang="ja-JP" altLang="en-US" sz="2000" dirty="0">
                <a:latin typeface="メイリオ"/>
                <a:ea typeface="メイリオ"/>
                <a:cs typeface="メイリオ"/>
              </a:rPr>
              <a:t>から運営手順を</a:t>
            </a:r>
            <a:r>
              <a:rPr lang="ja-JP" altLang="en-US" sz="2000" dirty="0" smtClean="0">
                <a:latin typeface="メイリオ"/>
                <a:ea typeface="メイリオ"/>
                <a:cs typeface="メイリオ"/>
              </a:rPr>
              <a:t>定めている。</a:t>
            </a:r>
            <a:endParaRPr lang="en-US" altLang="ja-JP" sz="2000" dirty="0" smtClean="0">
              <a:latin typeface="メイリオ"/>
              <a:ea typeface="メイリオ"/>
              <a:cs typeface="メイリオ"/>
            </a:endParaRPr>
          </a:p>
          <a:p>
            <a:pPr lvl="0"/>
            <a:endParaRPr lang="en-US" altLang="ja-JP" sz="2000" dirty="0" smtClean="0">
              <a:latin typeface="メイリオ"/>
              <a:ea typeface="メイリオ"/>
              <a:cs typeface="メイリオ"/>
            </a:endParaRPr>
          </a:p>
          <a:p>
            <a:pPr marL="2151063" lvl="1" indent="-1600200"/>
            <a:r>
              <a:rPr lang="ja-JP" altLang="en-US" sz="2000" dirty="0" smtClean="0">
                <a:latin typeface="メイリオ"/>
                <a:ea typeface="メイリオ"/>
                <a:cs typeface="メイリオ"/>
              </a:rPr>
              <a:t>・基本方針１：避難所は住民の自治による開設・運営を目指します。</a:t>
            </a:r>
            <a:endParaRPr lang="en-US" altLang="ja-JP" sz="2000" dirty="0" smtClean="0">
              <a:latin typeface="メイリオ"/>
              <a:ea typeface="メイリオ"/>
              <a:cs typeface="メイリオ"/>
            </a:endParaRPr>
          </a:p>
          <a:p>
            <a:pPr marL="2319338" lvl="1" indent="-1768475"/>
            <a:r>
              <a:rPr lang="ja-JP" altLang="en-US" sz="2000" dirty="0" smtClean="0">
                <a:latin typeface="メイリオ"/>
                <a:ea typeface="メイリオ"/>
                <a:cs typeface="メイリオ"/>
              </a:rPr>
              <a:t>・基本方針２：避難所は被災者が暮らす場所と考え、自立支援、コミュニティ支援の場として取り組みます。</a:t>
            </a:r>
            <a:endParaRPr lang="en-US" altLang="ja-JP" sz="2000" dirty="0" smtClean="0">
              <a:latin typeface="メイリオ"/>
              <a:ea typeface="メイリオ"/>
              <a:cs typeface="メイリオ"/>
            </a:endParaRPr>
          </a:p>
          <a:p>
            <a:pPr marL="2319338" lvl="1" indent="-1768475"/>
            <a:r>
              <a:rPr lang="ja-JP" altLang="en-US" sz="2000" dirty="0" smtClean="0">
                <a:latin typeface="メイリオ"/>
                <a:ea typeface="メイリオ"/>
                <a:cs typeface="メイリオ"/>
              </a:rPr>
              <a:t>・基本方針３：要配慮者にも優しい避難所づくり、</a:t>
            </a:r>
            <a:r>
              <a:rPr lang="ja-JP" altLang="en-US" sz="2000" b="1" u="sng" dirty="0" smtClean="0">
                <a:solidFill>
                  <a:schemeClr val="accent5"/>
                </a:solidFill>
                <a:latin typeface="メイリオ"/>
                <a:ea typeface="メイリオ"/>
                <a:cs typeface="メイリオ"/>
              </a:rPr>
              <a:t>男女共同参画の視点に配慮した避難所づくりに取り組みます</a:t>
            </a:r>
            <a:r>
              <a:rPr lang="ja-JP" altLang="en-US" sz="2000" dirty="0" smtClean="0">
                <a:latin typeface="メイリオ"/>
                <a:ea typeface="メイリオ"/>
                <a:cs typeface="メイリオ"/>
              </a:rPr>
              <a:t>。</a:t>
            </a:r>
            <a:endParaRPr lang="en-US" altLang="ja-JP" sz="2000" dirty="0" smtClean="0">
              <a:latin typeface="メイリオ"/>
              <a:ea typeface="メイリオ"/>
              <a:cs typeface="メイリオ"/>
            </a:endParaRPr>
          </a:p>
          <a:p>
            <a:pPr lvl="1"/>
            <a:endParaRPr lang="en-US" altLang="ja-JP" sz="2000" dirty="0" smtClean="0">
              <a:latin typeface="メイリオ"/>
              <a:ea typeface="メイリオ"/>
              <a:cs typeface="メイリオ"/>
            </a:endParaRPr>
          </a:p>
          <a:p>
            <a:pPr marL="53975" lvl="0" indent="214313"/>
            <a:r>
              <a:rPr lang="ja-JP" altLang="en-US" sz="2000" dirty="0" smtClean="0">
                <a:latin typeface="メイリオ"/>
                <a:ea typeface="メイリオ"/>
                <a:cs typeface="メイリオ"/>
              </a:rPr>
              <a:t>マニュアルを「ひな形」として</a:t>
            </a:r>
            <a:r>
              <a:rPr lang="ja-JP" altLang="en-US" sz="2000" b="1" u="sng" dirty="0" smtClean="0">
                <a:solidFill>
                  <a:schemeClr val="accent5"/>
                </a:solidFill>
                <a:latin typeface="メイリオ"/>
                <a:ea typeface="メイリオ"/>
                <a:cs typeface="メイリオ"/>
              </a:rPr>
              <a:t>各地域の実状に応じたマニュアルづくりを呼びかけ</a:t>
            </a:r>
            <a:r>
              <a:rPr lang="ja-JP" altLang="en-US" sz="2000" dirty="0" smtClean="0">
                <a:latin typeface="メイリオ"/>
                <a:ea typeface="メイリオ"/>
                <a:cs typeface="メイリオ"/>
              </a:rPr>
              <a:t>。</a:t>
            </a:r>
            <a:endParaRPr lang="en-US" altLang="ja-JP" sz="2000" dirty="0" smtClean="0">
              <a:latin typeface="メイリオ"/>
              <a:ea typeface="メイリオ"/>
              <a:cs typeface="メイリオ"/>
            </a:endParaRPr>
          </a:p>
        </p:txBody>
      </p:sp>
      <p:sp>
        <p:nvSpPr>
          <p:cNvPr id="16" name="テキスト ボックス 15"/>
          <p:cNvSpPr txBox="1"/>
          <p:nvPr/>
        </p:nvSpPr>
        <p:spPr>
          <a:xfrm>
            <a:off x="203200" y="814876"/>
            <a:ext cx="8420100" cy="400110"/>
          </a:xfrm>
          <a:prstGeom prst="rect">
            <a:avLst/>
          </a:prstGeom>
          <a:noFill/>
        </p:spPr>
        <p:txBody>
          <a:bodyPr wrap="square" rtlCol="0">
            <a:spAutoFit/>
          </a:bodyPr>
          <a:lstStyle/>
          <a:p>
            <a:r>
              <a:rPr kumimoji="1" lang="en-US" altLang="ja-JP" sz="2000" b="1" dirty="0" smtClean="0">
                <a:latin typeface="メイリオ"/>
                <a:ea typeface="メイリオ"/>
                <a:cs typeface="メイリオ"/>
              </a:rPr>
              <a:t>【</a:t>
            </a:r>
            <a:r>
              <a:rPr kumimoji="1" lang="ja-JP" altLang="en-US" sz="2000" b="1" dirty="0" smtClean="0">
                <a:latin typeface="メイリオ"/>
                <a:ea typeface="メイリオ"/>
                <a:cs typeface="メイリオ"/>
              </a:rPr>
              <a:t>取組のポイント</a:t>
            </a:r>
            <a:r>
              <a:rPr kumimoji="1" lang="en-US" altLang="ja-JP" sz="2000" b="1" dirty="0" smtClean="0">
                <a:latin typeface="メイリオ"/>
                <a:ea typeface="メイリオ"/>
                <a:cs typeface="メイリオ"/>
              </a:rPr>
              <a:t>】</a:t>
            </a:r>
            <a:endParaRPr kumimoji="1" lang="en-US" altLang="ja-JP" sz="2000" b="1" dirty="0" smtClean="0">
              <a:solidFill>
                <a:srgbClr val="FF6600"/>
              </a:solidFill>
              <a:latin typeface="メイリオ"/>
              <a:ea typeface="メイリオ"/>
              <a:cs typeface="メイリオ"/>
            </a:endParaRPr>
          </a:p>
        </p:txBody>
      </p:sp>
      <p:sp>
        <p:nvSpPr>
          <p:cNvPr id="19" name="正方形/長方形 18"/>
          <p:cNvSpPr/>
          <p:nvPr/>
        </p:nvSpPr>
        <p:spPr>
          <a:xfrm>
            <a:off x="712694" y="1371688"/>
            <a:ext cx="7320963" cy="424603"/>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pPr algn="ctr"/>
            <a:r>
              <a:rPr lang="ja-JP" altLang="en-US" sz="2000" b="1" dirty="0">
                <a:solidFill>
                  <a:schemeClr val="tx1"/>
                </a:solidFill>
                <a:latin typeface="メイリオ"/>
                <a:ea typeface="メイリオ"/>
                <a:cs typeface="メイリオ"/>
              </a:rPr>
              <a:t>明解なメッセージ：</a:t>
            </a:r>
            <a:r>
              <a:rPr lang="ja-JP" altLang="en-US" sz="2000" dirty="0">
                <a:solidFill>
                  <a:schemeClr val="tx1"/>
                </a:solidFill>
                <a:latin typeface="メイリオ"/>
                <a:ea typeface="メイリオ"/>
                <a:cs typeface="メイリオ"/>
              </a:rPr>
              <a:t>　</a:t>
            </a:r>
            <a:r>
              <a:rPr lang="ja-JP" altLang="en-US" sz="2000" b="1" dirty="0">
                <a:solidFill>
                  <a:schemeClr val="tx1"/>
                </a:solidFill>
                <a:latin typeface="メイリオ"/>
                <a:ea typeface="メイリオ"/>
                <a:cs typeface="メイリオ"/>
              </a:rPr>
              <a:t>男女共同参画の視点の導入は「実践的」</a:t>
            </a:r>
            <a:endParaRPr lang="en-US" altLang="ja-JP"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94129" y="80682"/>
            <a:ext cx="8915400" cy="6656294"/>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94130" y="80682"/>
            <a:ext cx="1331259" cy="66590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事例</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3</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p:cNvSpPr/>
          <p:nvPr/>
        </p:nvSpPr>
        <p:spPr>
          <a:xfrm>
            <a:off x="1425389" y="80682"/>
            <a:ext cx="7584140" cy="665907"/>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lang="ja-JP" altLang="en-US"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市内</a:t>
            </a:r>
            <a:r>
              <a:rPr lang="ja-JP" altLang="en-US"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全</a:t>
            </a:r>
            <a:r>
              <a:rPr lang="en-US" altLang="ja-JP"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421</a:t>
            </a:r>
            <a:r>
              <a:rPr lang="ja-JP" altLang="en-US"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避難所で策定</a:t>
            </a:r>
            <a:r>
              <a:rPr lang="ja-JP" altLang="en-US"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された運営マニュアルに</a:t>
            </a:r>
            <a:endParaRPr lang="en-US" altLang="ja-JP"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男女共同参画の視点を</a:t>
            </a:r>
            <a:r>
              <a:rPr lang="ja-JP" altLang="en-US"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導入③</a:t>
            </a:r>
            <a:endParaRPr kumimoji="1" lang="ja-JP" altLang="en-US"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p:cNvSpPr/>
          <p:nvPr/>
        </p:nvSpPr>
        <p:spPr>
          <a:xfrm>
            <a:off x="7449671" y="80683"/>
            <a:ext cx="1559858" cy="66590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京都府</a:t>
            </a:r>
            <a:endPar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京都市</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1754488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239064" y="1166174"/>
            <a:ext cx="3379559" cy="3512482"/>
          </a:xfrm>
          <a:prstGeom prst="roundRect">
            <a:avLst>
              <a:gd name="adj" fmla="val 12224"/>
            </a:avLst>
          </a:prstGeom>
          <a:noFill/>
        </p:spPr>
        <p:style>
          <a:lnRef idx="2">
            <a:schemeClr val="accent2"/>
          </a:lnRef>
          <a:fillRef idx="1">
            <a:schemeClr val="lt1"/>
          </a:fillRef>
          <a:effectRef idx="0">
            <a:schemeClr val="accent2"/>
          </a:effectRef>
          <a:fontRef idx="minor">
            <a:schemeClr val="dk1"/>
          </a:fontRef>
        </p:style>
        <p:txBody>
          <a:bodyPr lIns="36000" rIns="36000" rtlCol="0" anchor="ctr"/>
          <a:lstStyle/>
          <a:p>
            <a:r>
              <a:rPr lang="ja-JP" altLang="en-US" b="1" u="sng" dirty="0">
                <a:solidFill>
                  <a:schemeClr val="tx1"/>
                </a:solidFill>
                <a:latin typeface="メイリオ"/>
                <a:ea typeface="メイリオ"/>
                <a:cs typeface="メイリオ"/>
              </a:rPr>
              <a:t>資料編</a:t>
            </a:r>
            <a:r>
              <a:rPr lang="ja-JP" altLang="en-US" b="1" dirty="0">
                <a:solidFill>
                  <a:schemeClr val="tx1"/>
                </a:solidFill>
                <a:latin typeface="メイリオ"/>
                <a:ea typeface="メイリオ"/>
                <a:cs typeface="メイリオ"/>
              </a:rPr>
              <a:t>：男女共同参画の視点が基本であることを</a:t>
            </a:r>
            <a:r>
              <a:rPr lang="ja-JP" altLang="en-US" b="1" dirty="0" smtClean="0">
                <a:solidFill>
                  <a:schemeClr val="tx1"/>
                </a:solidFill>
                <a:latin typeface="メイリオ"/>
                <a:ea typeface="メイリオ"/>
                <a:cs typeface="メイリオ"/>
              </a:rPr>
              <a:t>明記</a:t>
            </a:r>
            <a:endParaRPr lang="en-US" altLang="ja-JP" b="1" dirty="0" smtClean="0">
              <a:solidFill>
                <a:schemeClr val="tx1"/>
              </a:solidFill>
              <a:latin typeface="メイリオ"/>
              <a:ea typeface="メイリオ"/>
              <a:cs typeface="メイリオ"/>
            </a:endParaRPr>
          </a:p>
          <a:p>
            <a:endParaRPr lang="en-US" altLang="ja-JP" sz="800" b="1" dirty="0">
              <a:solidFill>
                <a:schemeClr val="tx1"/>
              </a:solidFill>
              <a:latin typeface="メイリオ"/>
              <a:ea typeface="メイリオ"/>
              <a:cs typeface="メイリオ"/>
            </a:endParaRPr>
          </a:p>
          <a:p>
            <a:r>
              <a:rPr lang="ja-JP" altLang="en-US" dirty="0">
                <a:latin typeface="メイリオ"/>
                <a:ea typeface="メイリオ"/>
                <a:cs typeface="メイリオ"/>
              </a:rPr>
              <a:t>・</a:t>
            </a:r>
            <a:r>
              <a:rPr lang="en-US" altLang="ja-JP" dirty="0">
                <a:latin typeface="メイリオ"/>
                <a:ea typeface="メイリオ"/>
                <a:cs typeface="メイリオ"/>
              </a:rPr>
              <a:t>Q&amp;A</a:t>
            </a:r>
            <a:r>
              <a:rPr lang="ja-JP" altLang="en-US" dirty="0">
                <a:latin typeface="メイリオ"/>
                <a:ea typeface="メイリオ"/>
                <a:cs typeface="メイリオ"/>
              </a:rPr>
              <a:t>のはじめ（</a:t>
            </a:r>
            <a:r>
              <a:rPr lang="en-US" altLang="ja-JP" dirty="0">
                <a:latin typeface="メイリオ"/>
                <a:ea typeface="メイリオ"/>
                <a:cs typeface="メイリオ"/>
              </a:rPr>
              <a:t>Q2</a:t>
            </a:r>
            <a:r>
              <a:rPr lang="ja-JP" altLang="en-US" dirty="0">
                <a:latin typeface="メイリオ"/>
                <a:ea typeface="メイリオ"/>
                <a:cs typeface="メイリオ"/>
              </a:rPr>
              <a:t>）に「男女共同参画の視点に配慮した運営とは？」という項を設け</a:t>
            </a:r>
            <a:r>
              <a:rPr lang="ja-JP" altLang="en-US" dirty="0" smtClean="0">
                <a:latin typeface="メイリオ"/>
                <a:ea typeface="メイリオ"/>
                <a:cs typeface="メイリオ"/>
              </a:rPr>
              <a:t>、</a:t>
            </a:r>
            <a:r>
              <a:rPr lang="ja-JP" altLang="en-US" b="1" u="sng" dirty="0" smtClean="0">
                <a:solidFill>
                  <a:schemeClr val="accent5"/>
                </a:solidFill>
                <a:latin typeface="メイリオ"/>
                <a:ea typeface="メイリオ"/>
                <a:cs typeface="メイリオ"/>
              </a:rPr>
              <a:t>男女共同参画の視点が基本</a:t>
            </a:r>
            <a:r>
              <a:rPr lang="ja-JP" altLang="en-US" b="1" u="sng" dirty="0">
                <a:solidFill>
                  <a:schemeClr val="accent5"/>
                </a:solidFill>
                <a:latin typeface="メイリオ"/>
                <a:ea typeface="メイリオ"/>
                <a:cs typeface="メイリオ"/>
              </a:rPr>
              <a:t>事項</a:t>
            </a:r>
            <a:r>
              <a:rPr lang="ja-JP" altLang="en-US" dirty="0">
                <a:latin typeface="メイリオ"/>
                <a:ea typeface="メイリオ"/>
                <a:cs typeface="メイリオ"/>
              </a:rPr>
              <a:t>であるというメッセージを打ち出すとともに、</a:t>
            </a:r>
            <a:r>
              <a:rPr lang="ja-JP" altLang="en-US" b="1" dirty="0">
                <a:latin typeface="メイリオ"/>
                <a:ea typeface="メイリオ"/>
                <a:cs typeface="メイリオ"/>
              </a:rPr>
              <a:t>なぜ配慮が必要なのか？という疑問にしっかりと回答</a:t>
            </a:r>
            <a:r>
              <a:rPr lang="ja-JP" altLang="en-US" dirty="0">
                <a:latin typeface="メイリオ"/>
                <a:ea typeface="メイリオ"/>
                <a:cs typeface="メイリオ"/>
              </a:rPr>
              <a:t>。</a:t>
            </a:r>
            <a:endParaRPr kumimoji="1" lang="ja-JP" altLang="en-US" dirty="0"/>
          </a:p>
        </p:txBody>
      </p:sp>
      <p:sp>
        <p:nvSpPr>
          <p:cNvPr id="22" name="角丸四角形 21"/>
          <p:cNvSpPr/>
          <p:nvPr/>
        </p:nvSpPr>
        <p:spPr>
          <a:xfrm>
            <a:off x="239064" y="4763034"/>
            <a:ext cx="8689783" cy="1303712"/>
          </a:xfrm>
          <a:prstGeom prst="roundRect">
            <a:avLst>
              <a:gd name="adj" fmla="val 12835"/>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t"/>
          <a:lstStyle/>
          <a:p>
            <a:r>
              <a:rPr lang="ja-JP" altLang="en-US" b="1" dirty="0" smtClean="0">
                <a:latin typeface="メイリオ"/>
                <a:ea typeface="メイリオ"/>
                <a:cs typeface="メイリオ"/>
              </a:rPr>
              <a:t>マニュアルでは</a:t>
            </a:r>
            <a:r>
              <a:rPr lang="en-US" altLang="ja-JP" b="1" dirty="0" smtClean="0">
                <a:latin typeface="メイリオ"/>
                <a:ea typeface="メイリオ"/>
                <a:cs typeface="メイリオ"/>
              </a:rPr>
              <a:t>…</a:t>
            </a:r>
          </a:p>
          <a:p>
            <a:r>
              <a:rPr lang="ja-JP" altLang="en-US" b="1" dirty="0" smtClean="0">
                <a:latin typeface="メイリオ"/>
                <a:ea typeface="メイリオ"/>
                <a:cs typeface="メイリオ"/>
              </a:rPr>
              <a:t>・</a:t>
            </a:r>
            <a:r>
              <a:rPr lang="ja-JP" altLang="en-US" b="1" u="sng" dirty="0" smtClean="0">
                <a:solidFill>
                  <a:schemeClr val="accent2"/>
                </a:solidFill>
                <a:latin typeface="メイリオ"/>
                <a:ea typeface="メイリオ"/>
                <a:cs typeface="メイリオ"/>
              </a:rPr>
              <a:t>男女共同参画の視点が避難所運営において基本事項</a:t>
            </a:r>
            <a:r>
              <a:rPr lang="ja-JP" altLang="en-US" b="1" dirty="0" smtClean="0">
                <a:latin typeface="メイリオ"/>
                <a:ea typeface="メイリオ"/>
                <a:cs typeface="メイリオ"/>
              </a:rPr>
              <a:t>であることを明記。</a:t>
            </a:r>
            <a:endParaRPr lang="en-US" altLang="ja-JP" b="1" dirty="0" smtClean="0">
              <a:latin typeface="メイリオ"/>
              <a:ea typeface="メイリオ"/>
              <a:cs typeface="メイリオ"/>
            </a:endParaRPr>
          </a:p>
          <a:p>
            <a:pPr marL="215900" indent="-215900"/>
            <a:r>
              <a:rPr lang="ja-JP" altLang="en-US" b="1" dirty="0" smtClean="0">
                <a:latin typeface="メイリオ"/>
                <a:ea typeface="メイリオ"/>
                <a:cs typeface="メイリオ"/>
              </a:rPr>
              <a:t>・手引き書においては、</a:t>
            </a:r>
            <a:r>
              <a:rPr lang="ja-JP" altLang="en-US" b="1" u="sng" dirty="0" smtClean="0">
                <a:solidFill>
                  <a:schemeClr val="accent2"/>
                </a:solidFill>
                <a:latin typeface="メイリオ"/>
                <a:ea typeface="メイリオ"/>
                <a:cs typeface="メイリオ"/>
              </a:rPr>
              <a:t>男女共同参画の視点の導入方法を具体策を明記</a:t>
            </a:r>
            <a:r>
              <a:rPr lang="ja-JP" altLang="en-US" b="1" dirty="0" smtClean="0">
                <a:solidFill>
                  <a:schemeClr val="tx1"/>
                </a:solidFill>
                <a:latin typeface="メイリオ"/>
                <a:ea typeface="メイリオ"/>
                <a:cs typeface="メイリオ"/>
              </a:rPr>
              <a:t>するとともに、</a:t>
            </a:r>
            <a:r>
              <a:rPr lang="ja-JP" altLang="en-US" b="1" u="sng" dirty="0" smtClean="0">
                <a:solidFill>
                  <a:schemeClr val="accent2"/>
                </a:solidFill>
                <a:latin typeface="メイリオ"/>
                <a:ea typeface="メイリオ"/>
                <a:cs typeface="メイリオ"/>
              </a:rPr>
              <a:t>わかりやすい解説も記載</a:t>
            </a:r>
            <a:r>
              <a:rPr lang="ja-JP" altLang="en-US" b="1" dirty="0" smtClean="0">
                <a:latin typeface="メイリオ"/>
                <a:ea typeface="メイリオ"/>
                <a:cs typeface="メイリオ"/>
              </a:rPr>
              <a:t>。</a:t>
            </a:r>
            <a:endParaRPr lang="en-US" altLang="ja-JP" b="1" dirty="0">
              <a:latin typeface="メイリオ"/>
              <a:ea typeface="メイリオ"/>
              <a:cs typeface="メイリオ"/>
            </a:endParaRPr>
          </a:p>
        </p:txBody>
      </p:sp>
      <p:grpSp>
        <p:nvGrpSpPr>
          <p:cNvPr id="6" name="グループ化 5"/>
          <p:cNvGrpSpPr/>
          <p:nvPr/>
        </p:nvGrpSpPr>
        <p:grpSpPr>
          <a:xfrm>
            <a:off x="3775486" y="1166174"/>
            <a:ext cx="5111500" cy="3512482"/>
            <a:chOff x="3775486" y="1166174"/>
            <a:chExt cx="5111500" cy="3512482"/>
          </a:xfrm>
        </p:grpSpPr>
        <p:pic>
          <p:nvPicPr>
            <p:cNvPr id="2" name="図 1"/>
            <p:cNvPicPr>
              <a:picLocks noChangeAspect="1"/>
            </p:cNvPicPr>
            <p:nvPr/>
          </p:nvPicPr>
          <p:blipFill>
            <a:blip r:embed="rId3"/>
            <a:stretch>
              <a:fillRect/>
            </a:stretch>
          </p:blipFill>
          <p:spPr>
            <a:xfrm>
              <a:off x="3900076" y="1723467"/>
              <a:ext cx="4862319" cy="2820299"/>
            </a:xfrm>
            <a:prstGeom prst="rect">
              <a:avLst/>
            </a:prstGeom>
          </p:spPr>
        </p:pic>
        <p:sp>
          <p:nvSpPr>
            <p:cNvPr id="14" name="角丸四角形 13"/>
            <p:cNvSpPr/>
            <p:nvPr/>
          </p:nvSpPr>
          <p:spPr>
            <a:xfrm>
              <a:off x="3775486" y="1166174"/>
              <a:ext cx="5111500" cy="3512482"/>
            </a:xfrm>
            <a:prstGeom prst="roundRect">
              <a:avLst>
                <a:gd name="adj" fmla="val 10106"/>
              </a:avLst>
            </a:prstGeom>
            <a:noFill/>
          </p:spPr>
          <p:style>
            <a:lnRef idx="2">
              <a:schemeClr val="accent2"/>
            </a:lnRef>
            <a:fillRef idx="1">
              <a:schemeClr val="lt1"/>
            </a:fillRef>
            <a:effectRef idx="0">
              <a:schemeClr val="accent2"/>
            </a:effectRef>
            <a:fontRef idx="minor">
              <a:schemeClr val="dk1"/>
            </a:fontRef>
          </p:style>
          <p:txBody>
            <a:bodyPr rtlCol="0" anchor="t" anchorCtr="0"/>
            <a:lstStyle/>
            <a:p>
              <a:pPr marL="1612900" indent="-1612900"/>
              <a:r>
                <a:rPr lang="ja-JP" altLang="en-US" b="1" u="sng" dirty="0">
                  <a:solidFill>
                    <a:schemeClr val="tx1"/>
                  </a:solidFill>
                  <a:latin typeface="メイリオ"/>
                  <a:ea typeface="メイリオ"/>
                  <a:cs typeface="メイリオ"/>
                </a:rPr>
                <a:t>手引き</a:t>
              </a:r>
              <a:r>
                <a:rPr lang="ja-JP" altLang="en-US" b="1" u="sng" dirty="0" smtClean="0">
                  <a:solidFill>
                    <a:schemeClr val="tx1"/>
                  </a:solidFill>
                  <a:latin typeface="メイリオ"/>
                  <a:ea typeface="メイリオ"/>
                  <a:cs typeface="メイリオ"/>
                </a:rPr>
                <a:t>書</a:t>
              </a:r>
              <a:r>
                <a:rPr lang="ja-JP" altLang="en-US" b="1" dirty="0" smtClean="0">
                  <a:solidFill>
                    <a:schemeClr val="tx1"/>
                  </a:solidFill>
                  <a:latin typeface="メイリオ"/>
                  <a:ea typeface="メイリオ"/>
                  <a:cs typeface="メイリオ"/>
                </a:rPr>
                <a:t>（例）運営協議会</a:t>
              </a:r>
              <a:r>
                <a:rPr lang="ja-JP" altLang="en-US" b="1" dirty="0">
                  <a:solidFill>
                    <a:schemeClr val="tx1"/>
                  </a:solidFill>
                  <a:latin typeface="メイリオ"/>
                  <a:ea typeface="メイリオ"/>
                  <a:cs typeface="メイリオ"/>
                </a:rPr>
                <a:t>全体</a:t>
              </a:r>
              <a:r>
                <a:rPr lang="ja-JP" altLang="en-US" b="1" dirty="0" smtClean="0">
                  <a:solidFill>
                    <a:schemeClr val="tx1"/>
                  </a:solidFill>
                  <a:latin typeface="メイリオ"/>
                  <a:ea typeface="メイリオ"/>
                  <a:cs typeface="メイリオ"/>
                </a:rPr>
                <a:t>を統括できる立場に女性の参画を促す</a:t>
              </a:r>
              <a:endParaRPr kumimoji="1" lang="ja-JP" altLang="en-US" dirty="0">
                <a:solidFill>
                  <a:schemeClr val="tx1"/>
                </a:solidFill>
              </a:endParaRPr>
            </a:p>
          </p:txBody>
        </p:sp>
      </p:grpSp>
      <p:sp>
        <p:nvSpPr>
          <p:cNvPr id="20" name="テキスト ボックス 19"/>
          <p:cNvSpPr txBox="1"/>
          <p:nvPr/>
        </p:nvSpPr>
        <p:spPr>
          <a:xfrm>
            <a:off x="207681" y="816754"/>
            <a:ext cx="8420100" cy="400110"/>
          </a:xfrm>
          <a:prstGeom prst="rect">
            <a:avLst/>
          </a:prstGeom>
          <a:noFill/>
        </p:spPr>
        <p:txBody>
          <a:bodyPr wrap="square" rtlCol="0">
            <a:spAutoFit/>
          </a:bodyPr>
          <a:lstStyle/>
          <a:p>
            <a:r>
              <a:rPr kumimoji="1"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取組のポイント</a:t>
            </a:r>
            <a:r>
              <a:rPr kumimoji="1"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8" name="テキスト ボックス 27"/>
          <p:cNvSpPr txBox="1"/>
          <p:nvPr/>
        </p:nvSpPr>
        <p:spPr>
          <a:xfrm>
            <a:off x="6059675" y="6272739"/>
            <a:ext cx="2957325" cy="461665"/>
          </a:xfrm>
          <a:prstGeom prst="rect">
            <a:avLst/>
          </a:prstGeom>
          <a:noFill/>
        </p:spPr>
        <p:txBody>
          <a:bodyPr wrap="square" rtlCol="0">
            <a:spAutoFit/>
          </a:bodyPr>
          <a:lstStyle/>
          <a:p>
            <a:pPr algn="r"/>
            <a:r>
              <a:rPr lang="ja-JP" altLang="en-US" sz="1200" b="1" dirty="0" smtClean="0">
                <a:latin typeface="メイリオ"/>
                <a:ea typeface="メイリオ"/>
                <a:cs typeface="メイリオ"/>
              </a:rPr>
              <a:t>京都市行財政局防災危機管理室</a:t>
            </a:r>
            <a:r>
              <a:rPr lang="ja-JP" altLang="en-US" sz="1200" b="1" dirty="0">
                <a:latin typeface="メイリオ"/>
                <a:ea typeface="メイリオ"/>
                <a:cs typeface="メイリオ"/>
              </a:rPr>
              <a:t>　</a:t>
            </a:r>
            <a:endParaRPr lang="en-US" altLang="ja-JP" sz="1200" b="1" dirty="0" smtClean="0">
              <a:latin typeface="メイリオ"/>
              <a:ea typeface="メイリオ"/>
              <a:cs typeface="メイリオ"/>
            </a:endParaRPr>
          </a:p>
          <a:p>
            <a:pPr algn="r"/>
            <a:r>
              <a:rPr lang="en-US" altLang="ja-JP" sz="1200" b="1" dirty="0" smtClean="0">
                <a:latin typeface="メイリオ"/>
                <a:ea typeface="メイリオ"/>
                <a:cs typeface="メイリオ"/>
              </a:rPr>
              <a:t>075-212-6792</a:t>
            </a:r>
            <a:endParaRPr lang="en-US" altLang="ja-JP" sz="1200" b="1" dirty="0">
              <a:latin typeface="メイリオ"/>
              <a:ea typeface="メイリオ"/>
              <a:cs typeface="メイリオ"/>
            </a:endParaRPr>
          </a:p>
        </p:txBody>
      </p:sp>
      <p:sp>
        <p:nvSpPr>
          <p:cNvPr id="29" name="テキスト ボックス 28"/>
          <p:cNvSpPr txBox="1"/>
          <p:nvPr/>
        </p:nvSpPr>
        <p:spPr>
          <a:xfrm>
            <a:off x="207681" y="6090590"/>
            <a:ext cx="6970246" cy="529511"/>
          </a:xfrm>
          <a:prstGeom prst="rect">
            <a:avLst/>
          </a:prstGeom>
          <a:noFill/>
        </p:spPr>
        <p:txBody>
          <a:bodyPr wrap="square" rtlCol="0">
            <a:noAutofit/>
          </a:bodyPr>
          <a:lstStyle/>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京都市避難所運営マニュアル</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hlinkClick r:id="rId4"/>
              </a:rPr>
              <a:t>http://</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hlinkClick r:id="rId4"/>
              </a:rPr>
              <a:t>www.bousai-kyoto-city.jp/bousai/sub_shisaku_escape.html</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hlinkClick r:id="rId5"/>
              </a:rPr>
              <a:t>http</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hlinkClick r:id="rId5"/>
              </a:rPr>
              <a:t>://</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hlinkClick r:id="rId5"/>
              </a:rPr>
              <a:t>www.city.kyoto.lg.jp/gyozai/page/0000131471.html</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94129" y="80682"/>
            <a:ext cx="8915400" cy="6656294"/>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94130" y="80682"/>
            <a:ext cx="1331259" cy="66590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事例</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3</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正方形/長方形 22"/>
          <p:cNvSpPr/>
          <p:nvPr/>
        </p:nvSpPr>
        <p:spPr>
          <a:xfrm>
            <a:off x="1425389" y="80682"/>
            <a:ext cx="7584140" cy="665907"/>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lang="ja-JP" altLang="en-US"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市内</a:t>
            </a:r>
            <a:r>
              <a:rPr lang="ja-JP" altLang="en-US"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全</a:t>
            </a:r>
            <a:r>
              <a:rPr lang="en-US" altLang="ja-JP"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421</a:t>
            </a:r>
            <a:r>
              <a:rPr lang="ja-JP" altLang="en-US"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避難所で策定</a:t>
            </a:r>
            <a:r>
              <a:rPr lang="ja-JP" altLang="en-US"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された運営マニュアルに</a:t>
            </a:r>
            <a:endParaRPr lang="en-US" altLang="ja-JP"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男女共同参画の視点を</a:t>
            </a:r>
            <a:r>
              <a:rPr lang="ja-JP" altLang="en-US"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導入④</a:t>
            </a:r>
            <a:endParaRPr kumimoji="1" lang="ja-JP" altLang="en-US"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正方形/長方形 23"/>
          <p:cNvSpPr/>
          <p:nvPr/>
        </p:nvSpPr>
        <p:spPr>
          <a:xfrm>
            <a:off x="7449671" y="80683"/>
            <a:ext cx="1559858" cy="66590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京都府</a:t>
            </a:r>
            <a:endPar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京都市</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9713354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94131" y="80682"/>
            <a:ext cx="8915398" cy="6629400"/>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角丸四角形 16"/>
          <p:cNvSpPr/>
          <p:nvPr/>
        </p:nvSpPr>
        <p:spPr>
          <a:xfrm>
            <a:off x="208096" y="3335171"/>
            <a:ext cx="4040692" cy="1077572"/>
          </a:xfrm>
          <a:prstGeom prst="round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nchorCtr="0"/>
          <a:lstStyle/>
          <a:p>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総合</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福祉</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センター</a:t>
            </a:r>
            <a:r>
              <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副所長</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医務課</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技術監</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薬</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務課　</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課長</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佐賀</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中部保健福祉</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事務所</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主幹</a:t>
            </a:r>
            <a:endPar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角丸四角形 17"/>
          <p:cNvSpPr/>
          <p:nvPr/>
        </p:nvSpPr>
        <p:spPr>
          <a:xfrm>
            <a:off x="1170699" y="3163046"/>
            <a:ext cx="2115486" cy="333189"/>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５号委員（県職員）</a:t>
            </a:r>
          </a:p>
        </p:txBody>
      </p:sp>
      <p:sp>
        <p:nvSpPr>
          <p:cNvPr id="25" name="角丸四角形 24"/>
          <p:cNvSpPr/>
          <p:nvPr/>
        </p:nvSpPr>
        <p:spPr>
          <a:xfrm>
            <a:off x="208096" y="4606962"/>
            <a:ext cx="4082267" cy="1799515"/>
          </a:xfrm>
          <a:prstGeom prst="roundRect">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rIns="72000" rtlCol="0" anchor="ctr" anchorCtr="0"/>
          <a:lstStyle/>
          <a:p>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日本赤十字社　佐賀県支部　</a:t>
            </a:r>
            <a:r>
              <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普及</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係長</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（公社）佐賀県トラック</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協会</a:t>
            </a:r>
            <a:r>
              <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専務</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理事</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（株）エフエム</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佐賀</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放送部</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主任</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（公社）佐賀県看護</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協会　</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常務</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理事</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ソフトバンク</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株</a:t>
            </a:r>
            <a:r>
              <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九州</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技術担当課長</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（一社）佐賀県</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薬剤師会</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薬剤師</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（公社）佐賀県</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栄養士会</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会長</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角丸四角形 25"/>
          <p:cNvSpPr/>
          <p:nvPr/>
        </p:nvSpPr>
        <p:spPr>
          <a:xfrm>
            <a:off x="800622" y="4464425"/>
            <a:ext cx="2897215" cy="328705"/>
          </a:xfrm>
          <a:prstGeom prst="roundRect">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７号委員（指定公共機関等）</a:t>
            </a:r>
          </a:p>
        </p:txBody>
      </p:sp>
      <p:sp>
        <p:nvSpPr>
          <p:cNvPr id="27" name="テキスト ボックス 26"/>
          <p:cNvSpPr txBox="1"/>
          <p:nvPr/>
        </p:nvSpPr>
        <p:spPr>
          <a:xfrm>
            <a:off x="2599317" y="2878191"/>
            <a:ext cx="3945367" cy="369332"/>
          </a:xfrm>
          <a:prstGeom prst="rect">
            <a:avLst/>
          </a:prstGeom>
          <a:noFill/>
        </p:spPr>
        <p:txBody>
          <a:bodyPr wrap="square" rtlCol="0">
            <a:spAutoFit/>
          </a:bodyPr>
          <a:lstStyle/>
          <a:p>
            <a:pPr algn="ct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登用した女性委員の所属と職名</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テキスト ボックス 29"/>
          <p:cNvSpPr txBox="1"/>
          <p:nvPr/>
        </p:nvSpPr>
        <p:spPr>
          <a:xfrm>
            <a:off x="311533" y="6442864"/>
            <a:ext cx="1113857" cy="230832"/>
          </a:xfrm>
          <a:prstGeom prst="rect">
            <a:avLst/>
          </a:prstGeom>
          <a:noFill/>
          <a:ln>
            <a:solidFill>
              <a:schemeClr val="tx1"/>
            </a:solidFill>
          </a:ln>
        </p:spPr>
        <p:txBody>
          <a:bodyPr wrap="none" rtlCol="0">
            <a:spAutoFit/>
          </a:bodyPr>
          <a:lstStyle/>
          <a:p>
            <a:r>
              <a:rPr kumimoji="1" lang="ja-JP" altLang="en-US" sz="900" dirty="0" smtClean="0">
                <a:latin typeface="+mj-ea"/>
                <a:ea typeface="+mj-ea"/>
              </a:rPr>
              <a:t>平成２８年３月現在</a:t>
            </a:r>
            <a:endParaRPr kumimoji="1" lang="ja-JP" altLang="en-US" sz="900" dirty="0">
              <a:latin typeface="+mj-ea"/>
              <a:ea typeface="+mj-ea"/>
            </a:endParaRPr>
          </a:p>
        </p:txBody>
      </p:sp>
      <p:sp>
        <p:nvSpPr>
          <p:cNvPr id="31" name="角丸四角形 30"/>
          <p:cNvSpPr/>
          <p:nvPr/>
        </p:nvSpPr>
        <p:spPr>
          <a:xfrm>
            <a:off x="4353262" y="3335171"/>
            <a:ext cx="4603601" cy="3071306"/>
          </a:xfrm>
          <a:prstGeom prst="roundRect">
            <a:avLst>
              <a:gd name="adj" fmla="val 8348"/>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nchorCtr="0"/>
          <a:lstStyle/>
          <a:p>
            <a:endParaRPr lang="en-US" altLang="ja-JP" sz="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西九州</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大学</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社会福祉学部</a:t>
            </a:r>
            <a:r>
              <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准</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教授</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佐賀県</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県地域婦人連絡</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協議会</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理事</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公社）佐賀県社会福祉会　</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社会</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福祉士</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一社）佐賀県介護福祉士会　</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事務</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次長</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佐賀県</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民生委員児童委員協</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議会</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会長</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佐賀県</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老人福祉施設協議会　</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会長</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佐賀県</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保育会　</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保育</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園園長</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一社）佐賀県私立幼稚園</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連合会</a:t>
            </a:r>
            <a:r>
              <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理事</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佐賀県</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私立中学高等学校協会</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高等</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学校教頭</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NPO</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法人佐賀県難病支援</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ネットワーク</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理事長</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佐賀県</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公民館</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連合会</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副会長</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角丸四角形 31"/>
          <p:cNvSpPr/>
          <p:nvPr/>
        </p:nvSpPr>
        <p:spPr>
          <a:xfrm>
            <a:off x="5333212" y="3163045"/>
            <a:ext cx="2643701" cy="377936"/>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８号委員（学識経験者等）</a:t>
            </a:r>
          </a:p>
        </p:txBody>
      </p:sp>
      <p:sp>
        <p:nvSpPr>
          <p:cNvPr id="33" name="正方形/長方形 32"/>
          <p:cNvSpPr/>
          <p:nvPr/>
        </p:nvSpPr>
        <p:spPr>
          <a:xfrm>
            <a:off x="94130" y="80682"/>
            <a:ext cx="1331259" cy="66590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事例</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4</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正方形/長方形 33"/>
          <p:cNvSpPr/>
          <p:nvPr/>
        </p:nvSpPr>
        <p:spPr>
          <a:xfrm>
            <a:off x="1425389" y="80682"/>
            <a:ext cx="7584140" cy="665907"/>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defTabSz="179388"/>
            <a:r>
              <a:rPr lang="ja-JP" altLang="en-US"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地方防災会議の女性委員の割合を高める</a:t>
            </a:r>
            <a:r>
              <a:rPr lang="ja-JP" altLang="en-US"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工夫１①</a:t>
            </a:r>
            <a:endParaRPr lang="en-US" altLang="ja-JP"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正方形/長方形 34"/>
          <p:cNvSpPr/>
          <p:nvPr/>
        </p:nvSpPr>
        <p:spPr>
          <a:xfrm>
            <a:off x="7449671" y="80683"/>
            <a:ext cx="1559858" cy="66590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佐賀県</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テキスト ボックス 35"/>
          <p:cNvSpPr txBox="1"/>
          <p:nvPr/>
        </p:nvSpPr>
        <p:spPr>
          <a:xfrm>
            <a:off x="208096" y="819973"/>
            <a:ext cx="8708425" cy="2051252"/>
          </a:xfrm>
          <a:prstGeom prst="rect">
            <a:avLst/>
          </a:prstGeom>
          <a:noFill/>
          <a:ln>
            <a:solidFill>
              <a:schemeClr val="tx1"/>
            </a:solidFill>
          </a:ln>
        </p:spPr>
        <p:txBody>
          <a:bodyPr wrap="square" rIns="36000" rtlCol="0">
            <a:noAutofit/>
          </a:bodyPr>
          <a:lstStyle/>
          <a:p>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取組の概要</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（都道府県防災会議</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marL="201613" indent="-201613"/>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・県の職員について</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、従来一律に部長級を登用していたが、医療</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・福祉等、</a:t>
            </a:r>
            <a:r>
              <a:rPr lang="ja-JP" altLang="en-US" b="1" u="sng"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防災分野に直結する部門の女性管理職（課長職）を中心に登用</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（５号委員）。</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marL="201613" indent="-201613"/>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・県内全ての指定公共機関・指定地方公共機関を県の</a:t>
            </a:r>
            <a:r>
              <a:rPr lang="ja-JP" altLang="en-US" b="1" u="sng"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担当課が直接訪問</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し、女性委員の推薦を依頼（７号委員）。</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marL="201613" indent="-201613"/>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・学識経験者等として</a:t>
            </a:r>
            <a:r>
              <a:rPr lang="ja-JP" altLang="en-US" b="1" u="sng"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大学准教授</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のほか</a:t>
            </a:r>
            <a:r>
              <a:rPr lang="ja-JP" altLang="en-US" b="1" u="sng"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地域婦人団体、福祉団体、保育会、幼稚園連合会</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等から積極的に女性を登用（８号委員）。</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7059542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 14"/>
          <p:cNvGraphicFramePr>
            <a:graphicFrameLocks noGrp="1"/>
          </p:cNvGraphicFramePr>
          <p:nvPr>
            <p:extLst>
              <p:ext uri="{D42A27DB-BD31-4B8C-83A1-F6EECF244321}">
                <p14:modId xmlns:p14="http://schemas.microsoft.com/office/powerpoint/2010/main" val="3432785812"/>
              </p:ext>
            </p:extLst>
          </p:nvPr>
        </p:nvGraphicFramePr>
        <p:xfrm>
          <a:off x="5440286" y="4272316"/>
          <a:ext cx="3450909" cy="1737360"/>
        </p:xfrm>
        <a:graphic>
          <a:graphicData uri="http://schemas.openxmlformats.org/drawingml/2006/table">
            <a:tbl>
              <a:tblPr firstRow="1" bandRow="1">
                <a:tableStyleId>{B301B821-A1FF-4177-AEE7-76D212191A09}</a:tableStyleId>
              </a:tblPr>
              <a:tblGrid>
                <a:gridCol w="770255"/>
                <a:gridCol w="775018"/>
                <a:gridCol w="952818"/>
                <a:gridCol w="952818"/>
              </a:tblGrid>
              <a:tr h="572804">
                <a:tc>
                  <a:txBody>
                    <a:bodyPr/>
                    <a:lstStyle/>
                    <a:p>
                      <a:pPr algn="ctr"/>
                      <a:r>
                        <a:rPr kumimoji="1" lang="ja-JP" altLang="en-US" sz="1400" dirty="0" smtClean="0"/>
                        <a:t>年</a:t>
                      </a:r>
                      <a:r>
                        <a:rPr kumimoji="1" lang="ja-JP" altLang="en-US" sz="1400" baseline="0" dirty="0" smtClean="0"/>
                        <a:t> </a:t>
                      </a:r>
                      <a:r>
                        <a:rPr kumimoji="1" lang="ja-JP" altLang="en-US" sz="1400" dirty="0" smtClean="0"/>
                        <a:t>月</a:t>
                      </a:r>
                      <a:endParaRPr kumimoji="1"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400" dirty="0" smtClean="0"/>
                        <a:t>委員</a:t>
                      </a:r>
                      <a:endParaRPr kumimoji="1" lang="en-US" altLang="ja-JP" sz="1400" dirty="0" smtClean="0"/>
                    </a:p>
                    <a:p>
                      <a:pPr algn="ctr"/>
                      <a:r>
                        <a:rPr kumimoji="1" lang="ja-JP" altLang="en-US" sz="1400" dirty="0" smtClean="0"/>
                        <a:t>総数</a:t>
                      </a:r>
                      <a:endParaRPr kumimoji="1" lang="en-US" altLang="ja-JP" sz="1400" dirty="0" smtClean="0"/>
                    </a:p>
                    <a:p>
                      <a:pPr algn="ctr"/>
                      <a:r>
                        <a:rPr kumimoji="1" lang="ja-JP" altLang="en-US" sz="1400" dirty="0" smtClean="0"/>
                        <a:t>（人）</a:t>
                      </a:r>
                      <a:endParaRPr kumimoji="1"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400" dirty="0" smtClean="0"/>
                        <a:t>女性委員</a:t>
                      </a:r>
                      <a:endParaRPr kumimoji="1" lang="en-US" altLang="ja-JP" sz="1400" dirty="0" smtClean="0"/>
                    </a:p>
                    <a:p>
                      <a:pPr algn="ctr"/>
                      <a:r>
                        <a:rPr kumimoji="1" lang="ja-JP" altLang="en-US" sz="1400" dirty="0" smtClean="0"/>
                        <a:t>の数</a:t>
                      </a:r>
                      <a:endParaRPr kumimoji="1" lang="en-US" altLang="ja-JP" sz="1400" dirty="0" smtClean="0"/>
                    </a:p>
                    <a:p>
                      <a:pPr algn="ctr"/>
                      <a:r>
                        <a:rPr kumimoji="1" lang="ja-JP" altLang="en-US" sz="1400" dirty="0" smtClean="0"/>
                        <a:t>（人）</a:t>
                      </a:r>
                      <a:endParaRPr kumimoji="1"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400" dirty="0" smtClean="0"/>
                        <a:t>女性委員</a:t>
                      </a:r>
                      <a:endParaRPr kumimoji="1" lang="en-US" altLang="ja-JP" sz="1400" dirty="0" smtClean="0"/>
                    </a:p>
                    <a:p>
                      <a:pPr algn="ctr"/>
                      <a:r>
                        <a:rPr kumimoji="1" lang="ja-JP" altLang="en-US" sz="1400" dirty="0" smtClean="0"/>
                        <a:t>の割合</a:t>
                      </a:r>
                      <a:endParaRPr kumimoji="1" lang="en-US" altLang="ja-JP" sz="1400" dirty="0" smtClean="0"/>
                    </a:p>
                    <a:p>
                      <a:pPr algn="ctr"/>
                      <a:r>
                        <a:rPr kumimoji="1" lang="ja-JP" altLang="en-US" sz="1400" dirty="0" smtClean="0"/>
                        <a:t>（％）</a:t>
                      </a:r>
                      <a:endParaRPr kumimoji="1"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31623">
                <a:tc>
                  <a:txBody>
                    <a:bodyPr/>
                    <a:lstStyle/>
                    <a:p>
                      <a:pPr algn="ctr"/>
                      <a:r>
                        <a:rPr kumimoji="1" lang="en-US" altLang="ja-JP" sz="1400" dirty="0" smtClean="0"/>
                        <a:t>H24.4</a:t>
                      </a:r>
                      <a:endParaRPr kumimoji="1"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t>52</a:t>
                      </a:r>
                      <a:endPar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t>3</a:t>
                      </a:r>
                      <a:endPar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t>5.8</a:t>
                      </a:r>
                      <a:endPar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331623">
                <a:tc>
                  <a:txBody>
                    <a:bodyPr/>
                    <a:lstStyle/>
                    <a:p>
                      <a:pPr algn="ctr"/>
                      <a:r>
                        <a:rPr kumimoji="1" lang="en-US" altLang="ja-JP" sz="1400" dirty="0" smtClean="0"/>
                        <a:t>H24.8</a:t>
                      </a:r>
                      <a:endParaRPr kumimoji="1"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t>67</a:t>
                      </a:r>
                      <a:endPar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t>19</a:t>
                      </a:r>
                      <a:endPar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t>28.4</a:t>
                      </a:r>
                      <a:endPar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331623">
                <a:tc>
                  <a:txBody>
                    <a:bodyPr/>
                    <a:lstStyle/>
                    <a:p>
                      <a:pPr algn="ctr"/>
                      <a:r>
                        <a:rPr kumimoji="1" lang="en-US" altLang="ja-JP" sz="1400" dirty="0" smtClean="0"/>
                        <a:t>H28.1</a:t>
                      </a:r>
                      <a:endParaRPr kumimoji="1"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t>68</a:t>
                      </a:r>
                      <a:endPar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t>22</a:t>
                      </a:r>
                      <a:endParaRPr kumimoji="1" lang="ja-JP" altLang="en-US" sz="1600" b="1"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t>32.4</a:t>
                      </a:r>
                      <a:endParaRPr kumimoji="1" lang="ja-JP" altLang="en-US" sz="1600" b="1"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tr>
            </a:tbl>
          </a:graphicData>
        </a:graphic>
      </p:graphicFrame>
      <p:sp>
        <p:nvSpPr>
          <p:cNvPr id="19" name="角丸四角形 18"/>
          <p:cNvSpPr/>
          <p:nvPr/>
        </p:nvSpPr>
        <p:spPr>
          <a:xfrm>
            <a:off x="161366" y="4056885"/>
            <a:ext cx="5122454" cy="2612203"/>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0" rIns="0" bIns="108000" rtlCol="0" anchor="ctr" anchorCtr="0">
            <a:noAutofit/>
          </a:bodyPr>
          <a:lstStyle/>
          <a:p>
            <a:pPr marL="212725" indent="-212725"/>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・委員になったことをきっかけに</a:t>
            </a:r>
            <a:r>
              <a:rPr lang="ja-JP" altLang="en-US" sz="1600" b="1" u="sng" dirty="0" smtClean="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rPr>
              <a:t>女性</a:t>
            </a:r>
            <a:r>
              <a:rPr lang="ja-JP" altLang="en-US" sz="1600" b="1" u="sng" dirty="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rPr>
              <a:t>を登用</a:t>
            </a:r>
            <a:r>
              <a:rPr lang="ja-JP" altLang="en-US" sz="1600" b="1" u="sng" dirty="0" smtClean="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rPr>
              <a:t>できなかった団体も含め、</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女性に</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対する防災</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勉強会や防災訓練を</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行う等</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、防災への意識が高まり、</a:t>
            </a:r>
            <a:r>
              <a:rPr lang="ja-JP" altLang="en-US" sz="1600" b="1" u="sng" dirty="0" smtClean="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rPr>
              <a:t>将来的</a:t>
            </a:r>
            <a:r>
              <a:rPr lang="ja-JP" altLang="en-US" sz="1600" b="1" u="sng" dirty="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rPr>
              <a:t>に女性が登用されるための</a:t>
            </a:r>
            <a:r>
              <a:rPr lang="ja-JP" altLang="en-US" sz="1600" b="1" u="sng" dirty="0" smtClean="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rPr>
              <a:t>取組</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も広がった</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28600" indent="-228600"/>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・男性委員が多かった時は、意識的に女性への配慮等について議論が行われていたが、</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女性割合が</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増えたことにより、</a:t>
            </a:r>
            <a:r>
              <a:rPr lang="ja-JP" altLang="en-US" sz="1600" b="1" u="sng" dirty="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rPr>
              <a:t>男女共同参画の視点が前提となった議論が進むようになった</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98438" indent="-198438"/>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・実務を担当する職員が</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増え、</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より</a:t>
            </a:r>
            <a:r>
              <a:rPr lang="ja-JP" altLang="en-US" sz="1600" b="1" u="sng" dirty="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rPr>
              <a:t>実務的な議論が進むようになった</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0" name="角丸四角形 19"/>
          <p:cNvSpPr/>
          <p:nvPr/>
        </p:nvSpPr>
        <p:spPr>
          <a:xfrm>
            <a:off x="496796" y="3867776"/>
            <a:ext cx="2718844" cy="365991"/>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tIns="108000" rIns="36000" rtlCol="0" anchor="ctr">
            <a:noAutofit/>
          </a:bodyPr>
          <a:lstStyle/>
          <a:p>
            <a:pPr algn="ct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取組により得られた効果</a:t>
            </a:r>
          </a:p>
        </p:txBody>
      </p:sp>
      <p:sp>
        <p:nvSpPr>
          <p:cNvPr id="21" name="テキスト ボックス 20"/>
          <p:cNvSpPr txBox="1"/>
          <p:nvPr/>
        </p:nvSpPr>
        <p:spPr>
          <a:xfrm>
            <a:off x="5253341" y="3949001"/>
            <a:ext cx="3824799" cy="338554"/>
          </a:xfrm>
          <a:prstGeom prst="rect">
            <a:avLst/>
          </a:prstGeom>
          <a:noFill/>
        </p:spPr>
        <p:txBody>
          <a:bodyPr wrap="square" lIns="0" rIns="0" rtlCol="0">
            <a:spAutoFit/>
          </a:bodyPr>
          <a:lstStyle/>
          <a:p>
            <a:pPr algn="ctr"/>
            <a:r>
              <a:rPr lang="ja-JP" altLang="en-US" sz="1600" b="1" dirty="0">
                <a:latin typeface="メイリオ"/>
                <a:ea typeface="メイリオ"/>
                <a:cs typeface="メイリオ"/>
              </a:rPr>
              <a:t>＜佐賀県防災会議に占める女性の割合＞</a:t>
            </a:r>
          </a:p>
        </p:txBody>
      </p:sp>
      <p:sp>
        <p:nvSpPr>
          <p:cNvPr id="22" name="テキスト ボックス 21"/>
          <p:cNvSpPr txBox="1"/>
          <p:nvPr/>
        </p:nvSpPr>
        <p:spPr>
          <a:xfrm>
            <a:off x="6492241" y="6016653"/>
            <a:ext cx="2429435" cy="280942"/>
          </a:xfrm>
          <a:prstGeom prst="rect">
            <a:avLst/>
          </a:prstGeom>
          <a:noFill/>
        </p:spPr>
        <p:txBody>
          <a:bodyPr wrap="square" rtlCol="0">
            <a:spAutoFit/>
          </a:bodyPr>
          <a:lstStyle/>
          <a:p>
            <a:pPr algn="r"/>
            <a:r>
              <a:rPr lang="ja-JP" altLang="en-US" sz="1200" b="1" dirty="0">
                <a:latin typeface="メイリオ"/>
                <a:ea typeface="メイリオ"/>
                <a:cs typeface="メイリオ"/>
              </a:rPr>
              <a:t>（内閣府男女共同参画局調べ）</a:t>
            </a:r>
          </a:p>
        </p:txBody>
      </p:sp>
      <p:sp>
        <p:nvSpPr>
          <p:cNvPr id="23" name="テキスト ボックス 22"/>
          <p:cNvSpPr txBox="1"/>
          <p:nvPr/>
        </p:nvSpPr>
        <p:spPr>
          <a:xfrm>
            <a:off x="4113493" y="6247112"/>
            <a:ext cx="4842248" cy="461665"/>
          </a:xfrm>
          <a:prstGeom prst="rect">
            <a:avLst/>
          </a:prstGeom>
          <a:noFill/>
        </p:spPr>
        <p:txBody>
          <a:bodyPr wrap="square" rtlCol="0">
            <a:spAutoFit/>
          </a:bodyPr>
          <a:lstStyle/>
          <a:p>
            <a:pPr algn="r"/>
            <a:r>
              <a:rPr lang="ja-JP" altLang="en-US" sz="1200" b="1" dirty="0">
                <a:latin typeface="メイリオ"/>
                <a:ea typeface="メイリオ"/>
                <a:cs typeface="メイリオ"/>
              </a:rPr>
              <a:t>佐賀県消防防災課　</a:t>
            </a:r>
            <a:r>
              <a:rPr lang="en-US" altLang="ja-JP" sz="1200" dirty="0"/>
              <a:t>0952-25-7026</a:t>
            </a:r>
            <a:r>
              <a:rPr lang="ja-JP" altLang="en-US" sz="1200" dirty="0"/>
              <a:t>　</a:t>
            </a:r>
            <a:endParaRPr lang="en-US" altLang="ja-JP" sz="1200" dirty="0"/>
          </a:p>
          <a:p>
            <a:pPr algn="r"/>
            <a:r>
              <a:rPr lang="en-US" altLang="ja-JP" sz="1200" dirty="0">
                <a:hlinkClick r:id="rId3"/>
              </a:rPr>
              <a:t>shouboubousai@pref.saga.lg.jp</a:t>
            </a:r>
            <a:endParaRPr lang="en-US" altLang="ja-JP" sz="1200" dirty="0"/>
          </a:p>
        </p:txBody>
      </p:sp>
      <p:sp>
        <p:nvSpPr>
          <p:cNvPr id="24" name="正方形/長方形 23"/>
          <p:cNvSpPr/>
          <p:nvPr/>
        </p:nvSpPr>
        <p:spPr>
          <a:xfrm>
            <a:off x="208096" y="819973"/>
            <a:ext cx="8694194" cy="30064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72000" bIns="45720" numCol="1" spcCol="0" rtlCol="0" fromWordArt="0" anchor="t" anchorCtr="0" forceAA="0" compatLnSpc="1">
            <a:prstTxWarp prst="textNoShape">
              <a:avLst/>
            </a:prstTxWarp>
            <a:noAutofit/>
          </a:bodyPr>
          <a:lstStyle/>
          <a:p>
            <a:r>
              <a:rPr lang="en-US" altLang="ja-JP"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取組</a:t>
            </a: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のポイント</a:t>
            </a:r>
            <a:r>
              <a:rPr lang="en-US" altLang="ja-JP"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①５号委員</a:t>
            </a:r>
            <a:endPar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（課題）全部局一律で部長級を登用していたが女性はいなかった。</a:t>
            </a:r>
            <a:endPar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365125" indent="-182563"/>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u="sng"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実務的な部局の管理職に限定し、課長級の女性を積極的に登用。</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全部局</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一律で登用していた委員を副知事（防災監）のみに厳選した。</a:t>
            </a:r>
            <a:endPar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②７号委員</a:t>
            </a:r>
            <a:endPar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（課題）文書で女性の登用を依頼してもなかなか推薦につながらなかった。　</a:t>
            </a:r>
            <a:endPar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390525" indent="-207963"/>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u="sng"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指定団体全てに直接担当が依頼</a:t>
            </a:r>
            <a:r>
              <a:rPr lang="ja-JP" altLang="en-US" sz="1600" b="1" u="sng"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。男女共同参画の推進や女性の視点の重要性、必ずしも組織のトップである必要はないこと</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等を丁寧</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に説明した結果、女性の推薦につながった。</a:t>
            </a:r>
            <a:endPar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③８号委員</a:t>
            </a:r>
            <a:endPar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441325" indent="-441325"/>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⇒住民や地域コミュニティの視点を取り入れるため、地域の防災に深い知見をもつ者として地域の女性団体や福祉・保育・教育関係団体から幅広く女性を登用。</a:t>
            </a:r>
            <a:endPar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正方形/長方形 27"/>
          <p:cNvSpPr/>
          <p:nvPr/>
        </p:nvSpPr>
        <p:spPr>
          <a:xfrm>
            <a:off x="94131" y="80682"/>
            <a:ext cx="8915398" cy="6629400"/>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正方形/長方形 28"/>
          <p:cNvSpPr/>
          <p:nvPr/>
        </p:nvSpPr>
        <p:spPr>
          <a:xfrm>
            <a:off x="94130" y="80682"/>
            <a:ext cx="1331259" cy="66590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事例</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4</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正方形/長方形 36"/>
          <p:cNvSpPr/>
          <p:nvPr/>
        </p:nvSpPr>
        <p:spPr>
          <a:xfrm>
            <a:off x="1425389" y="80682"/>
            <a:ext cx="7584140" cy="665907"/>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defTabSz="179388"/>
            <a:r>
              <a:rPr lang="ja-JP" altLang="en-US"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地方防災会議の女性委員の割合を高める</a:t>
            </a:r>
            <a:r>
              <a:rPr lang="ja-JP" altLang="en-US"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工夫１②</a:t>
            </a:r>
            <a:endParaRPr lang="en-US" altLang="ja-JP"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正方形/長方形 37"/>
          <p:cNvSpPr/>
          <p:nvPr/>
        </p:nvSpPr>
        <p:spPr>
          <a:xfrm>
            <a:off x="7449671" y="80683"/>
            <a:ext cx="1559858" cy="66590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佐賀県</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8809260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94129" y="80682"/>
            <a:ext cx="8915400" cy="6629400"/>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4" name="グループ化 13"/>
          <p:cNvGrpSpPr/>
          <p:nvPr/>
        </p:nvGrpSpPr>
        <p:grpSpPr>
          <a:xfrm>
            <a:off x="174812" y="5265646"/>
            <a:ext cx="8794376" cy="1151093"/>
            <a:chOff x="215153" y="5361267"/>
            <a:chExt cx="8794376" cy="1151093"/>
          </a:xfrm>
          <a:solidFill>
            <a:schemeClr val="accent2">
              <a:lumMod val="20000"/>
              <a:lumOff val="80000"/>
            </a:schemeClr>
          </a:solidFill>
        </p:grpSpPr>
        <p:sp>
          <p:nvSpPr>
            <p:cNvPr id="16" name="角丸四角形 15"/>
            <p:cNvSpPr/>
            <p:nvPr/>
          </p:nvSpPr>
          <p:spPr>
            <a:xfrm>
              <a:off x="215153" y="5529356"/>
              <a:ext cx="8794376" cy="983004"/>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24000" rIns="36000" bIns="108000" rtlCol="0" anchor="ctr" anchorCtr="0">
              <a:noAutofit/>
            </a:bodyPr>
            <a:lstStyle/>
            <a:p>
              <a:r>
                <a:rPr lang="ja-JP"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・市の防災対策について女性の声を反映できる体制ができた。</a:t>
              </a:r>
            </a:p>
            <a:p>
              <a:r>
                <a:rPr lang="ja-JP"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b="1" u="sng" dirty="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sz="1600" b="1" u="sng" dirty="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b="1" u="sng" dirty="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rPr>
                <a:t>看護分野における連携</a:t>
              </a:r>
              <a:r>
                <a:rPr lang="ja-JP"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が深まった。</a:t>
              </a:r>
            </a:p>
            <a:p>
              <a:r>
                <a:rPr lang="ja-JP"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・市の実施する</a:t>
              </a:r>
              <a:r>
                <a:rPr lang="ja-JP" altLang="ja-JP" sz="1600" b="1" u="sng" dirty="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rPr>
                <a:t>訓練における関係機関との連携が図れるようになった</a:t>
              </a:r>
              <a:r>
                <a:rPr lang="ja-JP"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7" name="角丸四角形 16"/>
            <p:cNvSpPr/>
            <p:nvPr/>
          </p:nvSpPr>
          <p:spPr>
            <a:xfrm>
              <a:off x="512484" y="5361267"/>
              <a:ext cx="2430182" cy="336176"/>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tIns="108000" rIns="36000" rtlCol="0" anchor="ctr">
              <a:noAutofit/>
            </a:bodyPr>
            <a:lstStyle/>
            <a:p>
              <a:pPr algn="ct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取組により得られた効果</a:t>
              </a:r>
            </a:p>
          </p:txBody>
        </p:sp>
      </p:grpSp>
      <p:graphicFrame>
        <p:nvGraphicFramePr>
          <p:cNvPr id="18" name="表 17"/>
          <p:cNvGraphicFramePr>
            <a:graphicFrameLocks noGrp="1"/>
          </p:cNvGraphicFramePr>
          <p:nvPr>
            <p:extLst>
              <p:ext uri="{D42A27DB-BD31-4B8C-83A1-F6EECF244321}">
                <p14:modId xmlns:p14="http://schemas.microsoft.com/office/powerpoint/2010/main" val="1120652861"/>
              </p:ext>
            </p:extLst>
          </p:nvPr>
        </p:nvGraphicFramePr>
        <p:xfrm>
          <a:off x="4919709" y="3603813"/>
          <a:ext cx="4022409" cy="1524000"/>
        </p:xfrm>
        <a:graphic>
          <a:graphicData uri="http://schemas.openxmlformats.org/drawingml/2006/table">
            <a:tbl>
              <a:tblPr firstRow="1" bandRow="1">
                <a:tableStyleId>{5C22544A-7EE6-4342-B048-85BDC9FD1C3A}</a:tableStyleId>
              </a:tblPr>
              <a:tblGrid>
                <a:gridCol w="808355"/>
                <a:gridCol w="952818"/>
                <a:gridCol w="1130618"/>
                <a:gridCol w="1130618"/>
              </a:tblGrid>
              <a:tr h="375928">
                <a:tc>
                  <a:txBody>
                    <a:bodyPr/>
                    <a:lstStyle/>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年　月</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400" dirty="0" smtClean="0"/>
                        <a:t>委員総数</a:t>
                      </a:r>
                      <a:endParaRPr kumimoji="1" lang="en-US" altLang="ja-JP" sz="1400" dirty="0" smtClean="0"/>
                    </a:p>
                    <a:p>
                      <a:pPr algn="ctr"/>
                      <a:r>
                        <a:rPr kumimoji="1" lang="ja-JP" altLang="en-US" sz="1400" dirty="0" smtClean="0"/>
                        <a:t>（人）</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400" dirty="0" smtClean="0"/>
                        <a:t>女性委員の</a:t>
                      </a:r>
                      <a:endParaRPr kumimoji="1" lang="en-US" altLang="ja-JP" sz="1400" dirty="0" smtClean="0"/>
                    </a:p>
                    <a:p>
                      <a:pPr algn="ctr"/>
                      <a:r>
                        <a:rPr kumimoji="1" lang="ja-JP" altLang="en-US" sz="1400" dirty="0" smtClean="0"/>
                        <a:t>数（人）</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400" dirty="0" smtClean="0"/>
                        <a:t>女性委員の</a:t>
                      </a:r>
                      <a:endParaRPr kumimoji="1" lang="en-US" altLang="ja-JP" sz="1400" dirty="0" smtClean="0"/>
                    </a:p>
                    <a:p>
                      <a:pPr algn="ctr"/>
                      <a:r>
                        <a:rPr kumimoji="1" lang="ja-JP" altLang="en-US" sz="1400" dirty="0" smtClean="0"/>
                        <a:t>割合（％）</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31623">
                <a:tc>
                  <a:txBody>
                    <a:bodyPr/>
                    <a:lstStyle/>
                    <a:p>
                      <a:pPr algn="ctr"/>
                      <a:r>
                        <a:rPr kumimoji="1" lang="en-US" altLang="ja-JP" sz="1400" dirty="0" smtClean="0"/>
                        <a:t>H26.4</a:t>
                      </a:r>
                      <a:endParaRPr kumimoji="1"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t>38</a:t>
                      </a:r>
                      <a:endPar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t>1</a:t>
                      </a:r>
                      <a:endPar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t>2.6</a:t>
                      </a:r>
                      <a:endPar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331623">
                <a:tc>
                  <a:txBody>
                    <a:bodyPr/>
                    <a:lstStyle/>
                    <a:p>
                      <a:pPr algn="ctr"/>
                      <a:r>
                        <a:rPr kumimoji="1" lang="en-US" altLang="ja-JP" sz="1400" dirty="0" smtClean="0"/>
                        <a:t>H27.4</a:t>
                      </a:r>
                      <a:endParaRPr kumimoji="1"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t>41</a:t>
                      </a:r>
                      <a:endPar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t>11</a:t>
                      </a:r>
                      <a:endPar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t>26.8</a:t>
                      </a:r>
                      <a:endPar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331623">
                <a:tc>
                  <a:txBody>
                    <a:bodyPr/>
                    <a:lstStyle/>
                    <a:p>
                      <a:pPr algn="ctr"/>
                      <a:r>
                        <a:rPr kumimoji="1" lang="en-US" altLang="ja-JP" sz="1400" dirty="0" smtClean="0"/>
                        <a:t>H28.2</a:t>
                      </a:r>
                      <a:endParaRPr kumimoji="1"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t>43</a:t>
                      </a:r>
                      <a:endPar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t>17</a:t>
                      </a:r>
                      <a:endParaRPr kumimoji="1" lang="ja-JP" altLang="en-US" sz="1600" b="1"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600" dirty="0" smtClean="0"/>
                        <a:t>39.5</a:t>
                      </a:r>
                      <a:endParaRPr kumimoji="1" lang="ja-JP" altLang="en-US" sz="1600" b="1"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tr>
            </a:tbl>
          </a:graphicData>
        </a:graphic>
      </p:graphicFrame>
      <p:grpSp>
        <p:nvGrpSpPr>
          <p:cNvPr id="25" name="グループ化 24"/>
          <p:cNvGrpSpPr/>
          <p:nvPr/>
        </p:nvGrpSpPr>
        <p:grpSpPr>
          <a:xfrm>
            <a:off x="227480" y="2218934"/>
            <a:ext cx="8438402" cy="3152421"/>
            <a:chOff x="227480" y="2145720"/>
            <a:chExt cx="8438402" cy="3152421"/>
          </a:xfrm>
        </p:grpSpPr>
        <p:sp>
          <p:nvSpPr>
            <p:cNvPr id="26" name="正方形/長方形 25"/>
            <p:cNvSpPr/>
            <p:nvPr/>
          </p:nvSpPr>
          <p:spPr>
            <a:xfrm>
              <a:off x="227480" y="2151529"/>
              <a:ext cx="5054854" cy="3146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r>
                <a:rPr lang="en-US" altLang="ja-JP" sz="1400" dirty="0">
                  <a:solidFill>
                    <a:schemeClr val="tx1"/>
                  </a:solidFill>
                </a:rPr>
                <a:t>【</a:t>
              </a:r>
              <a:r>
                <a:rPr lang="ja-JP" altLang="en-US" sz="1400" dirty="0">
                  <a:solidFill>
                    <a:schemeClr val="tx1"/>
                  </a:solidFill>
                </a:rPr>
                <a:t>任命した女性委員</a:t>
              </a:r>
              <a:r>
                <a:rPr lang="en-US" altLang="ja-JP" sz="1400" dirty="0">
                  <a:solidFill>
                    <a:schemeClr val="tx1"/>
                  </a:solidFill>
                </a:rPr>
                <a:t>】</a:t>
              </a:r>
            </a:p>
            <a:p>
              <a:r>
                <a:rPr lang="ja-JP" altLang="ja-JP" sz="1400" dirty="0">
                  <a:solidFill>
                    <a:schemeClr val="tx1"/>
                  </a:solidFill>
                </a:rPr>
                <a:t>・</a:t>
              </a:r>
              <a:r>
                <a:rPr lang="en-US" altLang="ja-JP" sz="1400" dirty="0">
                  <a:solidFill>
                    <a:schemeClr val="tx1"/>
                  </a:solidFill>
                </a:rPr>
                <a:t>NPO</a:t>
              </a:r>
              <a:r>
                <a:rPr lang="ja-JP" altLang="ja-JP" sz="1400" dirty="0">
                  <a:solidFill>
                    <a:schemeClr val="tx1"/>
                  </a:solidFill>
                </a:rPr>
                <a:t>法人災害ボランティアネットワーク鈴鹿</a:t>
              </a:r>
              <a:r>
                <a:rPr lang="ja-JP" altLang="en-US" sz="1400" dirty="0">
                  <a:solidFill>
                    <a:schemeClr val="tx1"/>
                  </a:solidFill>
                </a:rPr>
                <a:t>　 理事長</a:t>
              </a:r>
              <a:endParaRPr lang="ja-JP" altLang="ja-JP" sz="1400" dirty="0">
                <a:solidFill>
                  <a:schemeClr val="tx1"/>
                </a:solidFill>
              </a:endParaRPr>
            </a:p>
            <a:p>
              <a:r>
                <a:rPr lang="ja-JP" altLang="ja-JP" sz="1400" dirty="0">
                  <a:solidFill>
                    <a:schemeClr val="tx1"/>
                  </a:solidFill>
                </a:rPr>
                <a:t>・鈴鹿市監査委員事務局</a:t>
              </a:r>
              <a:r>
                <a:rPr lang="en-US" altLang="ja-JP" sz="1400" dirty="0">
                  <a:solidFill>
                    <a:schemeClr val="tx1"/>
                  </a:solidFill>
                </a:rPr>
                <a:t>	</a:t>
              </a:r>
              <a:r>
                <a:rPr lang="ja-JP" altLang="en-US" sz="1400" dirty="0">
                  <a:solidFill>
                    <a:schemeClr val="tx1"/>
                  </a:solidFill>
                </a:rPr>
                <a:t>　　　　　　事務局</a:t>
              </a:r>
              <a:r>
                <a:rPr lang="ja-JP" altLang="ja-JP" sz="1400" dirty="0">
                  <a:solidFill>
                    <a:schemeClr val="tx1"/>
                  </a:solidFill>
                </a:rPr>
                <a:t>長</a:t>
              </a:r>
            </a:p>
            <a:p>
              <a:r>
                <a:rPr lang="ja-JP" altLang="ja-JP" sz="1400" dirty="0">
                  <a:solidFill>
                    <a:schemeClr val="tx1"/>
                  </a:solidFill>
                </a:rPr>
                <a:t>・鈴鹿市男女共同参画課</a:t>
              </a:r>
              <a:r>
                <a:rPr lang="en-US" altLang="ja-JP" sz="1400" dirty="0">
                  <a:solidFill>
                    <a:schemeClr val="tx1"/>
                  </a:solidFill>
                </a:rPr>
                <a:t>	                  </a:t>
              </a:r>
              <a:r>
                <a:rPr lang="ja-JP" altLang="en-US" sz="1400" dirty="0">
                  <a:solidFill>
                    <a:schemeClr val="tx1"/>
                  </a:solidFill>
                </a:rPr>
                <a:t>課長</a:t>
              </a:r>
              <a:endParaRPr lang="ja-JP" altLang="ja-JP" sz="1400" dirty="0">
                <a:solidFill>
                  <a:schemeClr val="tx1"/>
                </a:solidFill>
              </a:endParaRPr>
            </a:p>
            <a:p>
              <a:r>
                <a:rPr lang="ja-JP" altLang="ja-JP" sz="1400" dirty="0">
                  <a:solidFill>
                    <a:schemeClr val="tx1"/>
                  </a:solidFill>
                </a:rPr>
                <a:t>・</a:t>
              </a:r>
              <a:r>
                <a:rPr lang="ja-JP" altLang="en-US" sz="1400" dirty="0">
                  <a:solidFill>
                    <a:schemeClr val="tx1"/>
                  </a:solidFill>
                </a:rPr>
                <a:t>（一社）</a:t>
              </a:r>
              <a:r>
                <a:rPr lang="ja-JP" altLang="ja-JP" sz="1400" dirty="0">
                  <a:solidFill>
                    <a:schemeClr val="tx1"/>
                  </a:solidFill>
                </a:rPr>
                <a:t>鈴鹿市観光協会　</a:t>
              </a:r>
              <a:r>
                <a:rPr lang="en-US" altLang="ja-JP" sz="1400" dirty="0">
                  <a:solidFill>
                    <a:schemeClr val="tx1"/>
                  </a:solidFill>
                </a:rPr>
                <a:t>	</a:t>
              </a:r>
              <a:r>
                <a:rPr lang="ja-JP" altLang="en-US" sz="1400" dirty="0">
                  <a:solidFill>
                    <a:schemeClr val="tx1"/>
                  </a:solidFill>
                </a:rPr>
                <a:t>　　　　　　</a:t>
              </a:r>
              <a:r>
                <a:rPr lang="ja-JP" altLang="ja-JP" sz="1400" dirty="0">
                  <a:solidFill>
                    <a:schemeClr val="tx1"/>
                  </a:solidFill>
                </a:rPr>
                <a:t>理事</a:t>
              </a:r>
            </a:p>
            <a:p>
              <a:r>
                <a:rPr lang="ja-JP" altLang="ja-JP" sz="1400" dirty="0">
                  <a:solidFill>
                    <a:schemeClr val="tx1"/>
                  </a:solidFill>
                </a:rPr>
                <a:t>・鈴鹿市民生委員児童委員協議会連合会　</a:t>
              </a:r>
              <a:r>
                <a:rPr lang="ja-JP" altLang="en-US" sz="1400" dirty="0">
                  <a:solidFill>
                    <a:schemeClr val="tx1"/>
                  </a:solidFill>
                </a:rPr>
                <a:t>　   </a:t>
              </a:r>
              <a:r>
                <a:rPr lang="ja-JP" altLang="ja-JP" sz="1400" dirty="0">
                  <a:solidFill>
                    <a:schemeClr val="tx1"/>
                  </a:solidFill>
                </a:rPr>
                <a:t>副会長</a:t>
              </a:r>
            </a:p>
            <a:p>
              <a:r>
                <a:rPr lang="ja-JP" altLang="ja-JP" sz="1400" dirty="0">
                  <a:solidFill>
                    <a:schemeClr val="tx1"/>
                  </a:solidFill>
                </a:rPr>
                <a:t>・鈴鹿医療科学大学　鍼灸学科</a:t>
              </a:r>
              <a:r>
                <a:rPr lang="en-US" altLang="ja-JP" sz="1400" dirty="0">
                  <a:solidFill>
                    <a:schemeClr val="tx1"/>
                  </a:solidFill>
                </a:rPr>
                <a:t>	                  </a:t>
              </a:r>
              <a:r>
                <a:rPr lang="ja-JP" altLang="ja-JP" sz="1400" dirty="0">
                  <a:solidFill>
                    <a:schemeClr val="tx1"/>
                  </a:solidFill>
                </a:rPr>
                <a:t>教授</a:t>
              </a:r>
            </a:p>
            <a:p>
              <a:r>
                <a:rPr lang="ja-JP" altLang="ja-JP" sz="1400" dirty="0">
                  <a:solidFill>
                    <a:schemeClr val="tx1"/>
                  </a:solidFill>
                </a:rPr>
                <a:t>・鈴鹿大学　国際人間科学部</a:t>
              </a:r>
              <a:r>
                <a:rPr lang="ja-JP" altLang="en-US" sz="1400" dirty="0">
                  <a:solidFill>
                    <a:schemeClr val="tx1"/>
                  </a:solidFill>
                </a:rPr>
                <a:t>　</a:t>
              </a:r>
              <a:r>
                <a:rPr lang="en-US" altLang="ja-JP" sz="1400" dirty="0">
                  <a:solidFill>
                    <a:schemeClr val="tx1"/>
                  </a:solidFill>
                </a:rPr>
                <a:t>	                  </a:t>
              </a:r>
              <a:r>
                <a:rPr lang="ja-JP" altLang="ja-JP" sz="1400" dirty="0">
                  <a:solidFill>
                    <a:schemeClr val="tx1"/>
                  </a:solidFill>
                </a:rPr>
                <a:t>教授</a:t>
              </a:r>
            </a:p>
            <a:p>
              <a:r>
                <a:rPr lang="ja-JP" altLang="ja-JP" sz="1400" dirty="0">
                  <a:solidFill>
                    <a:schemeClr val="tx1"/>
                  </a:solidFill>
                </a:rPr>
                <a:t>・鈴鹿市社会福祉協議会　地域福祉課</a:t>
              </a:r>
              <a:r>
                <a:rPr lang="en-US" altLang="ja-JP" sz="1400" dirty="0">
                  <a:solidFill>
                    <a:schemeClr val="tx1"/>
                  </a:solidFill>
                </a:rPr>
                <a:t>               </a:t>
              </a:r>
              <a:r>
                <a:rPr lang="ja-JP" altLang="en-US" sz="1400" dirty="0">
                  <a:solidFill>
                    <a:schemeClr val="tx1"/>
                  </a:solidFill>
                </a:rPr>
                <a:t>課</a:t>
              </a:r>
              <a:r>
                <a:rPr lang="ja-JP" altLang="ja-JP" sz="1400" dirty="0">
                  <a:solidFill>
                    <a:schemeClr val="tx1"/>
                  </a:solidFill>
                </a:rPr>
                <a:t>長</a:t>
              </a:r>
            </a:p>
            <a:p>
              <a:r>
                <a:rPr lang="ja-JP" altLang="ja-JP" sz="1400" dirty="0">
                  <a:solidFill>
                    <a:schemeClr val="tx1"/>
                  </a:solidFill>
                </a:rPr>
                <a:t>・鈴鹿商工会議所　女性部　</a:t>
              </a:r>
              <a:r>
                <a:rPr lang="en-US" altLang="ja-JP" sz="1400" dirty="0">
                  <a:solidFill>
                    <a:schemeClr val="tx1"/>
                  </a:solidFill>
                </a:rPr>
                <a:t>	</a:t>
              </a:r>
              <a:r>
                <a:rPr lang="ja-JP" altLang="en-US" sz="1400" dirty="0">
                  <a:solidFill>
                    <a:schemeClr val="tx1"/>
                  </a:solidFill>
                </a:rPr>
                <a:t>　　　　　　</a:t>
              </a:r>
              <a:r>
                <a:rPr lang="ja-JP" altLang="ja-JP" sz="1400" dirty="0">
                  <a:solidFill>
                    <a:schemeClr val="tx1"/>
                  </a:solidFill>
                </a:rPr>
                <a:t>会長</a:t>
              </a:r>
            </a:p>
            <a:p>
              <a:r>
                <a:rPr lang="ja-JP" altLang="ja-JP" sz="1400" dirty="0">
                  <a:solidFill>
                    <a:schemeClr val="tx1"/>
                  </a:solidFill>
                </a:rPr>
                <a:t>・</a:t>
              </a:r>
              <a:r>
                <a:rPr lang="ja-JP" altLang="en-US" sz="1400" dirty="0">
                  <a:solidFill>
                    <a:schemeClr val="tx1"/>
                  </a:solidFill>
                </a:rPr>
                <a:t>（株）</a:t>
              </a:r>
              <a:r>
                <a:rPr lang="ja-JP" altLang="ja-JP" sz="1400" dirty="0">
                  <a:solidFill>
                    <a:schemeClr val="tx1"/>
                  </a:solidFill>
                </a:rPr>
                <a:t>鈴鹿メディアパーク　社長付　</a:t>
              </a:r>
              <a:r>
                <a:rPr lang="en-US" altLang="ja-JP" sz="1400" dirty="0">
                  <a:solidFill>
                    <a:schemeClr val="tx1"/>
                  </a:solidFill>
                </a:rPr>
                <a:t>	</a:t>
              </a:r>
              <a:r>
                <a:rPr lang="ja-JP" altLang="en-US" sz="1400" dirty="0">
                  <a:solidFill>
                    <a:schemeClr val="tx1"/>
                  </a:solidFill>
                </a:rPr>
                <a:t>　　　　　　</a:t>
              </a:r>
              <a:r>
                <a:rPr lang="ja-JP" altLang="ja-JP" sz="1400" dirty="0">
                  <a:solidFill>
                    <a:schemeClr val="tx1"/>
                  </a:solidFill>
                </a:rPr>
                <a:t>経営企画室長</a:t>
              </a:r>
              <a:endParaRPr lang="en-US" altLang="ja-JP" sz="1400" dirty="0">
                <a:solidFill>
                  <a:schemeClr val="tx1"/>
                </a:solidFill>
              </a:endParaRPr>
            </a:p>
            <a:p>
              <a:r>
                <a:rPr lang="ja-JP" altLang="ja-JP" sz="1400" dirty="0">
                  <a:solidFill>
                    <a:schemeClr val="tx1"/>
                  </a:solidFill>
                </a:rPr>
                <a:t>・市消防団</a:t>
              </a:r>
              <a:r>
                <a:rPr lang="en-US" altLang="ja-JP" sz="1400" dirty="0">
                  <a:solidFill>
                    <a:schemeClr val="tx1"/>
                  </a:solidFill>
                </a:rPr>
                <a:t>Hi</a:t>
              </a:r>
              <a:r>
                <a:rPr lang="ja-JP" altLang="ja-JP" sz="1400" dirty="0">
                  <a:solidFill>
                    <a:schemeClr val="tx1"/>
                  </a:solidFill>
                </a:rPr>
                <a:t>まわり（女性消防分団）</a:t>
              </a:r>
              <a:r>
                <a:rPr lang="en-US" altLang="ja-JP" sz="1400" dirty="0">
                  <a:solidFill>
                    <a:schemeClr val="tx1"/>
                  </a:solidFill>
                </a:rPr>
                <a:t>	</a:t>
              </a:r>
              <a:r>
                <a:rPr lang="ja-JP" altLang="en-US" sz="1400" dirty="0">
                  <a:solidFill>
                    <a:schemeClr val="tx1"/>
                  </a:solidFill>
                </a:rPr>
                <a:t>　　　　　　</a:t>
              </a:r>
              <a:r>
                <a:rPr lang="ja-JP" altLang="ja-JP" sz="1400" dirty="0">
                  <a:solidFill>
                    <a:schemeClr val="tx1"/>
                  </a:solidFill>
                </a:rPr>
                <a:t>分団長　</a:t>
              </a:r>
            </a:p>
            <a:p>
              <a:r>
                <a:rPr lang="ja-JP" altLang="ja-JP" sz="1400" dirty="0">
                  <a:solidFill>
                    <a:schemeClr val="tx1"/>
                  </a:solidFill>
                </a:rPr>
                <a:t>・市消防団</a:t>
              </a:r>
              <a:r>
                <a:rPr lang="en-US" altLang="ja-JP" sz="1400" dirty="0">
                  <a:solidFill>
                    <a:schemeClr val="tx1"/>
                  </a:solidFill>
                </a:rPr>
                <a:t>Hi</a:t>
              </a:r>
              <a:r>
                <a:rPr lang="ja-JP" altLang="ja-JP" sz="1400" dirty="0">
                  <a:solidFill>
                    <a:schemeClr val="tx1"/>
                  </a:solidFill>
                </a:rPr>
                <a:t>まわり（女性消防分団）</a:t>
              </a:r>
              <a:r>
                <a:rPr lang="en-US" altLang="ja-JP" sz="1400" dirty="0">
                  <a:solidFill>
                    <a:schemeClr val="tx1"/>
                  </a:solidFill>
                </a:rPr>
                <a:t>	</a:t>
              </a:r>
              <a:r>
                <a:rPr lang="ja-JP" altLang="en-US" sz="1400" dirty="0">
                  <a:solidFill>
                    <a:schemeClr val="tx1"/>
                  </a:solidFill>
                </a:rPr>
                <a:t>　　　　　　</a:t>
              </a:r>
              <a:r>
                <a:rPr lang="ja-JP" altLang="ja-JP" sz="1400" dirty="0">
                  <a:solidFill>
                    <a:schemeClr val="tx1"/>
                  </a:solidFill>
                </a:rPr>
                <a:t>副分団長</a:t>
              </a:r>
              <a:endParaRPr lang="en-US" altLang="ja-JP" sz="1400" dirty="0">
                <a:solidFill>
                  <a:schemeClr val="tx1"/>
                </a:solidFill>
              </a:endParaRPr>
            </a:p>
            <a:p>
              <a:r>
                <a:rPr lang="ja-JP" altLang="en-US" sz="1400" dirty="0">
                  <a:solidFill>
                    <a:schemeClr val="tx1"/>
                  </a:solidFill>
                </a:rPr>
                <a:t>・鈴鹿保健所</a:t>
              </a:r>
              <a:r>
                <a:rPr lang="en-US" altLang="ja-JP" sz="1400" dirty="0">
                  <a:solidFill>
                    <a:schemeClr val="tx1"/>
                  </a:solidFill>
                </a:rPr>
                <a:t>		</a:t>
              </a:r>
              <a:r>
                <a:rPr lang="ja-JP" altLang="en-US" sz="1400" dirty="0">
                  <a:solidFill>
                    <a:schemeClr val="tx1"/>
                  </a:solidFill>
                </a:rPr>
                <a:t>　　　　　　所長</a:t>
              </a:r>
              <a:endParaRPr lang="ja-JP" altLang="ja-JP" sz="1400" dirty="0">
                <a:solidFill>
                  <a:schemeClr val="tx1"/>
                </a:solidFill>
              </a:endParaRPr>
            </a:p>
          </p:txBody>
        </p:sp>
        <p:sp>
          <p:nvSpPr>
            <p:cNvPr id="27" name="正方形/長方形 26"/>
            <p:cNvSpPr/>
            <p:nvPr/>
          </p:nvSpPr>
          <p:spPr>
            <a:xfrm>
              <a:off x="5057624" y="2145720"/>
              <a:ext cx="3608258" cy="136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400" dirty="0">
                <a:solidFill>
                  <a:schemeClr val="tx1"/>
                </a:solidFill>
              </a:endParaRPr>
            </a:p>
            <a:p>
              <a:r>
                <a:rPr lang="ja-JP" altLang="ja-JP" sz="1400" dirty="0">
                  <a:solidFill>
                    <a:schemeClr val="tx1"/>
                  </a:solidFill>
                </a:rPr>
                <a:t>・鈴鹿生活学校　</a:t>
              </a:r>
              <a:r>
                <a:rPr lang="en-US" altLang="ja-JP" sz="1400" dirty="0">
                  <a:solidFill>
                    <a:schemeClr val="tx1"/>
                  </a:solidFill>
                </a:rPr>
                <a:t>		   </a:t>
              </a:r>
              <a:r>
                <a:rPr lang="ja-JP" altLang="ja-JP" sz="1400" dirty="0">
                  <a:solidFill>
                    <a:schemeClr val="tx1"/>
                  </a:solidFill>
                </a:rPr>
                <a:t>会長</a:t>
              </a:r>
            </a:p>
            <a:p>
              <a:r>
                <a:rPr lang="ja-JP" altLang="ja-JP" sz="1400" dirty="0">
                  <a:solidFill>
                    <a:schemeClr val="tx1"/>
                  </a:solidFill>
                </a:rPr>
                <a:t>・鈴鹿ボランティアコーディネーターズ　書記</a:t>
              </a:r>
            </a:p>
            <a:p>
              <a:r>
                <a:rPr lang="ja-JP" altLang="ja-JP" sz="1400" dirty="0">
                  <a:solidFill>
                    <a:schemeClr val="tx1"/>
                  </a:solidFill>
                </a:rPr>
                <a:t>・鈴鹿市人権擁護委員　</a:t>
              </a:r>
              <a:r>
                <a:rPr lang="en-US" altLang="ja-JP" sz="1400" dirty="0">
                  <a:solidFill>
                    <a:schemeClr val="tx1"/>
                  </a:solidFill>
                </a:rPr>
                <a:t>		   </a:t>
              </a:r>
              <a:r>
                <a:rPr lang="ja-JP" altLang="ja-JP" sz="1400" dirty="0">
                  <a:solidFill>
                    <a:schemeClr val="tx1"/>
                  </a:solidFill>
                </a:rPr>
                <a:t>副会長</a:t>
              </a:r>
            </a:p>
            <a:p>
              <a:r>
                <a:rPr lang="ja-JP" altLang="ja-JP" sz="1400" dirty="0">
                  <a:solidFill>
                    <a:schemeClr val="tx1"/>
                  </a:solidFill>
                </a:rPr>
                <a:t>・</a:t>
              </a:r>
              <a:r>
                <a:rPr lang="ja-JP" altLang="en-US" sz="1400" dirty="0">
                  <a:solidFill>
                    <a:schemeClr val="tx1"/>
                  </a:solidFill>
                </a:rPr>
                <a:t>（</a:t>
              </a:r>
              <a:r>
                <a:rPr lang="ja-JP" altLang="ja-JP" sz="1400" dirty="0">
                  <a:solidFill>
                    <a:schemeClr val="tx1"/>
                  </a:solidFill>
                </a:rPr>
                <a:t>公社</a:t>
              </a:r>
              <a:r>
                <a:rPr lang="ja-JP" altLang="en-US" sz="1400" dirty="0">
                  <a:solidFill>
                    <a:schemeClr val="tx1"/>
                  </a:solidFill>
                </a:rPr>
                <a:t>）</a:t>
              </a:r>
              <a:r>
                <a:rPr lang="ja-JP" altLang="ja-JP" sz="1400" dirty="0">
                  <a:solidFill>
                    <a:schemeClr val="tx1"/>
                  </a:solidFill>
                </a:rPr>
                <a:t>三重県看護協会</a:t>
              </a:r>
              <a:r>
                <a:rPr lang="en-US" altLang="ja-JP" sz="1400" dirty="0">
                  <a:solidFill>
                    <a:schemeClr val="tx1"/>
                  </a:solidFill>
                </a:rPr>
                <a:t>  </a:t>
              </a:r>
              <a:r>
                <a:rPr lang="ja-JP" altLang="ja-JP" sz="1400" dirty="0">
                  <a:solidFill>
                    <a:schemeClr val="tx1"/>
                  </a:solidFill>
                </a:rPr>
                <a:t>鈴鹿地区</a:t>
              </a:r>
              <a:r>
                <a:rPr lang="en-US" altLang="ja-JP" sz="1400" dirty="0">
                  <a:solidFill>
                    <a:schemeClr val="tx1"/>
                  </a:solidFill>
                </a:rPr>
                <a:t>	   </a:t>
              </a:r>
              <a:r>
                <a:rPr lang="ja-JP" altLang="ja-JP" sz="1400" dirty="0">
                  <a:solidFill>
                    <a:schemeClr val="tx1"/>
                  </a:solidFill>
                </a:rPr>
                <a:t>支部長</a:t>
              </a:r>
            </a:p>
            <a:p>
              <a:endParaRPr lang="ja-JP" altLang="en-US" sz="1400" dirty="0">
                <a:solidFill>
                  <a:schemeClr val="tx1"/>
                </a:solidFill>
              </a:endParaRPr>
            </a:p>
          </p:txBody>
        </p:sp>
      </p:grpSp>
      <p:sp>
        <p:nvSpPr>
          <p:cNvPr id="30" name="テキスト ボックス 29"/>
          <p:cNvSpPr txBox="1"/>
          <p:nvPr/>
        </p:nvSpPr>
        <p:spPr>
          <a:xfrm>
            <a:off x="5217546" y="3361768"/>
            <a:ext cx="3426732" cy="307777"/>
          </a:xfrm>
          <a:prstGeom prst="rect">
            <a:avLst/>
          </a:prstGeom>
          <a:noFill/>
        </p:spPr>
        <p:txBody>
          <a:bodyPr wrap="square" rtlCol="0">
            <a:spAutoFit/>
          </a:bodyPr>
          <a:lstStyle/>
          <a:p>
            <a:pPr algn="ctr"/>
            <a:r>
              <a:rPr lang="ja-JP" altLang="en-US" sz="1400" b="1" dirty="0">
                <a:latin typeface="メイリオ"/>
                <a:ea typeface="メイリオ"/>
                <a:cs typeface="メイリオ"/>
              </a:rPr>
              <a:t>＜鈴鹿市防災会議に占める女性の割合＞</a:t>
            </a:r>
          </a:p>
        </p:txBody>
      </p:sp>
      <p:sp>
        <p:nvSpPr>
          <p:cNvPr id="31" name="テキスト ボックス 30"/>
          <p:cNvSpPr txBox="1"/>
          <p:nvPr/>
        </p:nvSpPr>
        <p:spPr>
          <a:xfrm>
            <a:off x="4126940" y="6440532"/>
            <a:ext cx="4842248" cy="276999"/>
          </a:xfrm>
          <a:prstGeom prst="rect">
            <a:avLst/>
          </a:prstGeom>
          <a:noFill/>
        </p:spPr>
        <p:txBody>
          <a:bodyPr wrap="square" rtlCol="0">
            <a:spAutoFit/>
          </a:bodyPr>
          <a:lstStyle/>
          <a:p>
            <a:pPr algn="r"/>
            <a:r>
              <a:rPr lang="ja-JP" altLang="en-US" sz="1200" b="1" dirty="0">
                <a:latin typeface="メイリオ"/>
                <a:ea typeface="メイリオ"/>
                <a:cs typeface="メイリオ"/>
              </a:rPr>
              <a:t>鈴鹿市防災危機管理課　</a:t>
            </a:r>
            <a:r>
              <a:rPr lang="en-US" altLang="ja-JP" sz="1200" dirty="0"/>
              <a:t>059-382-9968</a:t>
            </a:r>
            <a:r>
              <a:rPr lang="ja-JP" altLang="en-US" sz="1200" dirty="0"/>
              <a:t>　</a:t>
            </a:r>
            <a:r>
              <a:rPr lang="en-US" altLang="ja-JP" sz="1200" dirty="0">
                <a:hlinkClick r:id="rId3"/>
              </a:rPr>
              <a:t>bosaikikikanri@city.suzuka.lg.jp</a:t>
            </a:r>
            <a:endParaRPr lang="ja-JP" altLang="en-US" sz="1200" b="1" dirty="0">
              <a:latin typeface="メイリオ"/>
              <a:ea typeface="メイリオ"/>
              <a:cs typeface="メイリオ"/>
            </a:endParaRPr>
          </a:p>
        </p:txBody>
      </p:sp>
      <p:sp>
        <p:nvSpPr>
          <p:cNvPr id="32" name="テキスト ボックス 31"/>
          <p:cNvSpPr txBox="1"/>
          <p:nvPr/>
        </p:nvSpPr>
        <p:spPr>
          <a:xfrm>
            <a:off x="6492241" y="5181441"/>
            <a:ext cx="2429435" cy="280942"/>
          </a:xfrm>
          <a:prstGeom prst="rect">
            <a:avLst/>
          </a:prstGeom>
          <a:noFill/>
        </p:spPr>
        <p:txBody>
          <a:bodyPr wrap="square" rtlCol="0">
            <a:spAutoFit/>
          </a:bodyPr>
          <a:lstStyle/>
          <a:p>
            <a:pPr algn="r"/>
            <a:r>
              <a:rPr lang="ja-JP" altLang="en-US" sz="1200" b="1" dirty="0">
                <a:latin typeface="メイリオ"/>
                <a:ea typeface="メイリオ"/>
                <a:cs typeface="メイリオ"/>
              </a:rPr>
              <a:t>（内閣府男女共同参画局調べ）</a:t>
            </a:r>
          </a:p>
        </p:txBody>
      </p:sp>
      <p:sp>
        <p:nvSpPr>
          <p:cNvPr id="33" name="テキスト ボックス 32"/>
          <p:cNvSpPr txBox="1"/>
          <p:nvPr/>
        </p:nvSpPr>
        <p:spPr>
          <a:xfrm>
            <a:off x="227480" y="6439228"/>
            <a:ext cx="1113857" cy="230832"/>
          </a:xfrm>
          <a:prstGeom prst="rect">
            <a:avLst/>
          </a:prstGeom>
          <a:noFill/>
          <a:ln>
            <a:solidFill>
              <a:schemeClr val="tx1"/>
            </a:solidFill>
          </a:ln>
        </p:spPr>
        <p:txBody>
          <a:bodyPr wrap="none" rtlCol="0">
            <a:spAutoFit/>
          </a:bodyPr>
          <a:lstStyle/>
          <a:p>
            <a:r>
              <a:rPr kumimoji="1" lang="ja-JP" altLang="en-US" sz="900" dirty="0" smtClean="0">
                <a:latin typeface="+mj-ea"/>
                <a:ea typeface="+mj-ea"/>
              </a:rPr>
              <a:t>平成２８年３月現在</a:t>
            </a:r>
            <a:endParaRPr kumimoji="1" lang="ja-JP" altLang="en-US" sz="900" dirty="0">
              <a:latin typeface="+mj-ea"/>
              <a:ea typeface="+mj-ea"/>
            </a:endParaRPr>
          </a:p>
        </p:txBody>
      </p:sp>
      <p:sp>
        <p:nvSpPr>
          <p:cNvPr id="34" name="正方形/長方形 33"/>
          <p:cNvSpPr/>
          <p:nvPr/>
        </p:nvSpPr>
        <p:spPr>
          <a:xfrm>
            <a:off x="94130" y="80682"/>
            <a:ext cx="1331259" cy="66590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事例</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5</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正方形/長方形 34"/>
          <p:cNvSpPr/>
          <p:nvPr/>
        </p:nvSpPr>
        <p:spPr>
          <a:xfrm>
            <a:off x="1425389" y="80682"/>
            <a:ext cx="7584140" cy="665907"/>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defTabSz="179388"/>
            <a:r>
              <a:rPr lang="ja-JP" altLang="en-US"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地方防災会議の女性委員の割合を高める</a:t>
            </a:r>
            <a:r>
              <a:rPr lang="ja-JP" altLang="en-US"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工夫２</a:t>
            </a:r>
            <a:endParaRPr lang="en-US" altLang="ja-JP"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正方形/長方形 35"/>
          <p:cNvSpPr/>
          <p:nvPr/>
        </p:nvSpPr>
        <p:spPr>
          <a:xfrm>
            <a:off x="7449671" y="80683"/>
            <a:ext cx="1559858" cy="66590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三重県</a:t>
            </a:r>
            <a:endPar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鈴鹿市</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テキスト ボックス 38"/>
          <p:cNvSpPr txBox="1"/>
          <p:nvPr/>
        </p:nvSpPr>
        <p:spPr>
          <a:xfrm>
            <a:off x="214035" y="814297"/>
            <a:ext cx="8689041" cy="1431530"/>
          </a:xfrm>
          <a:prstGeom prst="rect">
            <a:avLst/>
          </a:prstGeom>
          <a:noFill/>
          <a:ln>
            <a:solidFill>
              <a:schemeClr val="tx1"/>
            </a:solidFill>
          </a:ln>
        </p:spPr>
        <p:txBody>
          <a:bodyPr wrap="square" rIns="0" rtlCol="0">
            <a:noAutofit/>
          </a:bodyPr>
          <a:lstStyle/>
          <a:p>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取組の概要</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（市町村防災会議：市における取組）</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marL="201613" indent="-201613"/>
            <a:r>
              <a:rPr lang="ja-JP" altLang="en-US"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H25</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年度までは防災会議に女性は１名しかいなかったが、</a:t>
            </a:r>
            <a:r>
              <a:rPr lang="ja-JP" altLang="en-US" b="1" u="sng"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女性市長の強いリーダーシップ</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のもと、女性の参画拡大に向けた取組を実施。</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marL="201613" indent="-201613"/>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u="sng"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男女共同参画課の課長や</a:t>
            </a:r>
            <a:r>
              <a:rPr lang="ja-JP" altLang="en-US" b="1" u="sng"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、市内の大学、</a:t>
            </a:r>
            <a:r>
              <a:rPr lang="ja-JP" altLang="en-US" b="1" u="sng"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医療分野、女性消防分団</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等に就任を要請。</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defTabSz="457200">
              <a:defRPr/>
            </a:pP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・２年間で</a:t>
            </a:r>
            <a:r>
              <a:rPr lang="en-US" altLang="ja-JP" b="1" u="sng"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17</a:t>
            </a:r>
            <a:r>
              <a:rPr lang="ja-JP" altLang="en-US" b="1" u="sng"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人の女性を登用</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し、女性割合は激増（１名は退職により退任）。</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5625197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94129" y="80682"/>
            <a:ext cx="8915400" cy="6629400"/>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0" name="グループ化 19"/>
          <p:cNvGrpSpPr/>
          <p:nvPr/>
        </p:nvGrpSpPr>
        <p:grpSpPr>
          <a:xfrm>
            <a:off x="174812" y="5002306"/>
            <a:ext cx="8794376" cy="1248663"/>
            <a:chOff x="215153" y="5361267"/>
            <a:chExt cx="8794376" cy="1213923"/>
          </a:xfrm>
          <a:solidFill>
            <a:schemeClr val="accent2">
              <a:lumMod val="20000"/>
              <a:lumOff val="80000"/>
            </a:schemeClr>
          </a:solidFill>
        </p:grpSpPr>
        <p:sp>
          <p:nvSpPr>
            <p:cNvPr id="21" name="角丸四角形 20"/>
            <p:cNvSpPr/>
            <p:nvPr/>
          </p:nvSpPr>
          <p:spPr>
            <a:xfrm>
              <a:off x="215153" y="5529356"/>
              <a:ext cx="8794376" cy="1045834"/>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24000" rIns="36000" bIns="108000" rtlCol="0" anchor="ctr" anchorCtr="0">
              <a:noAutofit/>
            </a:bodyPr>
            <a:lstStyle/>
            <a:p>
              <a:pPr marL="201613" indent="-201613"/>
              <a:r>
                <a:rPr lang="ja-JP"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地域防災</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の現場で活躍する女性が加わったことにより、町の防災対策に女性の声を反映できる体制ができた。</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・地域防災計画に男女共同参画の視点が反映できた。</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角丸四角形 21"/>
            <p:cNvSpPr/>
            <p:nvPr/>
          </p:nvSpPr>
          <p:spPr>
            <a:xfrm>
              <a:off x="512484" y="5361267"/>
              <a:ext cx="2430182" cy="336176"/>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tIns="108000" rIns="36000" rtlCol="0" anchor="ctr">
              <a:noAutofit/>
            </a:bodyPr>
            <a:lstStyle/>
            <a:p>
              <a:pPr algn="ct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取組により得られた効果</a:t>
              </a:r>
            </a:p>
          </p:txBody>
        </p:sp>
      </p:grpSp>
      <p:graphicFrame>
        <p:nvGraphicFramePr>
          <p:cNvPr id="23" name="表 22"/>
          <p:cNvGraphicFramePr>
            <a:graphicFrameLocks noGrp="1"/>
          </p:cNvGraphicFramePr>
          <p:nvPr>
            <p:extLst/>
          </p:nvPr>
        </p:nvGraphicFramePr>
        <p:xfrm>
          <a:off x="4825851" y="2754960"/>
          <a:ext cx="4090672" cy="1920240"/>
        </p:xfrm>
        <a:graphic>
          <a:graphicData uri="http://schemas.openxmlformats.org/drawingml/2006/table">
            <a:tbl>
              <a:tblPr firstRow="1" bandRow="1">
                <a:tableStyleId>{B301B821-A1FF-4177-AEE7-76D212191A09}</a:tableStyleId>
              </a:tblPr>
              <a:tblGrid>
                <a:gridCol w="898843"/>
                <a:gridCol w="860743"/>
                <a:gridCol w="1063943"/>
                <a:gridCol w="1267143"/>
              </a:tblGrid>
              <a:tr h="375928">
                <a:tc>
                  <a:txBody>
                    <a:bodyPr/>
                    <a:lstStyle/>
                    <a:p>
                      <a:pPr algn="ctr"/>
                      <a:r>
                        <a:rPr kumimoji="1" lang="ja-JP" altLang="en-US" sz="1600" dirty="0" smtClean="0"/>
                        <a:t>年　月</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600" dirty="0" smtClean="0"/>
                        <a:t>委員</a:t>
                      </a:r>
                      <a:endParaRPr kumimoji="1" lang="en-US" altLang="ja-JP" sz="1600" dirty="0" smtClean="0"/>
                    </a:p>
                    <a:p>
                      <a:pPr algn="ctr"/>
                      <a:r>
                        <a:rPr kumimoji="1" lang="ja-JP" altLang="en-US" sz="1600" dirty="0" smtClean="0"/>
                        <a:t>総数</a:t>
                      </a:r>
                      <a:endParaRPr kumimoji="1" lang="en-US" altLang="ja-JP" sz="1600" dirty="0" smtClean="0"/>
                    </a:p>
                    <a:p>
                      <a:pPr algn="ctr"/>
                      <a:r>
                        <a:rPr kumimoji="1" lang="ja-JP" altLang="en-US" sz="1600" dirty="0" smtClean="0"/>
                        <a:t>（人）</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600" dirty="0" smtClean="0"/>
                        <a:t>女性</a:t>
                      </a:r>
                      <a:endParaRPr kumimoji="1" lang="en-US" altLang="ja-JP" sz="1600" dirty="0" smtClean="0"/>
                    </a:p>
                    <a:p>
                      <a:pPr algn="ctr"/>
                      <a:r>
                        <a:rPr kumimoji="1" lang="ja-JP" altLang="en-US" sz="1600" dirty="0" smtClean="0"/>
                        <a:t>委員の</a:t>
                      </a:r>
                      <a:endParaRPr kumimoji="1" lang="en-US" altLang="ja-JP" sz="1600" dirty="0" smtClean="0"/>
                    </a:p>
                    <a:p>
                      <a:pPr algn="ctr"/>
                      <a:r>
                        <a:rPr kumimoji="1" lang="ja-JP" altLang="en-US" sz="1600" dirty="0" smtClean="0"/>
                        <a:t>数（人）</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600" dirty="0" smtClean="0"/>
                        <a:t>女性</a:t>
                      </a:r>
                      <a:endParaRPr kumimoji="1" lang="en-US" altLang="ja-JP" sz="1600" dirty="0" smtClean="0"/>
                    </a:p>
                    <a:p>
                      <a:pPr algn="ctr"/>
                      <a:r>
                        <a:rPr kumimoji="1" lang="ja-JP" altLang="en-US" sz="1600" dirty="0" smtClean="0"/>
                        <a:t>委員の</a:t>
                      </a:r>
                      <a:endParaRPr kumimoji="1" lang="en-US" altLang="ja-JP" sz="1600" dirty="0" smtClean="0"/>
                    </a:p>
                    <a:p>
                      <a:pPr algn="ctr"/>
                      <a:r>
                        <a:rPr kumimoji="1" lang="ja-JP" altLang="en-US" sz="1600" dirty="0" smtClean="0"/>
                        <a:t>割合（％）</a:t>
                      </a:r>
                      <a:endParaRPr kumimoji="1"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31623">
                <a:tc>
                  <a:txBody>
                    <a:bodyPr/>
                    <a:lstStyle/>
                    <a:p>
                      <a:pPr algn="ctr"/>
                      <a:r>
                        <a:rPr kumimoji="1" lang="en-US" altLang="ja-JP" sz="1600" dirty="0" smtClean="0"/>
                        <a:t>H20.4</a:t>
                      </a:r>
                      <a:endPar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800" dirty="0" smtClean="0"/>
                        <a:t>21</a:t>
                      </a:r>
                      <a:endParaRPr kumimoji="1" lang="ja-JP" altLang="en-US" sz="1800" b="1"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800" dirty="0" smtClean="0"/>
                        <a:t>0</a:t>
                      </a:r>
                      <a:endParaRPr kumimoji="1" lang="ja-JP" altLang="en-US" sz="1800" b="1"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800" dirty="0" smtClean="0"/>
                        <a:t>0</a:t>
                      </a:r>
                      <a:endParaRPr kumimoji="1" lang="ja-JP" altLang="en-US" sz="1800" b="1"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182880">
                <a:tc>
                  <a:txBody>
                    <a:bodyPr/>
                    <a:lstStyle/>
                    <a:p>
                      <a:pPr algn="ctr"/>
                      <a:r>
                        <a:rPr kumimoji="1" lang="en-US" altLang="ja-JP" sz="1600" dirty="0" smtClean="0"/>
                        <a:t>H26.9</a:t>
                      </a:r>
                      <a:endParaRPr kumimoji="1"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800" dirty="0" smtClean="0"/>
                        <a:t>23</a:t>
                      </a:r>
                      <a:endParaRPr kumimoji="1" lang="ja-JP" altLang="en-US" sz="1800" b="1"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800" dirty="0" smtClean="0"/>
                        <a:t>6</a:t>
                      </a:r>
                      <a:endParaRPr kumimoji="1" lang="ja-JP" altLang="en-US" sz="1800" b="1"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800" dirty="0" smtClean="0"/>
                        <a:t>26.1</a:t>
                      </a:r>
                      <a:endParaRPr kumimoji="1" lang="ja-JP" altLang="en-US" sz="1800" b="1"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H28.2</a:t>
                      </a:r>
                      <a:endParaRPr kumimoji="1"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800" dirty="0" smtClean="0"/>
                        <a:t>23</a:t>
                      </a:r>
                      <a:endParaRPr kumimoji="1" lang="ja-JP" altLang="en-US" sz="1800" b="1"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800" dirty="0" smtClean="0"/>
                        <a:t>5</a:t>
                      </a:r>
                      <a:endParaRPr kumimoji="1" lang="ja-JP" altLang="en-US" sz="1800" b="1"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800" dirty="0" smtClean="0"/>
                        <a:t>21.7</a:t>
                      </a:r>
                      <a:endParaRPr kumimoji="1" lang="ja-JP" altLang="en-US" sz="1800" b="1"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endParaRPr>
                    </a:p>
                  </a:txBody>
                  <a:tcPr/>
                </a:tc>
              </a:tr>
            </a:tbl>
          </a:graphicData>
        </a:graphic>
      </p:graphicFrame>
      <p:sp>
        <p:nvSpPr>
          <p:cNvPr id="24" name="正方形/長方形 23"/>
          <p:cNvSpPr/>
          <p:nvPr/>
        </p:nvSpPr>
        <p:spPr>
          <a:xfrm>
            <a:off x="227480" y="2322788"/>
            <a:ext cx="4368055" cy="25959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r>
              <a:rPr lang="en-US" altLang="ja-JP" dirty="0">
                <a:solidFill>
                  <a:schemeClr val="tx1"/>
                </a:solidFill>
              </a:rPr>
              <a:t>【</a:t>
            </a:r>
            <a:r>
              <a:rPr lang="ja-JP" altLang="en-US" dirty="0">
                <a:solidFill>
                  <a:schemeClr val="tx1"/>
                </a:solidFill>
              </a:rPr>
              <a:t>任命した女性委員</a:t>
            </a:r>
            <a:r>
              <a:rPr lang="en-US" altLang="ja-JP" dirty="0">
                <a:solidFill>
                  <a:schemeClr val="tx1"/>
                </a:solidFill>
              </a:rPr>
              <a:t>】</a:t>
            </a:r>
          </a:p>
          <a:p>
            <a:r>
              <a:rPr lang="ja-JP" altLang="en-US" sz="1600" dirty="0">
                <a:solidFill>
                  <a:schemeClr val="tx1"/>
                </a:solidFill>
              </a:rPr>
              <a:t>・柴田町男女共同参画推進審議会</a:t>
            </a:r>
            <a:r>
              <a:rPr lang="en-US" altLang="ja-JP" sz="1600" dirty="0">
                <a:solidFill>
                  <a:schemeClr val="tx1"/>
                </a:solidFill>
              </a:rPr>
              <a:t>	</a:t>
            </a:r>
            <a:r>
              <a:rPr lang="ja-JP" altLang="en-US" sz="1600" dirty="0">
                <a:solidFill>
                  <a:schemeClr val="tx1"/>
                </a:solidFill>
              </a:rPr>
              <a:t>会長</a:t>
            </a:r>
            <a:endParaRPr lang="en-US" altLang="ja-JP" sz="1600" dirty="0">
              <a:solidFill>
                <a:schemeClr val="tx1"/>
              </a:solidFill>
            </a:endParaRPr>
          </a:p>
          <a:p>
            <a:endParaRPr lang="en-US" altLang="ja-JP" sz="800" dirty="0">
              <a:solidFill>
                <a:schemeClr val="tx1"/>
              </a:solidFill>
            </a:endParaRPr>
          </a:p>
          <a:p>
            <a:r>
              <a:rPr lang="ja-JP" altLang="en-US" sz="1600" dirty="0" smtClean="0">
                <a:solidFill>
                  <a:schemeClr val="tx1"/>
                </a:solidFill>
              </a:rPr>
              <a:t>・柴田町各種婦人団体連絡協議会</a:t>
            </a:r>
            <a:r>
              <a:rPr lang="en-US" altLang="ja-JP" sz="1600" dirty="0" smtClean="0">
                <a:solidFill>
                  <a:schemeClr val="tx1"/>
                </a:solidFill>
              </a:rPr>
              <a:t>	</a:t>
            </a:r>
            <a:r>
              <a:rPr lang="ja-JP" altLang="en-US" sz="1600" dirty="0" smtClean="0">
                <a:solidFill>
                  <a:schemeClr val="tx1"/>
                </a:solidFill>
              </a:rPr>
              <a:t>会長</a:t>
            </a:r>
            <a:endParaRPr lang="en-US" altLang="ja-JP" sz="1600" dirty="0">
              <a:solidFill>
                <a:schemeClr val="tx1"/>
              </a:solidFill>
            </a:endParaRPr>
          </a:p>
          <a:p>
            <a:endParaRPr lang="en-US" altLang="ja-JP" sz="800" dirty="0">
              <a:solidFill>
                <a:schemeClr val="tx1"/>
              </a:solidFill>
            </a:endParaRPr>
          </a:p>
          <a:p>
            <a:r>
              <a:rPr lang="ja-JP" altLang="en-US" sz="1600" dirty="0" smtClean="0">
                <a:solidFill>
                  <a:schemeClr val="tx1"/>
                </a:solidFill>
              </a:rPr>
              <a:t>・柴田町婦人防火クラブ連合会</a:t>
            </a:r>
            <a:r>
              <a:rPr lang="en-US" altLang="ja-JP" sz="1600" dirty="0" smtClean="0">
                <a:solidFill>
                  <a:schemeClr val="tx1"/>
                </a:solidFill>
              </a:rPr>
              <a:t>		</a:t>
            </a:r>
            <a:r>
              <a:rPr lang="ja-JP" altLang="en-US" sz="1600" dirty="0" smtClean="0">
                <a:solidFill>
                  <a:schemeClr val="tx1"/>
                </a:solidFill>
              </a:rPr>
              <a:t>会長</a:t>
            </a:r>
            <a:endParaRPr lang="en-US" altLang="ja-JP" sz="1600" dirty="0">
              <a:solidFill>
                <a:schemeClr val="tx1"/>
              </a:solidFill>
            </a:endParaRPr>
          </a:p>
          <a:p>
            <a:endParaRPr lang="en-US" altLang="ja-JP" sz="800" dirty="0">
              <a:solidFill>
                <a:schemeClr val="tx1"/>
              </a:solidFill>
            </a:endParaRPr>
          </a:p>
          <a:p>
            <a:r>
              <a:rPr lang="ja-JP" altLang="en-US" sz="1600" dirty="0" smtClean="0">
                <a:solidFill>
                  <a:schemeClr val="tx1"/>
                </a:solidFill>
              </a:rPr>
              <a:t>・柴田町第４行政区</a:t>
            </a:r>
            <a:r>
              <a:rPr lang="en-US" altLang="ja-JP" sz="1600" dirty="0" smtClean="0">
                <a:solidFill>
                  <a:schemeClr val="tx1"/>
                </a:solidFill>
              </a:rPr>
              <a:t>			</a:t>
            </a:r>
            <a:r>
              <a:rPr lang="ja-JP" altLang="en-US" sz="1600" dirty="0" smtClean="0">
                <a:solidFill>
                  <a:schemeClr val="tx1"/>
                </a:solidFill>
              </a:rPr>
              <a:t>区長</a:t>
            </a:r>
            <a:endParaRPr lang="en-US" altLang="ja-JP" sz="800" dirty="0">
              <a:solidFill>
                <a:schemeClr val="tx1"/>
              </a:solidFill>
            </a:endParaRPr>
          </a:p>
          <a:p>
            <a:endParaRPr lang="en-US" altLang="ja-JP" sz="800" dirty="0">
              <a:solidFill>
                <a:schemeClr val="tx1"/>
              </a:solidFill>
            </a:endParaRPr>
          </a:p>
          <a:p>
            <a:r>
              <a:rPr lang="ja-JP" altLang="en-US" sz="1600" dirty="0" smtClean="0">
                <a:solidFill>
                  <a:schemeClr val="tx1"/>
                </a:solidFill>
              </a:rPr>
              <a:t>・柴田町民生委員児童委員協議会</a:t>
            </a:r>
            <a:r>
              <a:rPr lang="en-US" altLang="ja-JP" sz="1600" dirty="0" smtClean="0">
                <a:solidFill>
                  <a:schemeClr val="tx1"/>
                </a:solidFill>
              </a:rPr>
              <a:t>	</a:t>
            </a:r>
            <a:r>
              <a:rPr lang="ja-JP" altLang="en-US" sz="1600" dirty="0" smtClean="0">
                <a:solidFill>
                  <a:schemeClr val="tx1"/>
                </a:solidFill>
              </a:rPr>
              <a:t>会長</a:t>
            </a:r>
            <a:endParaRPr lang="en-US" altLang="ja-JP" sz="1600" dirty="0">
              <a:solidFill>
                <a:schemeClr val="tx1"/>
              </a:solidFill>
            </a:endParaRPr>
          </a:p>
          <a:p>
            <a:endParaRPr lang="en-US" altLang="ja-JP" sz="800" dirty="0">
              <a:solidFill>
                <a:schemeClr val="tx1"/>
              </a:solidFill>
            </a:endParaRPr>
          </a:p>
          <a:p>
            <a:r>
              <a:rPr lang="ja-JP" altLang="en-US" sz="1600" dirty="0">
                <a:solidFill>
                  <a:schemeClr val="tx1"/>
                </a:solidFill>
              </a:rPr>
              <a:t>・東北電力白石営業所　総務課　</a:t>
            </a:r>
            <a:r>
              <a:rPr lang="en-US" altLang="ja-JP" sz="1600" dirty="0">
                <a:solidFill>
                  <a:schemeClr val="tx1"/>
                </a:solidFill>
              </a:rPr>
              <a:t>	</a:t>
            </a:r>
            <a:r>
              <a:rPr lang="ja-JP" altLang="en-US" sz="1600" dirty="0" smtClean="0">
                <a:solidFill>
                  <a:schemeClr val="tx1"/>
                </a:solidFill>
              </a:rPr>
              <a:t>課長</a:t>
            </a:r>
            <a:endParaRPr lang="en-US" altLang="ja-JP" sz="1600" dirty="0" smtClean="0">
              <a:solidFill>
                <a:schemeClr val="tx1"/>
              </a:solidFill>
            </a:endParaRPr>
          </a:p>
          <a:p>
            <a:pPr algn="r"/>
            <a:r>
              <a:rPr lang="ja-JP" altLang="en-US" sz="1600" dirty="0" smtClean="0">
                <a:solidFill>
                  <a:schemeClr val="tx1"/>
                </a:solidFill>
              </a:rPr>
              <a:t>（</a:t>
            </a:r>
            <a:r>
              <a:rPr lang="ja-JP" altLang="en-US" sz="1600" dirty="0">
                <a:solidFill>
                  <a:schemeClr val="tx1"/>
                </a:solidFill>
              </a:rPr>
              <a:t>異動</a:t>
            </a:r>
            <a:r>
              <a:rPr lang="ja-JP" altLang="en-US" sz="1600" dirty="0" smtClean="0">
                <a:solidFill>
                  <a:schemeClr val="tx1"/>
                </a:solidFill>
              </a:rPr>
              <a:t>で男性に（</a:t>
            </a:r>
            <a:r>
              <a:rPr lang="en-US" altLang="ja-JP" sz="1600" dirty="0" smtClean="0">
                <a:solidFill>
                  <a:schemeClr val="tx1"/>
                </a:solidFill>
              </a:rPr>
              <a:t>H27.7</a:t>
            </a:r>
            <a:r>
              <a:rPr lang="ja-JP" altLang="en-US" sz="1600" dirty="0" smtClean="0">
                <a:solidFill>
                  <a:schemeClr val="tx1"/>
                </a:solidFill>
              </a:rPr>
              <a:t>））</a:t>
            </a:r>
            <a:endParaRPr lang="en-US" altLang="ja-JP" sz="1600" dirty="0">
              <a:solidFill>
                <a:schemeClr val="tx1"/>
              </a:solidFill>
            </a:endParaRPr>
          </a:p>
          <a:p>
            <a:endParaRPr lang="en-US" altLang="ja-JP" sz="1600" dirty="0">
              <a:solidFill>
                <a:schemeClr val="tx1"/>
              </a:solidFill>
            </a:endParaRPr>
          </a:p>
        </p:txBody>
      </p:sp>
      <p:sp>
        <p:nvSpPr>
          <p:cNvPr id="28" name="テキスト ボックス 27"/>
          <p:cNvSpPr txBox="1"/>
          <p:nvPr/>
        </p:nvSpPr>
        <p:spPr>
          <a:xfrm>
            <a:off x="4933396" y="2449788"/>
            <a:ext cx="3875583" cy="338554"/>
          </a:xfrm>
          <a:prstGeom prst="rect">
            <a:avLst/>
          </a:prstGeom>
          <a:noFill/>
        </p:spPr>
        <p:txBody>
          <a:bodyPr wrap="square" rtlCol="0">
            <a:spAutoFit/>
          </a:bodyPr>
          <a:lstStyle/>
          <a:p>
            <a:pPr algn="ctr"/>
            <a:r>
              <a:rPr lang="ja-JP" altLang="en-US" sz="1600" b="1" dirty="0">
                <a:latin typeface="メイリオ"/>
                <a:ea typeface="メイリオ"/>
                <a:cs typeface="メイリオ"/>
              </a:rPr>
              <a:t>＜柴田町防災会議に占める女性の割合＞</a:t>
            </a:r>
          </a:p>
        </p:txBody>
      </p:sp>
      <p:sp>
        <p:nvSpPr>
          <p:cNvPr id="29" name="テキスト ボックス 28"/>
          <p:cNvSpPr txBox="1"/>
          <p:nvPr/>
        </p:nvSpPr>
        <p:spPr>
          <a:xfrm>
            <a:off x="4126940" y="6238827"/>
            <a:ext cx="4842248" cy="461665"/>
          </a:xfrm>
          <a:prstGeom prst="rect">
            <a:avLst/>
          </a:prstGeom>
          <a:noFill/>
        </p:spPr>
        <p:txBody>
          <a:bodyPr wrap="square" rtlCol="0">
            <a:spAutoFit/>
          </a:bodyPr>
          <a:lstStyle/>
          <a:p>
            <a:pPr algn="r"/>
            <a:r>
              <a:rPr lang="ja-JP" altLang="en-US" sz="1200" b="1" dirty="0">
                <a:latin typeface="メイリオ"/>
                <a:ea typeface="メイリオ"/>
                <a:cs typeface="メイリオ"/>
              </a:rPr>
              <a:t>柴田町総務課　</a:t>
            </a:r>
            <a:r>
              <a:rPr lang="en-US" altLang="ja-JP" sz="1200" b="1" dirty="0">
                <a:latin typeface="メイリオ"/>
                <a:ea typeface="メイリオ"/>
                <a:cs typeface="メイリオ"/>
              </a:rPr>
              <a:t>0224-55-2111</a:t>
            </a:r>
          </a:p>
          <a:p>
            <a:pPr algn="r"/>
            <a:r>
              <a:rPr lang="en-US" altLang="ja-JP" sz="1200" dirty="0">
                <a:hlinkClick r:id="rId3"/>
              </a:rPr>
              <a:t>general-affairs@town.shibata.miyagi.jp</a:t>
            </a:r>
            <a:endParaRPr lang="en-US" altLang="ja-JP" sz="1200" dirty="0"/>
          </a:p>
        </p:txBody>
      </p:sp>
      <p:sp>
        <p:nvSpPr>
          <p:cNvPr id="37" name="テキスト ボックス 36"/>
          <p:cNvSpPr txBox="1"/>
          <p:nvPr/>
        </p:nvSpPr>
        <p:spPr>
          <a:xfrm>
            <a:off x="6580095" y="4644649"/>
            <a:ext cx="2336428" cy="276999"/>
          </a:xfrm>
          <a:prstGeom prst="rect">
            <a:avLst/>
          </a:prstGeom>
          <a:noFill/>
        </p:spPr>
        <p:txBody>
          <a:bodyPr wrap="square" rtlCol="0">
            <a:spAutoFit/>
          </a:bodyPr>
          <a:lstStyle/>
          <a:p>
            <a:pPr algn="r"/>
            <a:r>
              <a:rPr lang="ja-JP" altLang="en-US" sz="1200" b="1" dirty="0">
                <a:latin typeface="メイリオ"/>
                <a:ea typeface="メイリオ"/>
                <a:cs typeface="メイリオ"/>
              </a:rPr>
              <a:t>（内閣府男女共同参画局調べ）</a:t>
            </a:r>
          </a:p>
        </p:txBody>
      </p:sp>
      <p:sp>
        <p:nvSpPr>
          <p:cNvPr id="38" name="テキスト ボックス 37"/>
          <p:cNvSpPr txBox="1"/>
          <p:nvPr/>
        </p:nvSpPr>
        <p:spPr>
          <a:xfrm>
            <a:off x="250995" y="6401248"/>
            <a:ext cx="1113857" cy="230832"/>
          </a:xfrm>
          <a:prstGeom prst="rect">
            <a:avLst/>
          </a:prstGeom>
          <a:noFill/>
          <a:ln>
            <a:solidFill>
              <a:schemeClr val="tx1"/>
            </a:solidFill>
          </a:ln>
        </p:spPr>
        <p:txBody>
          <a:bodyPr wrap="none" rtlCol="0">
            <a:spAutoFit/>
          </a:bodyPr>
          <a:lstStyle/>
          <a:p>
            <a:r>
              <a:rPr kumimoji="1" lang="ja-JP" altLang="en-US" sz="900" dirty="0" smtClean="0">
                <a:latin typeface="+mj-ea"/>
                <a:ea typeface="+mj-ea"/>
              </a:rPr>
              <a:t>平成２８年３月現在</a:t>
            </a:r>
            <a:endParaRPr kumimoji="1" lang="ja-JP" altLang="en-US" sz="900" dirty="0">
              <a:latin typeface="+mj-ea"/>
              <a:ea typeface="+mj-ea"/>
            </a:endParaRPr>
          </a:p>
        </p:txBody>
      </p:sp>
      <p:sp>
        <p:nvSpPr>
          <p:cNvPr id="40" name="正方形/長方形 39"/>
          <p:cNvSpPr/>
          <p:nvPr/>
        </p:nvSpPr>
        <p:spPr>
          <a:xfrm>
            <a:off x="94130" y="80682"/>
            <a:ext cx="1331259" cy="66590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事例</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6</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正方形/長方形 40"/>
          <p:cNvSpPr/>
          <p:nvPr/>
        </p:nvSpPr>
        <p:spPr>
          <a:xfrm>
            <a:off x="1425389" y="80682"/>
            <a:ext cx="7584140" cy="665907"/>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defTabSz="179388"/>
            <a:r>
              <a:rPr lang="ja-JP" altLang="en-US"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地方防災会議の女性委員の割合を高める</a:t>
            </a:r>
            <a:r>
              <a:rPr lang="ja-JP" altLang="en-US"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工夫３</a:t>
            </a:r>
            <a:endParaRPr lang="en-US" altLang="ja-JP"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正方形/長方形 41"/>
          <p:cNvSpPr/>
          <p:nvPr/>
        </p:nvSpPr>
        <p:spPr>
          <a:xfrm>
            <a:off x="7449671" y="80683"/>
            <a:ext cx="1559858" cy="66590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宮城県</a:t>
            </a:r>
            <a:endPar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柴田町</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テキスト ボックス 42"/>
          <p:cNvSpPr txBox="1"/>
          <p:nvPr/>
        </p:nvSpPr>
        <p:spPr>
          <a:xfrm>
            <a:off x="214035" y="808319"/>
            <a:ext cx="8689041" cy="1508105"/>
          </a:xfrm>
          <a:prstGeom prst="rect">
            <a:avLst/>
          </a:prstGeom>
          <a:noFill/>
          <a:ln>
            <a:solidFill>
              <a:schemeClr val="tx1"/>
            </a:solidFill>
          </a:ln>
        </p:spPr>
        <p:txBody>
          <a:bodyPr wrap="square" rIns="0" rtlCol="0">
            <a:spAutoFit/>
          </a:bodyPr>
          <a:lstStyle/>
          <a:p>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取組の概要</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（市町村防災会議：町による取組）</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marL="201613" indent="-201613"/>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・これまで防災会議に女性委員は１人もいなかったが、東日本大震災を契機に、防災施策に女性の視点を反映させるため、女性の登用に向けた取組を実施。</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marL="201613" indent="-201613"/>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・実際に</a:t>
            </a:r>
            <a:r>
              <a:rPr lang="ja-JP" altLang="en-US" b="1" u="sng"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地域防災で活躍している女性を中心に登用</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defTabSz="457200">
              <a:defRPr/>
            </a:pP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・２年間で</a:t>
            </a:r>
            <a:r>
              <a:rPr lang="ja-JP" altLang="en-US" b="1" u="sng"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６人の女性を登用</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し、女性割合が増加（１名</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は</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異動</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により男性に）</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7666570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94129" y="80682"/>
            <a:ext cx="8915400" cy="6629400"/>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250452" y="6363835"/>
            <a:ext cx="1113857" cy="230832"/>
          </a:xfrm>
          <a:prstGeom prst="rect">
            <a:avLst/>
          </a:prstGeom>
          <a:noFill/>
          <a:ln>
            <a:solidFill>
              <a:schemeClr val="tx1"/>
            </a:solidFill>
          </a:ln>
        </p:spPr>
        <p:txBody>
          <a:bodyPr wrap="none" rtlCol="0">
            <a:spAutoFit/>
          </a:bodyPr>
          <a:lstStyle/>
          <a:p>
            <a:r>
              <a:rPr kumimoji="1" lang="ja-JP" altLang="en-US" sz="900" dirty="0" smtClean="0">
                <a:latin typeface="+mj-ea"/>
                <a:ea typeface="+mj-ea"/>
              </a:rPr>
              <a:t>平成２</a:t>
            </a:r>
            <a:r>
              <a:rPr lang="ja-JP" altLang="en-US" sz="900" dirty="0" smtClean="0">
                <a:latin typeface="+mj-ea"/>
                <a:ea typeface="+mj-ea"/>
              </a:rPr>
              <a:t>８</a:t>
            </a:r>
            <a:r>
              <a:rPr kumimoji="1" lang="ja-JP" altLang="en-US" sz="900" dirty="0" smtClean="0">
                <a:latin typeface="+mj-ea"/>
                <a:ea typeface="+mj-ea"/>
              </a:rPr>
              <a:t>年３月現在</a:t>
            </a:r>
            <a:endParaRPr kumimoji="1" lang="ja-JP" altLang="en-US" sz="900" dirty="0">
              <a:latin typeface="+mj-ea"/>
              <a:ea typeface="+mj-ea"/>
            </a:endParaRPr>
          </a:p>
        </p:txBody>
      </p:sp>
      <p:sp>
        <p:nvSpPr>
          <p:cNvPr id="11" name="正方形/長方形 10"/>
          <p:cNvSpPr/>
          <p:nvPr/>
        </p:nvSpPr>
        <p:spPr>
          <a:xfrm>
            <a:off x="94130" y="80682"/>
            <a:ext cx="1331259" cy="66590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事例</a:t>
            </a:r>
            <a:r>
              <a:rPr kumimoji="1"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7</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1425389" y="80682"/>
            <a:ext cx="7584140" cy="665907"/>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lang="ja-JP" altLang="en-US"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女性の防災リーダー</a:t>
            </a:r>
            <a:r>
              <a:rPr lang="ja-JP" altLang="en-US"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育成①</a:t>
            </a:r>
            <a:endParaRPr lang="ja-JP" altLang="en-US"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7449671" y="80683"/>
            <a:ext cx="1559858" cy="66590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静岡県</a:t>
            </a:r>
          </a:p>
        </p:txBody>
      </p:sp>
      <p:sp>
        <p:nvSpPr>
          <p:cNvPr id="15" name="テキスト ボックス 14"/>
          <p:cNvSpPr txBox="1"/>
          <p:nvPr/>
        </p:nvSpPr>
        <p:spPr>
          <a:xfrm>
            <a:off x="214035" y="808319"/>
            <a:ext cx="8689041" cy="1508105"/>
          </a:xfrm>
          <a:prstGeom prst="rect">
            <a:avLst/>
          </a:prstGeom>
          <a:noFill/>
          <a:ln>
            <a:solidFill>
              <a:schemeClr val="tx1"/>
            </a:solidFill>
          </a:ln>
        </p:spPr>
        <p:txBody>
          <a:bodyPr wrap="square" rIns="0" rtlCol="0">
            <a:spAutoFit/>
          </a:bodyPr>
          <a:lstStyle/>
          <a:p>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取組の概要</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a:t>
            </a:r>
          </a:p>
          <a:p>
            <a:pPr marL="228600" indent="-228600"/>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・男女共同参画部局と危機管理部局が連携して</a:t>
            </a:r>
            <a:r>
              <a:rPr lang="ja-JP" altLang="en-US" b="1" u="sng"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「男女共同参画の視点からの防災手引書</a:t>
            </a:r>
            <a:r>
              <a:rPr lang="ja-JP" altLang="en-US" b="1" u="sng"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b="1" u="sng"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作成</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28600" indent="-228600"/>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・これを活用し、</a:t>
            </a:r>
            <a:r>
              <a:rPr lang="ja-JP" altLang="en-US" b="1" u="sng"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「地域で活躍する女性防災リーダー育成事業」</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を実施。</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44475" indent="-244475"/>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・事業により育成された女性リーダーは身につけた知識を</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自らの活動で</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実践。</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p:cNvSpPr txBox="1"/>
          <p:nvPr/>
        </p:nvSpPr>
        <p:spPr>
          <a:xfrm>
            <a:off x="284709" y="2363714"/>
            <a:ext cx="8618368" cy="3673479"/>
          </a:xfrm>
          <a:prstGeom prst="rect">
            <a:avLst/>
          </a:prstGeom>
          <a:noFill/>
        </p:spPr>
        <p:txBody>
          <a:bodyPr wrap="square" rtlCol="0">
            <a:noAutofit/>
          </a:bodyPr>
          <a:lstStyle/>
          <a:p>
            <a:pPr marL="285750" lvl="0" indent="-285750">
              <a:lnSpc>
                <a:spcPct val="110000"/>
              </a:lnSpc>
              <a:buFont typeface="Wingdings" panose="05000000000000000000" pitchFamily="2" charset="2"/>
              <a:buChar char="p"/>
            </a:pPr>
            <a:r>
              <a:rPr lang="ja-JP" altLang="ja-JP" sz="2000" b="1" dirty="0">
                <a:latin typeface="メイリオ"/>
                <a:ea typeface="メイリオ"/>
                <a:cs typeface="メイリオ"/>
              </a:rPr>
              <a:t>「地域で活躍する女性防災リーダー育成事業」</a:t>
            </a:r>
            <a:endParaRPr lang="en-US" altLang="ja-JP" sz="2000" b="1" dirty="0" smtClean="0">
              <a:latin typeface="メイリオ"/>
              <a:ea typeface="メイリオ"/>
              <a:cs typeface="メイリオ"/>
            </a:endParaRPr>
          </a:p>
          <a:p>
            <a:pPr marL="441325" lvl="0">
              <a:lnSpc>
                <a:spcPct val="110000"/>
              </a:lnSpc>
              <a:tabLst>
                <a:tab pos="441325" algn="l"/>
              </a:tabLst>
            </a:pPr>
            <a:r>
              <a:rPr lang="ja-JP" altLang="en-US" dirty="0" smtClean="0">
                <a:latin typeface="メイリオ"/>
                <a:ea typeface="メイリオ"/>
                <a:cs typeface="メイリオ"/>
              </a:rPr>
              <a:t>県内３箇所（県東部、県西部、県中部）で実施。</a:t>
            </a:r>
            <a:endParaRPr lang="en-US" altLang="ja-JP" dirty="0" smtClean="0">
              <a:latin typeface="メイリオ"/>
              <a:ea typeface="メイリオ"/>
              <a:cs typeface="メイリオ"/>
            </a:endParaRPr>
          </a:p>
          <a:p>
            <a:pPr marL="441325" lvl="0">
              <a:lnSpc>
                <a:spcPct val="110000"/>
              </a:lnSpc>
            </a:pPr>
            <a:r>
              <a:rPr lang="ja-JP" altLang="en-US" dirty="0" smtClean="0">
                <a:latin typeface="メイリオ"/>
                <a:ea typeface="メイリオ"/>
                <a:cs typeface="メイリオ"/>
              </a:rPr>
              <a:t>講座は２日間の連続講座で、２日間受講した者に修了証を交付。</a:t>
            </a:r>
            <a:endParaRPr lang="en-US" altLang="ja-JP" dirty="0" smtClean="0">
              <a:latin typeface="メイリオ"/>
              <a:ea typeface="メイリオ"/>
              <a:cs typeface="メイリオ"/>
            </a:endParaRPr>
          </a:p>
          <a:p>
            <a:pPr marL="441325" lvl="0">
              <a:lnSpc>
                <a:spcPct val="110000"/>
              </a:lnSpc>
            </a:pPr>
            <a:r>
              <a:rPr lang="ja-JP" altLang="en-US" dirty="0" smtClean="0">
                <a:latin typeface="メイリオ"/>
                <a:ea typeface="メイリオ"/>
                <a:cs typeface="メイリオ"/>
              </a:rPr>
              <a:t>受講者名簿を市町へ情報提供、静岡県男女共同参画人財</a:t>
            </a:r>
            <a:endParaRPr lang="en-US" altLang="ja-JP" dirty="0" smtClean="0">
              <a:latin typeface="メイリオ"/>
              <a:ea typeface="メイリオ"/>
              <a:cs typeface="メイリオ"/>
            </a:endParaRPr>
          </a:p>
          <a:p>
            <a:pPr marL="441325" lvl="0">
              <a:lnSpc>
                <a:spcPct val="110000"/>
              </a:lnSpc>
            </a:pPr>
            <a:r>
              <a:rPr lang="ja-JP" altLang="en-US" dirty="0" smtClean="0">
                <a:latin typeface="メイリオ"/>
                <a:ea typeface="メイリオ"/>
                <a:cs typeface="メイリオ"/>
              </a:rPr>
              <a:t>データベースに登録。</a:t>
            </a:r>
            <a:endParaRPr lang="en-US" altLang="ja-JP" sz="1400" b="1" dirty="0" smtClean="0">
              <a:latin typeface="メイリオ"/>
              <a:ea typeface="メイリオ"/>
              <a:cs typeface="メイリオ"/>
            </a:endParaRPr>
          </a:p>
          <a:p>
            <a:pPr marL="285750" lvl="0" indent="-285750">
              <a:lnSpc>
                <a:spcPct val="110000"/>
              </a:lnSpc>
              <a:buFont typeface="Wingdings" panose="05000000000000000000" pitchFamily="2" charset="2"/>
              <a:buChar char="p"/>
            </a:pPr>
            <a:r>
              <a:rPr lang="ja-JP" altLang="en-US" sz="2000" b="1" dirty="0" smtClean="0">
                <a:latin typeface="メイリオ"/>
                <a:ea typeface="メイリオ"/>
                <a:cs typeface="メイリオ"/>
              </a:rPr>
              <a:t>アンケート調査の実施（９～</a:t>
            </a:r>
            <a:r>
              <a:rPr lang="en-US" altLang="ja-JP" sz="2000" b="1" dirty="0" smtClean="0">
                <a:latin typeface="メイリオ"/>
                <a:ea typeface="メイリオ"/>
                <a:cs typeface="メイリオ"/>
              </a:rPr>
              <a:t>10</a:t>
            </a:r>
            <a:r>
              <a:rPr lang="ja-JP" altLang="en-US" sz="2000" b="1" dirty="0" smtClean="0">
                <a:latin typeface="メイリオ"/>
                <a:ea typeface="メイリオ"/>
                <a:cs typeface="メイリオ"/>
              </a:rPr>
              <a:t>ヶ月後）</a:t>
            </a:r>
            <a:endParaRPr lang="en-US" altLang="ja-JP" sz="2000" b="1" dirty="0" smtClean="0">
              <a:latin typeface="メイリオ"/>
              <a:ea typeface="メイリオ"/>
              <a:cs typeface="メイリオ"/>
            </a:endParaRPr>
          </a:p>
          <a:p>
            <a:pPr marL="441325" lvl="0">
              <a:lnSpc>
                <a:spcPct val="110000"/>
              </a:lnSpc>
            </a:pPr>
            <a:r>
              <a:rPr lang="ja-JP" altLang="en-US" dirty="0" smtClean="0">
                <a:latin typeface="メイリオ"/>
                <a:ea typeface="メイリオ"/>
                <a:cs typeface="メイリオ"/>
              </a:rPr>
              <a:t>（主な回答）</a:t>
            </a:r>
            <a:endParaRPr lang="en-US" altLang="ja-JP" dirty="0" smtClean="0">
              <a:latin typeface="メイリオ"/>
              <a:ea typeface="メイリオ"/>
              <a:cs typeface="メイリオ"/>
            </a:endParaRPr>
          </a:p>
          <a:p>
            <a:pPr marL="898525" lvl="0" indent="-212725">
              <a:lnSpc>
                <a:spcPct val="110000"/>
              </a:lnSpc>
            </a:pPr>
            <a:r>
              <a:rPr lang="ja-JP" altLang="en-US" dirty="0" smtClean="0">
                <a:latin typeface="メイリオ"/>
                <a:ea typeface="メイリオ"/>
                <a:cs typeface="メイリオ"/>
              </a:rPr>
              <a:t>・知識をつけたことで意見を言うことができるように</a:t>
            </a:r>
            <a:r>
              <a:rPr lang="en-US" altLang="ja-JP" dirty="0">
                <a:latin typeface="メイリオ"/>
                <a:ea typeface="メイリオ"/>
                <a:cs typeface="メイリオ"/>
              </a:rPr>
              <a:t/>
            </a:r>
            <a:br>
              <a:rPr lang="en-US" altLang="ja-JP" dirty="0">
                <a:latin typeface="メイリオ"/>
                <a:ea typeface="メイリオ"/>
                <a:cs typeface="メイリオ"/>
              </a:rPr>
            </a:br>
            <a:r>
              <a:rPr lang="ja-JP" altLang="en-US" dirty="0" smtClean="0">
                <a:latin typeface="メイリオ"/>
                <a:ea typeface="メイリオ"/>
                <a:cs typeface="メイリオ"/>
              </a:rPr>
              <a:t>なった。</a:t>
            </a:r>
            <a:endParaRPr lang="en-US" altLang="ja-JP" dirty="0" smtClean="0">
              <a:latin typeface="メイリオ"/>
              <a:ea typeface="メイリオ"/>
              <a:cs typeface="メイリオ"/>
            </a:endParaRPr>
          </a:p>
          <a:p>
            <a:pPr marL="685800" lvl="0">
              <a:lnSpc>
                <a:spcPct val="110000"/>
              </a:lnSpc>
            </a:pPr>
            <a:r>
              <a:rPr lang="ja-JP" altLang="en-US" dirty="0" smtClean="0">
                <a:latin typeface="メイリオ"/>
                <a:ea typeface="メイリオ"/>
                <a:cs typeface="メイリオ"/>
              </a:rPr>
              <a:t>・自治会の会議で話をするよう呼ばれた。</a:t>
            </a:r>
            <a:endParaRPr lang="en-US" altLang="ja-JP" dirty="0" smtClean="0">
              <a:latin typeface="メイリオ"/>
              <a:ea typeface="メイリオ"/>
              <a:cs typeface="メイリオ"/>
            </a:endParaRPr>
          </a:p>
          <a:p>
            <a:pPr marL="898525" lvl="0" indent="-212725">
              <a:lnSpc>
                <a:spcPct val="110000"/>
              </a:lnSpc>
            </a:pPr>
            <a:r>
              <a:rPr lang="ja-JP" altLang="en-US" dirty="0" smtClean="0">
                <a:latin typeface="メイリオ"/>
                <a:ea typeface="メイリオ"/>
                <a:cs typeface="メイリオ"/>
              </a:rPr>
              <a:t>・地域で</a:t>
            </a:r>
            <a:r>
              <a:rPr lang="ja-JP" altLang="en-US" b="1" u="sng" dirty="0" smtClean="0">
                <a:solidFill>
                  <a:schemeClr val="accent5"/>
                </a:solidFill>
                <a:latin typeface="メイリオ"/>
                <a:ea typeface="メイリオ"/>
                <a:cs typeface="メイリオ"/>
              </a:rPr>
              <a:t>男女共同参画をテーマに防災講演会を実施</a:t>
            </a:r>
            <a:r>
              <a:rPr lang="ja-JP" altLang="en-US" dirty="0" smtClean="0">
                <a:latin typeface="メイリオ"/>
                <a:ea typeface="メイリオ"/>
                <a:cs typeface="メイリオ"/>
              </a:rPr>
              <a:t>し、総合防災訓練では男女の役割を逆転させた。</a:t>
            </a:r>
            <a:endParaRPr lang="en-US" altLang="ja-JP" dirty="0" smtClean="0">
              <a:latin typeface="メイリオ"/>
              <a:ea typeface="メイリオ"/>
              <a:cs typeface="メイリオ"/>
            </a:endParaRPr>
          </a:p>
          <a:p>
            <a:pPr marL="685800" lvl="0">
              <a:lnSpc>
                <a:spcPct val="110000"/>
              </a:lnSpc>
            </a:pPr>
            <a:r>
              <a:rPr lang="ja-JP" altLang="en-US" dirty="0" smtClean="0">
                <a:latin typeface="メイリオ"/>
                <a:ea typeface="メイリオ"/>
                <a:cs typeface="メイリオ"/>
              </a:rPr>
              <a:t>・</a:t>
            </a:r>
            <a:r>
              <a:rPr lang="ja-JP" altLang="en-US" b="1" u="sng" dirty="0" smtClean="0">
                <a:solidFill>
                  <a:schemeClr val="accent5"/>
                </a:solidFill>
                <a:latin typeface="メイリオ"/>
                <a:ea typeface="メイリオ"/>
                <a:cs typeface="メイリオ"/>
              </a:rPr>
              <a:t>市と協働でママの防災力をアップさせる事業を実施</a:t>
            </a:r>
            <a:r>
              <a:rPr lang="ja-JP" altLang="en-US" dirty="0" smtClean="0">
                <a:latin typeface="メイリオ"/>
                <a:ea typeface="メイリオ"/>
                <a:cs typeface="メイリオ"/>
              </a:rPr>
              <a:t>した。</a:t>
            </a:r>
            <a:endParaRPr lang="en-US" altLang="ja-JP" dirty="0" smtClean="0">
              <a:latin typeface="メイリオ"/>
              <a:ea typeface="メイリオ"/>
              <a:cs typeface="メイリオ"/>
            </a:endParaRPr>
          </a:p>
        </p:txBody>
      </p:sp>
      <p:graphicFrame>
        <p:nvGraphicFramePr>
          <p:cNvPr id="2" name="表 1"/>
          <p:cNvGraphicFramePr>
            <a:graphicFrameLocks noGrp="1"/>
          </p:cNvGraphicFramePr>
          <p:nvPr>
            <p:extLst/>
          </p:nvPr>
        </p:nvGraphicFramePr>
        <p:xfrm>
          <a:off x="6782609" y="3352399"/>
          <a:ext cx="2129473" cy="1396065"/>
        </p:xfrm>
        <a:graphic>
          <a:graphicData uri="http://schemas.openxmlformats.org/drawingml/2006/table">
            <a:tbl>
              <a:tblPr firstRow="1" bandRow="1">
                <a:tableStyleId>{5C22544A-7EE6-4342-B048-85BDC9FD1C3A}</a:tableStyleId>
              </a:tblPr>
              <a:tblGrid>
                <a:gridCol w="1065530"/>
                <a:gridCol w="1063943"/>
              </a:tblGrid>
              <a:tr h="357711">
                <a:tc>
                  <a:txBody>
                    <a:bodyPr/>
                    <a:lstStyle/>
                    <a:p>
                      <a:pPr algn="ctr"/>
                      <a:r>
                        <a:rPr kumimoji="1" lang="ja-JP" altLang="en-US" sz="1600" dirty="0" smtClean="0">
                          <a:latin typeface="メイリオ"/>
                          <a:ea typeface="メイリオ"/>
                          <a:cs typeface="メイリオ"/>
                        </a:rPr>
                        <a:t>年</a:t>
                      </a:r>
                      <a:endParaRPr kumimoji="1" lang="ja-JP" altLang="en-US" sz="1600" dirty="0">
                        <a:latin typeface="メイリオ"/>
                        <a:ea typeface="メイリオ"/>
                        <a:cs typeface="メイリオ"/>
                      </a:endParaRPr>
                    </a:p>
                  </a:txBody>
                  <a:tcPr/>
                </a:tc>
                <a:tc>
                  <a:txBody>
                    <a:bodyPr/>
                    <a:lstStyle/>
                    <a:p>
                      <a:pPr algn="ctr"/>
                      <a:r>
                        <a:rPr kumimoji="1" lang="ja-JP" altLang="en-US" sz="1600" dirty="0" smtClean="0">
                          <a:latin typeface="メイリオ"/>
                          <a:ea typeface="メイリオ"/>
                          <a:cs typeface="メイリオ"/>
                        </a:rPr>
                        <a:t>受講者数</a:t>
                      </a:r>
                      <a:endParaRPr kumimoji="1" lang="ja-JP" altLang="en-US" sz="1600" dirty="0">
                        <a:latin typeface="メイリオ"/>
                        <a:ea typeface="メイリオ"/>
                        <a:cs typeface="メイリオ"/>
                      </a:endParaRPr>
                    </a:p>
                  </a:txBody>
                  <a:tcPr/>
                </a:tc>
              </a:tr>
              <a:tr h="334106">
                <a:tc>
                  <a:txBody>
                    <a:bodyPr/>
                    <a:lstStyle/>
                    <a:p>
                      <a:pPr algn="ctr"/>
                      <a:r>
                        <a:rPr kumimoji="1" lang="en-US" altLang="ja-JP" sz="1600" dirty="0" smtClean="0">
                          <a:latin typeface="メイリオ"/>
                          <a:ea typeface="メイリオ"/>
                          <a:cs typeface="メイリオ"/>
                        </a:rPr>
                        <a:t>H25</a:t>
                      </a:r>
                      <a:endParaRPr kumimoji="1" lang="ja-JP" altLang="en-US" sz="1600" dirty="0">
                        <a:latin typeface="メイリオ"/>
                        <a:ea typeface="メイリオ"/>
                        <a:cs typeface="メイリオ"/>
                      </a:endParaRPr>
                    </a:p>
                  </a:txBody>
                  <a:tcPr/>
                </a:tc>
                <a:tc>
                  <a:txBody>
                    <a:bodyPr/>
                    <a:lstStyle/>
                    <a:p>
                      <a:pPr algn="ctr"/>
                      <a:r>
                        <a:rPr kumimoji="1" lang="en-US" altLang="ja-JP" sz="1600" dirty="0" smtClean="0">
                          <a:latin typeface="メイリオ"/>
                          <a:ea typeface="メイリオ"/>
                          <a:cs typeface="メイリオ"/>
                        </a:rPr>
                        <a:t>184</a:t>
                      </a:r>
                      <a:r>
                        <a:rPr kumimoji="1" lang="ja-JP" altLang="en-US" sz="1600" dirty="0" smtClean="0">
                          <a:latin typeface="メイリオ"/>
                          <a:ea typeface="メイリオ"/>
                          <a:cs typeface="メイリオ"/>
                        </a:rPr>
                        <a:t>名</a:t>
                      </a:r>
                      <a:endParaRPr kumimoji="1" lang="en-US" altLang="ja-JP" sz="1600" dirty="0" smtClean="0">
                        <a:latin typeface="メイリオ"/>
                        <a:ea typeface="メイリオ"/>
                        <a:cs typeface="メイリオ"/>
                      </a:endParaRPr>
                    </a:p>
                  </a:txBody>
                  <a:tcPr/>
                </a:tc>
              </a:tr>
              <a:tr h="367794">
                <a:tc>
                  <a:txBody>
                    <a:bodyPr/>
                    <a:lstStyle/>
                    <a:p>
                      <a:pPr algn="ctr"/>
                      <a:r>
                        <a:rPr kumimoji="1" lang="en-US" altLang="ja-JP" sz="1600" dirty="0" smtClean="0">
                          <a:latin typeface="メイリオ"/>
                          <a:ea typeface="メイリオ"/>
                          <a:cs typeface="メイリオ"/>
                        </a:rPr>
                        <a:t>H26</a:t>
                      </a:r>
                      <a:endParaRPr kumimoji="1" lang="ja-JP" altLang="en-US" sz="1600" dirty="0">
                        <a:latin typeface="メイリオ"/>
                        <a:ea typeface="メイリオ"/>
                        <a:cs typeface="メイリオ"/>
                      </a:endParaRPr>
                    </a:p>
                  </a:txBody>
                  <a:tcPr/>
                </a:tc>
                <a:tc>
                  <a:txBody>
                    <a:bodyPr/>
                    <a:lstStyle/>
                    <a:p>
                      <a:pPr algn="ctr"/>
                      <a:r>
                        <a:rPr kumimoji="1" lang="en-US" altLang="ja-JP" sz="1600" dirty="0" smtClean="0">
                          <a:latin typeface="メイリオ"/>
                          <a:ea typeface="メイリオ"/>
                          <a:cs typeface="メイリオ"/>
                        </a:rPr>
                        <a:t>134</a:t>
                      </a:r>
                      <a:r>
                        <a:rPr kumimoji="1" lang="ja-JP" altLang="en-US" sz="1600" dirty="0" smtClean="0">
                          <a:latin typeface="メイリオ"/>
                          <a:ea typeface="メイリオ"/>
                          <a:cs typeface="メイリオ"/>
                        </a:rPr>
                        <a:t>名</a:t>
                      </a:r>
                      <a:endParaRPr kumimoji="1" lang="ja-JP" altLang="en-US" sz="1600" dirty="0">
                        <a:latin typeface="メイリオ"/>
                        <a:ea typeface="メイリオ"/>
                        <a:cs typeface="メイリオ"/>
                      </a:endParaRPr>
                    </a:p>
                  </a:txBody>
                  <a:tcPr/>
                </a:tc>
              </a:tr>
              <a:tr h="304800">
                <a:tc>
                  <a:txBody>
                    <a:bodyPr/>
                    <a:lstStyle/>
                    <a:p>
                      <a:pPr algn="ctr"/>
                      <a:r>
                        <a:rPr kumimoji="1" lang="en-US" altLang="ja-JP" sz="1600" dirty="0" smtClean="0">
                          <a:latin typeface="メイリオ"/>
                          <a:ea typeface="メイリオ"/>
                          <a:cs typeface="メイリオ"/>
                        </a:rPr>
                        <a:t>H27</a:t>
                      </a:r>
                    </a:p>
                  </a:txBody>
                  <a:tcPr anchor="ctr"/>
                </a:tc>
                <a:tc>
                  <a:txBody>
                    <a:bodyPr/>
                    <a:lstStyle/>
                    <a:p>
                      <a:pPr algn="ctr"/>
                      <a:r>
                        <a:rPr kumimoji="1" lang="en-US" altLang="ja-JP" sz="1600" dirty="0" smtClean="0">
                          <a:latin typeface="メイリオ"/>
                          <a:ea typeface="メイリオ"/>
                          <a:cs typeface="メイリオ"/>
                        </a:rPr>
                        <a:t>122</a:t>
                      </a:r>
                      <a:r>
                        <a:rPr kumimoji="1" lang="ja-JP" altLang="en-US" sz="1600" dirty="0" smtClean="0">
                          <a:latin typeface="メイリオ"/>
                          <a:ea typeface="メイリオ"/>
                          <a:cs typeface="メイリオ"/>
                        </a:rPr>
                        <a:t>名</a:t>
                      </a:r>
                      <a:endParaRPr kumimoji="1" lang="ja-JP" altLang="en-US" sz="1600" dirty="0">
                        <a:latin typeface="メイリオ"/>
                        <a:ea typeface="メイリオ"/>
                        <a:cs typeface="メイリオ"/>
                      </a:endParaRPr>
                    </a:p>
                  </a:txBody>
                  <a:tcPr anchor="ctr"/>
                </a:tc>
              </a:tr>
            </a:tbl>
          </a:graphicData>
        </a:graphic>
      </p:graphicFrame>
    </p:spTree>
    <p:extLst>
      <p:ext uri="{BB962C8B-B14F-4D97-AF65-F5344CB8AC3E}">
        <p14:creationId xmlns:p14="http://schemas.microsoft.com/office/powerpoint/2010/main" val="38898413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149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2973985" y="5871247"/>
            <a:ext cx="4678520" cy="768730"/>
          </a:xfrm>
          <a:prstGeom prst="rect">
            <a:avLst/>
          </a:prstGeom>
          <a:solidFill>
            <a:schemeClr val="accent3">
              <a:lumMod val="60000"/>
              <a:lumOff val="40000"/>
            </a:schemeClr>
          </a:solidFill>
          <a:ln>
            <a:solidFill>
              <a:schemeClr val="accent3">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sz="1600" dirty="0" smtClean="0">
                <a:latin typeface="メイリオ"/>
                <a:ea typeface="メイリオ"/>
                <a:cs typeface="メイリオ"/>
              </a:rPr>
              <a:t>自主防災組織の調査を</a:t>
            </a:r>
            <a:r>
              <a:rPr lang="ja-JP" altLang="en-US" sz="1600" dirty="0" smtClean="0">
                <a:latin typeface="メイリオ"/>
                <a:ea typeface="メイリオ"/>
                <a:cs typeface="メイリオ"/>
              </a:rPr>
              <a:t>実施</a:t>
            </a:r>
            <a:r>
              <a:rPr kumimoji="1" lang="ja-JP" altLang="en-US" sz="1600" dirty="0" smtClean="0">
                <a:latin typeface="メイリオ"/>
                <a:ea typeface="メイリオ"/>
                <a:cs typeface="メイリオ"/>
              </a:rPr>
              <a:t>予定</a:t>
            </a:r>
            <a:endParaRPr kumimoji="1" lang="en-US" altLang="ja-JP" sz="1600" dirty="0" smtClean="0">
              <a:latin typeface="メイリオ"/>
              <a:ea typeface="メイリオ"/>
              <a:cs typeface="メイリオ"/>
            </a:endParaRPr>
          </a:p>
          <a:p>
            <a:r>
              <a:rPr kumimoji="1" lang="en-US" altLang="ja-JP" sz="1600" dirty="0" smtClean="0">
                <a:latin typeface="メイリオ"/>
                <a:ea typeface="メイリオ"/>
                <a:cs typeface="メイリオ"/>
              </a:rPr>
              <a:t>→</a:t>
            </a:r>
            <a:r>
              <a:rPr kumimoji="1" lang="ja-JP" altLang="en-US" sz="1600" dirty="0" smtClean="0">
                <a:latin typeface="メイリオ"/>
                <a:ea typeface="メイリオ"/>
                <a:cs typeface="メイリオ"/>
              </a:rPr>
              <a:t>女性役員数を調査し、研修の実施方法等を検討</a:t>
            </a:r>
            <a:endParaRPr kumimoji="1" lang="ja-JP" altLang="en-US" sz="1600" dirty="0">
              <a:latin typeface="メイリオ"/>
              <a:ea typeface="メイリオ"/>
              <a:cs typeface="メイリオ"/>
            </a:endParaRPr>
          </a:p>
        </p:txBody>
      </p:sp>
      <p:sp>
        <p:nvSpPr>
          <p:cNvPr id="19" name="正方形/長方形 18"/>
          <p:cNvSpPr/>
          <p:nvPr/>
        </p:nvSpPr>
        <p:spPr>
          <a:xfrm>
            <a:off x="230607" y="1501305"/>
            <a:ext cx="1203338" cy="284097"/>
          </a:xfrm>
          <a:prstGeom prst="rect">
            <a:avLst/>
          </a:prstGeom>
          <a:solidFill>
            <a:srgbClr val="FFFF00"/>
          </a:solidFill>
          <a:ln>
            <a:solidFill>
              <a:srgbClr val="FFFF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sz="1600" b="1" dirty="0" smtClean="0">
                <a:latin typeface="メイリオ"/>
                <a:ea typeface="メイリオ"/>
                <a:cs typeface="メイリオ"/>
              </a:rPr>
              <a:t>H</a:t>
            </a:r>
            <a:r>
              <a:rPr lang="ja-JP" altLang="en-US" sz="1600" b="1" dirty="0" smtClean="0">
                <a:latin typeface="メイリオ"/>
                <a:ea typeface="メイリオ"/>
                <a:cs typeface="メイリオ"/>
              </a:rPr>
              <a:t>２３年度</a:t>
            </a:r>
            <a:endParaRPr lang="en-US" altLang="ja-JP" sz="1600" b="1" dirty="0">
              <a:latin typeface="メイリオ"/>
              <a:ea typeface="メイリオ"/>
              <a:cs typeface="メイリオ"/>
            </a:endParaRPr>
          </a:p>
        </p:txBody>
      </p:sp>
      <p:sp>
        <p:nvSpPr>
          <p:cNvPr id="2" name="ストライプ矢印 1"/>
          <p:cNvSpPr/>
          <p:nvPr/>
        </p:nvSpPr>
        <p:spPr>
          <a:xfrm rot="5400000">
            <a:off x="-1907965" y="3664471"/>
            <a:ext cx="5480482" cy="526393"/>
          </a:xfrm>
          <a:prstGeom prst="stripedRightArrow">
            <a:avLst/>
          </a:prstGeom>
          <a:solidFill>
            <a:srgbClr val="FFFF00">
              <a:alpha val="18000"/>
            </a:srgbClr>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231616" y="2611285"/>
            <a:ext cx="1201319" cy="301089"/>
          </a:xfrm>
          <a:prstGeom prst="rect">
            <a:avLst/>
          </a:prstGeom>
          <a:solidFill>
            <a:srgbClr val="FFFF00"/>
          </a:solidFill>
          <a:ln>
            <a:solidFill>
              <a:srgbClr val="FFFF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sz="1600" b="1" dirty="0" smtClean="0">
                <a:latin typeface="メイリオ"/>
                <a:ea typeface="メイリオ"/>
                <a:cs typeface="メイリオ"/>
              </a:rPr>
              <a:t>H</a:t>
            </a:r>
            <a:r>
              <a:rPr lang="ja-JP" altLang="en-US" sz="1600" b="1" dirty="0" smtClean="0">
                <a:latin typeface="メイリオ"/>
                <a:ea typeface="メイリオ"/>
                <a:cs typeface="メイリオ"/>
              </a:rPr>
              <a:t>２４年度</a:t>
            </a:r>
            <a:endParaRPr lang="en-US" altLang="ja-JP" sz="1600" b="1" dirty="0">
              <a:latin typeface="メイリオ"/>
              <a:ea typeface="メイリオ"/>
              <a:cs typeface="メイリオ"/>
            </a:endParaRPr>
          </a:p>
        </p:txBody>
      </p:sp>
      <p:sp>
        <p:nvSpPr>
          <p:cNvPr id="30" name="正方形/長方形 29"/>
          <p:cNvSpPr/>
          <p:nvPr/>
        </p:nvSpPr>
        <p:spPr>
          <a:xfrm>
            <a:off x="200218" y="5871247"/>
            <a:ext cx="1264117" cy="345447"/>
          </a:xfrm>
          <a:prstGeom prst="rect">
            <a:avLst/>
          </a:prstGeom>
          <a:solidFill>
            <a:srgbClr val="FFFF00"/>
          </a:solidFill>
          <a:ln>
            <a:solidFill>
              <a:srgbClr val="FFFF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sz="1600" b="1" dirty="0" smtClean="0">
                <a:latin typeface="メイリオ"/>
                <a:ea typeface="メイリオ"/>
                <a:cs typeface="メイリオ"/>
              </a:rPr>
              <a:t>H</a:t>
            </a:r>
            <a:r>
              <a:rPr lang="ja-JP" altLang="en-US" sz="1600" b="1" dirty="0" smtClean="0">
                <a:latin typeface="メイリオ"/>
                <a:ea typeface="メイリオ"/>
                <a:cs typeface="メイリオ"/>
              </a:rPr>
              <a:t>２８年度</a:t>
            </a:r>
            <a:endParaRPr lang="en-US" altLang="ja-JP" sz="1600" b="1" dirty="0">
              <a:latin typeface="メイリオ"/>
              <a:ea typeface="メイリオ"/>
              <a:cs typeface="メイリオ"/>
            </a:endParaRPr>
          </a:p>
        </p:txBody>
      </p:sp>
      <p:sp>
        <p:nvSpPr>
          <p:cNvPr id="31" name="正方形/長方形 30"/>
          <p:cNvSpPr/>
          <p:nvPr/>
        </p:nvSpPr>
        <p:spPr>
          <a:xfrm>
            <a:off x="230607" y="3265477"/>
            <a:ext cx="1251446" cy="334512"/>
          </a:xfrm>
          <a:prstGeom prst="rect">
            <a:avLst/>
          </a:prstGeom>
          <a:solidFill>
            <a:srgbClr val="FFFF00"/>
          </a:solidFill>
          <a:ln>
            <a:solidFill>
              <a:srgbClr val="FFFF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sz="1600" b="1" dirty="0" smtClean="0">
                <a:latin typeface="メイリオ"/>
                <a:ea typeface="メイリオ"/>
                <a:cs typeface="メイリオ"/>
              </a:rPr>
              <a:t>H</a:t>
            </a:r>
            <a:r>
              <a:rPr lang="ja-JP" altLang="en-US" sz="1600" b="1" dirty="0" smtClean="0">
                <a:latin typeface="メイリオ"/>
                <a:ea typeface="メイリオ"/>
                <a:cs typeface="メイリオ"/>
              </a:rPr>
              <a:t>２５年度</a:t>
            </a:r>
            <a:endParaRPr lang="en-US" altLang="ja-JP" sz="1600" b="1" dirty="0">
              <a:latin typeface="メイリオ"/>
              <a:ea typeface="メイリオ"/>
              <a:cs typeface="メイリオ"/>
            </a:endParaRPr>
          </a:p>
        </p:txBody>
      </p:sp>
      <p:sp>
        <p:nvSpPr>
          <p:cNvPr id="35" name="下カーブ矢印 34"/>
          <p:cNvSpPr/>
          <p:nvPr/>
        </p:nvSpPr>
        <p:spPr>
          <a:xfrm rot="5068246">
            <a:off x="8571956" y="1085005"/>
            <a:ext cx="498918" cy="258787"/>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37" name="角丸四角形 36"/>
          <p:cNvSpPr/>
          <p:nvPr/>
        </p:nvSpPr>
        <p:spPr>
          <a:xfrm>
            <a:off x="2144209" y="845621"/>
            <a:ext cx="1920844" cy="341805"/>
          </a:xfrm>
          <a:prstGeom prst="round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男女共同</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参画部局</a:t>
            </a:r>
            <a:endPar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正方形/長方形 37"/>
          <p:cNvSpPr/>
          <p:nvPr/>
        </p:nvSpPr>
        <p:spPr>
          <a:xfrm>
            <a:off x="1646845" y="1233416"/>
            <a:ext cx="3568323" cy="430166"/>
          </a:xfrm>
          <a:prstGeom prst="rect">
            <a:avLst/>
          </a:prstGeom>
          <a:solidFill>
            <a:schemeClr val="accent4">
              <a:lumMod val="20000"/>
              <a:lumOff val="80000"/>
            </a:schemeClr>
          </a:solidFill>
          <a:ln>
            <a:solidFill>
              <a:schemeClr val="accent4">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smtClean="0">
                <a:latin typeface="メイリオ"/>
                <a:ea typeface="メイリオ"/>
                <a:cs typeface="メイリオ"/>
              </a:rPr>
              <a:t>男女共同参画推進本部</a:t>
            </a:r>
            <a:endParaRPr kumimoji="1" lang="en-US" altLang="ja-JP" dirty="0" smtClean="0">
              <a:latin typeface="メイリオ"/>
              <a:ea typeface="メイリオ"/>
              <a:cs typeface="メイリオ"/>
            </a:endParaRPr>
          </a:p>
        </p:txBody>
      </p:sp>
      <p:sp>
        <p:nvSpPr>
          <p:cNvPr id="40" name="角丸四角形 39"/>
          <p:cNvSpPr/>
          <p:nvPr/>
        </p:nvSpPr>
        <p:spPr>
          <a:xfrm>
            <a:off x="1646845" y="1718290"/>
            <a:ext cx="2912348" cy="896001"/>
          </a:xfrm>
          <a:prstGeom prst="roundRect">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r>
              <a:rPr lang="ja-JP" altLang="en-US" sz="1600" dirty="0" smtClean="0">
                <a:solidFill>
                  <a:schemeClr val="tx1"/>
                </a:solidFill>
                <a:latin typeface="メイリオ"/>
                <a:ea typeface="メイリオ"/>
                <a:cs typeface="メイリオ"/>
              </a:rPr>
              <a:t>「</a:t>
            </a:r>
            <a:r>
              <a:rPr lang="ja-JP" altLang="en-US" sz="1600" dirty="0">
                <a:solidFill>
                  <a:schemeClr val="tx1"/>
                </a:solidFill>
                <a:latin typeface="メイリオ"/>
                <a:ea typeface="メイリオ"/>
                <a:cs typeface="メイリオ"/>
              </a:rPr>
              <a:t>施策の展開方針</a:t>
            </a:r>
            <a:r>
              <a:rPr lang="ja-JP" altLang="en-US" sz="1600" dirty="0" smtClean="0">
                <a:solidFill>
                  <a:schemeClr val="tx1"/>
                </a:solidFill>
                <a:latin typeface="メイリオ"/>
                <a:ea typeface="メイリオ"/>
                <a:cs typeface="メイリオ"/>
              </a:rPr>
              <a:t>」に</a:t>
            </a:r>
            <a:r>
              <a:rPr lang="ja-JP" altLang="en-US" sz="1600" dirty="0">
                <a:solidFill>
                  <a:schemeClr val="tx1"/>
                </a:solidFill>
                <a:latin typeface="メイリオ"/>
                <a:ea typeface="メイリオ"/>
                <a:cs typeface="メイリオ"/>
              </a:rPr>
              <a:t>、男女共同</a:t>
            </a:r>
            <a:r>
              <a:rPr lang="ja-JP" altLang="en-US" sz="1600" dirty="0" smtClean="0">
                <a:solidFill>
                  <a:schemeClr val="tx1"/>
                </a:solidFill>
                <a:latin typeface="メイリオ"/>
                <a:ea typeface="メイリオ"/>
                <a:cs typeface="メイリオ"/>
              </a:rPr>
              <a:t>参画の視点</a:t>
            </a:r>
            <a:r>
              <a:rPr lang="ja-JP" altLang="en-US" sz="1600" dirty="0">
                <a:solidFill>
                  <a:schemeClr val="tx1"/>
                </a:solidFill>
                <a:latin typeface="メイリオ"/>
                <a:ea typeface="メイリオ"/>
                <a:cs typeface="メイリオ"/>
              </a:rPr>
              <a:t>による</a:t>
            </a:r>
            <a:r>
              <a:rPr lang="ja-JP" altLang="ja-JP" sz="1600" dirty="0" smtClean="0">
                <a:solidFill>
                  <a:schemeClr val="tx1"/>
                </a:solidFill>
                <a:latin typeface="メイリオ"/>
                <a:ea typeface="メイリオ"/>
                <a:cs typeface="メイリオ"/>
              </a:rPr>
              <a:t>『防災手引書の</a:t>
            </a:r>
            <a:r>
              <a:rPr lang="ja-JP" altLang="ja-JP" sz="1600" dirty="0">
                <a:solidFill>
                  <a:schemeClr val="tx1"/>
                </a:solidFill>
                <a:latin typeface="メイリオ"/>
                <a:ea typeface="メイリオ"/>
                <a:cs typeface="メイリオ"/>
              </a:rPr>
              <a:t>作成</a:t>
            </a:r>
            <a:r>
              <a:rPr lang="ja-JP" altLang="ja-JP" sz="1600" dirty="0" smtClean="0">
                <a:solidFill>
                  <a:schemeClr val="tx1"/>
                </a:solidFill>
                <a:latin typeface="メイリオ"/>
                <a:ea typeface="メイリオ"/>
                <a:cs typeface="メイリオ"/>
              </a:rPr>
              <a:t>』</a:t>
            </a:r>
            <a:r>
              <a:rPr lang="ja-JP" altLang="en-US" sz="1600" dirty="0" smtClean="0">
                <a:solidFill>
                  <a:schemeClr val="tx1"/>
                </a:solidFill>
                <a:latin typeface="メイリオ"/>
                <a:ea typeface="メイリオ"/>
                <a:cs typeface="メイリオ"/>
              </a:rPr>
              <a:t>を記載。</a:t>
            </a:r>
            <a:endParaRPr kumimoji="1" lang="ja-JP" altLang="en-US" sz="1600" dirty="0">
              <a:solidFill>
                <a:schemeClr val="tx1"/>
              </a:solidFill>
              <a:latin typeface="メイリオ"/>
              <a:ea typeface="メイリオ"/>
              <a:cs typeface="メイリオ"/>
            </a:endParaRPr>
          </a:p>
        </p:txBody>
      </p:sp>
      <p:sp>
        <p:nvSpPr>
          <p:cNvPr id="41" name="フリーフォーム 40"/>
          <p:cNvSpPr/>
          <p:nvPr/>
        </p:nvSpPr>
        <p:spPr>
          <a:xfrm rot="2906502">
            <a:off x="4643344" y="1885370"/>
            <a:ext cx="477370" cy="467205"/>
          </a:xfrm>
          <a:custGeom>
            <a:avLst/>
            <a:gdLst>
              <a:gd name="connsiteX0" fmla="*/ 0 w 820795"/>
              <a:gd name="connsiteY0" fmla="*/ 451437 h 820795"/>
              <a:gd name="connsiteX1" fmla="*/ 184679 w 820795"/>
              <a:gd name="connsiteY1" fmla="*/ 451437 h 820795"/>
              <a:gd name="connsiteX2" fmla="*/ 184679 w 820795"/>
              <a:gd name="connsiteY2" fmla="*/ 0 h 820795"/>
              <a:gd name="connsiteX3" fmla="*/ 636116 w 820795"/>
              <a:gd name="connsiteY3" fmla="*/ 0 h 820795"/>
              <a:gd name="connsiteX4" fmla="*/ 636116 w 820795"/>
              <a:gd name="connsiteY4" fmla="*/ 451437 h 820795"/>
              <a:gd name="connsiteX5" fmla="*/ 820795 w 820795"/>
              <a:gd name="connsiteY5" fmla="*/ 451437 h 820795"/>
              <a:gd name="connsiteX6" fmla="*/ 410398 w 820795"/>
              <a:gd name="connsiteY6" fmla="*/ 820795 h 820795"/>
              <a:gd name="connsiteX7" fmla="*/ 0 w 820795"/>
              <a:gd name="connsiteY7" fmla="*/ 451437 h 82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0795" h="820795">
                <a:moveTo>
                  <a:pt x="0" y="451437"/>
                </a:moveTo>
                <a:lnTo>
                  <a:pt x="184679" y="451437"/>
                </a:lnTo>
                <a:lnTo>
                  <a:pt x="184679" y="0"/>
                </a:lnTo>
                <a:lnTo>
                  <a:pt x="636116" y="0"/>
                </a:lnTo>
                <a:lnTo>
                  <a:pt x="636116" y="451437"/>
                </a:lnTo>
                <a:lnTo>
                  <a:pt x="820795" y="451437"/>
                </a:lnTo>
                <a:lnTo>
                  <a:pt x="410398" y="820795"/>
                </a:lnTo>
                <a:lnTo>
                  <a:pt x="0" y="451437"/>
                </a:lnTo>
                <a:close/>
              </a:path>
            </a:pathLst>
          </a:custGeom>
          <a:solidFill>
            <a:schemeClr val="accent6">
              <a:lumMod val="75000"/>
              <a:alpha val="90000"/>
            </a:schemeClr>
          </a:solidFill>
          <a:ln>
            <a:solidFill>
              <a:schemeClr val="accent6">
                <a:lumMod val="50000"/>
                <a:alpha val="90000"/>
              </a:schemeClr>
            </a:solid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02459" tIns="17780" rIns="202459" bIns="220927" numCol="1" spcCol="1270" anchor="ctr" anchorCtr="0">
            <a:noAutofit/>
          </a:bodyPr>
          <a:lstStyle/>
          <a:p>
            <a:pPr lvl="0" algn="ctr" defTabSz="622300">
              <a:lnSpc>
                <a:spcPct val="90000"/>
              </a:lnSpc>
              <a:spcBef>
                <a:spcPct val="0"/>
              </a:spcBef>
              <a:spcAft>
                <a:spcPct val="35000"/>
              </a:spcAft>
            </a:pPr>
            <a:endParaRPr kumimoji="1" lang="ja-JP" altLang="en-US" sz="1400" kern="1200" dirty="0">
              <a:latin typeface="メイリオ"/>
              <a:ea typeface="メイリオ"/>
              <a:cs typeface="メイリオ"/>
            </a:endParaRPr>
          </a:p>
        </p:txBody>
      </p:sp>
      <p:sp>
        <p:nvSpPr>
          <p:cNvPr id="44" name="正方形/長方形 43"/>
          <p:cNvSpPr/>
          <p:nvPr/>
        </p:nvSpPr>
        <p:spPr>
          <a:xfrm>
            <a:off x="1672246" y="2710185"/>
            <a:ext cx="2915570" cy="3065169"/>
          </a:xfrm>
          <a:prstGeom prst="rect">
            <a:avLst/>
          </a:prstGeom>
          <a:solidFill>
            <a:schemeClr val="accent4">
              <a:lumMod val="60000"/>
              <a:lumOff val="40000"/>
            </a:schemeClr>
          </a:solidFill>
          <a:ln>
            <a:solidFill>
              <a:schemeClr val="accent4">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ja-JP" sz="1600" b="1" dirty="0" smtClean="0">
                <a:solidFill>
                  <a:schemeClr val="tx1"/>
                </a:solidFill>
                <a:latin typeface="メイリオ"/>
                <a:ea typeface="メイリオ"/>
                <a:cs typeface="メイリオ"/>
              </a:rPr>
              <a:t>ふじの</a:t>
            </a:r>
            <a:r>
              <a:rPr lang="ja-JP" altLang="ja-JP" sz="1600" b="1" dirty="0">
                <a:solidFill>
                  <a:schemeClr val="tx1"/>
                </a:solidFill>
                <a:latin typeface="メイリオ"/>
                <a:ea typeface="メイリオ"/>
                <a:cs typeface="メイリオ"/>
              </a:rPr>
              <a:t>くに男女共同</a:t>
            </a:r>
            <a:r>
              <a:rPr lang="ja-JP" altLang="ja-JP" sz="1600" b="1" dirty="0" smtClean="0">
                <a:solidFill>
                  <a:schemeClr val="tx1"/>
                </a:solidFill>
                <a:latin typeface="メイリオ"/>
                <a:ea typeface="メイリオ"/>
                <a:cs typeface="メイリオ"/>
              </a:rPr>
              <a:t>参画</a:t>
            </a:r>
            <a:endParaRPr lang="en-US" altLang="ja-JP" sz="1600" b="1" dirty="0" smtClean="0">
              <a:solidFill>
                <a:schemeClr val="tx1"/>
              </a:solidFill>
              <a:latin typeface="メイリオ"/>
              <a:ea typeface="メイリオ"/>
              <a:cs typeface="メイリオ"/>
            </a:endParaRPr>
          </a:p>
          <a:p>
            <a:pPr algn="ctr"/>
            <a:r>
              <a:rPr lang="ja-JP" altLang="ja-JP" sz="1600" b="1" dirty="0" smtClean="0">
                <a:solidFill>
                  <a:schemeClr val="tx1"/>
                </a:solidFill>
                <a:latin typeface="メイリオ"/>
                <a:ea typeface="メイリオ"/>
                <a:cs typeface="メイリオ"/>
              </a:rPr>
              <a:t>防災</a:t>
            </a:r>
            <a:r>
              <a:rPr lang="ja-JP" altLang="ja-JP" sz="1600" b="1" dirty="0">
                <a:solidFill>
                  <a:schemeClr val="tx1"/>
                </a:solidFill>
                <a:latin typeface="メイリオ"/>
                <a:ea typeface="メイリオ"/>
                <a:cs typeface="メイリオ"/>
              </a:rPr>
              <a:t>ネットワーク</a:t>
            </a:r>
            <a:r>
              <a:rPr lang="ja-JP" altLang="ja-JP" sz="1600" b="1" dirty="0" smtClean="0">
                <a:solidFill>
                  <a:schemeClr val="tx1"/>
                </a:solidFill>
                <a:latin typeface="メイリオ"/>
                <a:ea typeface="メイリオ"/>
                <a:cs typeface="メイリオ"/>
              </a:rPr>
              <a:t>会議</a:t>
            </a:r>
            <a:endParaRPr lang="en-US" altLang="ja-JP" sz="1600" b="1" dirty="0" smtClean="0">
              <a:solidFill>
                <a:schemeClr val="tx1"/>
              </a:solidFill>
              <a:latin typeface="メイリオ"/>
              <a:ea typeface="メイリオ"/>
              <a:cs typeface="メイリオ"/>
            </a:endParaRPr>
          </a:p>
          <a:p>
            <a:pPr algn="ctr"/>
            <a:r>
              <a:rPr lang="ja-JP" altLang="en-US" sz="1600" b="1" dirty="0" smtClean="0">
                <a:solidFill>
                  <a:schemeClr val="tx1"/>
                </a:solidFill>
                <a:latin typeface="メイリオ"/>
                <a:ea typeface="メイリオ"/>
                <a:cs typeface="メイリオ"/>
              </a:rPr>
              <a:t>（</a:t>
            </a:r>
            <a:r>
              <a:rPr lang="en-US" altLang="ja-JP" sz="1600" b="1" dirty="0" smtClean="0">
                <a:solidFill>
                  <a:schemeClr val="tx1"/>
                </a:solidFill>
                <a:latin typeface="メイリオ"/>
                <a:ea typeface="メイリオ"/>
                <a:cs typeface="メイリオ"/>
              </a:rPr>
              <a:t>H24.10</a:t>
            </a:r>
            <a:r>
              <a:rPr lang="ja-JP" altLang="en-US" sz="1600" b="1" dirty="0" smtClean="0">
                <a:solidFill>
                  <a:schemeClr val="tx1"/>
                </a:solidFill>
                <a:latin typeface="メイリオ"/>
                <a:ea typeface="メイリオ"/>
                <a:cs typeface="メイリオ"/>
              </a:rPr>
              <a:t>～）</a:t>
            </a:r>
            <a:endParaRPr lang="en-US" altLang="ja-JP" sz="1600" b="1" dirty="0" smtClean="0">
              <a:solidFill>
                <a:schemeClr val="tx1"/>
              </a:solidFill>
              <a:latin typeface="メイリオ"/>
              <a:ea typeface="メイリオ"/>
              <a:cs typeface="メイリオ"/>
            </a:endParaRPr>
          </a:p>
          <a:p>
            <a:pPr algn="ctr"/>
            <a:r>
              <a:rPr lang="ja-JP" altLang="ja-JP" sz="1600" dirty="0" smtClean="0">
                <a:solidFill>
                  <a:schemeClr val="tx1"/>
                </a:solidFill>
                <a:latin typeface="メイリオ"/>
                <a:ea typeface="メイリオ"/>
                <a:cs typeface="メイリオ"/>
              </a:rPr>
              <a:t>手引書</a:t>
            </a:r>
            <a:r>
              <a:rPr lang="ja-JP" altLang="ja-JP" sz="1600" dirty="0">
                <a:solidFill>
                  <a:schemeClr val="tx1"/>
                </a:solidFill>
                <a:latin typeface="メイリオ"/>
                <a:ea typeface="メイリオ"/>
                <a:cs typeface="メイリオ"/>
              </a:rPr>
              <a:t>の検討</a:t>
            </a:r>
            <a:r>
              <a:rPr lang="ja-JP" altLang="ja-JP" sz="1600" dirty="0" smtClean="0">
                <a:solidFill>
                  <a:schemeClr val="tx1"/>
                </a:solidFill>
                <a:latin typeface="メイリオ"/>
                <a:ea typeface="メイリオ"/>
                <a:cs typeface="メイリオ"/>
              </a:rPr>
              <a:t>・作成を</a:t>
            </a:r>
            <a:r>
              <a:rPr lang="ja-JP" altLang="en-US" sz="1600" dirty="0" smtClean="0">
                <a:solidFill>
                  <a:schemeClr val="tx1"/>
                </a:solidFill>
                <a:latin typeface="メイリオ"/>
                <a:ea typeface="メイリオ"/>
                <a:cs typeface="メイリオ"/>
              </a:rPr>
              <a:t>実施</a:t>
            </a:r>
            <a:endParaRPr lang="en-US" altLang="ja-JP" sz="1600" dirty="0">
              <a:solidFill>
                <a:schemeClr val="tx1"/>
              </a:solidFill>
              <a:latin typeface="メイリオ"/>
              <a:ea typeface="メイリオ"/>
              <a:cs typeface="メイリオ"/>
            </a:endParaRPr>
          </a:p>
          <a:p>
            <a:endParaRPr lang="en-US" altLang="ja-JP" sz="1600" dirty="0">
              <a:solidFill>
                <a:schemeClr val="tx1"/>
              </a:solidFill>
              <a:latin typeface="メイリオ"/>
              <a:ea typeface="メイリオ"/>
              <a:cs typeface="メイリオ"/>
            </a:endParaRPr>
          </a:p>
          <a:p>
            <a:endParaRPr lang="en-US" altLang="ja-JP" sz="1600" dirty="0" smtClean="0">
              <a:solidFill>
                <a:schemeClr val="tx1"/>
              </a:solidFill>
              <a:latin typeface="メイリオ"/>
              <a:ea typeface="メイリオ"/>
              <a:cs typeface="メイリオ"/>
            </a:endParaRPr>
          </a:p>
          <a:p>
            <a:pPr algn="ctr"/>
            <a:r>
              <a:rPr lang="ja-JP" altLang="ja-JP" sz="1600" b="1" u="sng" dirty="0" smtClean="0">
                <a:solidFill>
                  <a:schemeClr val="tx1"/>
                </a:solidFill>
                <a:latin typeface="メイリオ"/>
                <a:ea typeface="メイリオ"/>
                <a:cs typeface="メイリオ"/>
              </a:rPr>
              <a:t>「</a:t>
            </a:r>
            <a:r>
              <a:rPr lang="ja-JP" altLang="ja-JP" sz="1600" b="1" u="sng" dirty="0">
                <a:solidFill>
                  <a:schemeClr val="tx1"/>
                </a:solidFill>
                <a:latin typeface="メイリオ"/>
                <a:ea typeface="メイリオ"/>
                <a:cs typeface="メイリオ"/>
              </a:rPr>
              <a:t>男女共同参画の視点からの防災手引書</a:t>
            </a:r>
            <a:r>
              <a:rPr lang="ja-JP" altLang="ja-JP" sz="1600" b="1" u="sng" dirty="0" smtClean="0">
                <a:solidFill>
                  <a:schemeClr val="tx1"/>
                </a:solidFill>
                <a:latin typeface="メイリオ"/>
                <a:ea typeface="メイリオ"/>
                <a:cs typeface="メイリオ"/>
              </a:rPr>
              <a:t>」発行</a:t>
            </a:r>
            <a:endParaRPr lang="en-US" altLang="ja-JP" sz="1600" b="1" u="sng" dirty="0" smtClean="0">
              <a:solidFill>
                <a:schemeClr val="tx1"/>
              </a:solidFill>
              <a:latin typeface="メイリオ"/>
              <a:ea typeface="メイリオ"/>
              <a:cs typeface="メイリオ"/>
            </a:endParaRPr>
          </a:p>
          <a:p>
            <a:pPr algn="ctr"/>
            <a:r>
              <a:rPr lang="ja-JP" altLang="en-US" sz="1600" dirty="0">
                <a:solidFill>
                  <a:schemeClr val="tx1"/>
                </a:solidFill>
                <a:latin typeface="メイリオ"/>
                <a:ea typeface="メイリオ"/>
                <a:cs typeface="メイリオ"/>
              </a:rPr>
              <a:t>⇒</a:t>
            </a:r>
            <a:r>
              <a:rPr lang="ja-JP" altLang="en-US" sz="1600" dirty="0" smtClean="0">
                <a:solidFill>
                  <a:schemeClr val="tx1"/>
                </a:solidFill>
                <a:latin typeface="メイリオ"/>
                <a:ea typeface="メイリオ"/>
                <a:cs typeface="メイリオ"/>
              </a:rPr>
              <a:t>リーダー</a:t>
            </a:r>
            <a:r>
              <a:rPr lang="ja-JP" altLang="en-US" sz="1600" dirty="0">
                <a:solidFill>
                  <a:schemeClr val="tx1"/>
                </a:solidFill>
                <a:latin typeface="メイリオ"/>
                <a:ea typeface="メイリオ"/>
                <a:cs typeface="メイリオ"/>
              </a:rPr>
              <a:t>研修にも</a:t>
            </a:r>
            <a:r>
              <a:rPr lang="ja-JP" altLang="en-US" sz="1600" dirty="0" smtClean="0">
                <a:solidFill>
                  <a:schemeClr val="tx1"/>
                </a:solidFill>
                <a:latin typeface="メイリオ"/>
                <a:ea typeface="メイリオ"/>
                <a:cs typeface="メイリオ"/>
              </a:rPr>
              <a:t>活用</a:t>
            </a:r>
            <a:endParaRPr lang="ja-JP" altLang="en-US" sz="1600" dirty="0">
              <a:solidFill>
                <a:schemeClr val="tx1"/>
              </a:solidFill>
              <a:latin typeface="メイリオ"/>
              <a:ea typeface="メイリオ"/>
              <a:cs typeface="メイリオ"/>
            </a:endParaRPr>
          </a:p>
        </p:txBody>
      </p:sp>
      <p:sp>
        <p:nvSpPr>
          <p:cNvPr id="45" name="フリーフォーム 44"/>
          <p:cNvSpPr/>
          <p:nvPr/>
        </p:nvSpPr>
        <p:spPr>
          <a:xfrm>
            <a:off x="2865946" y="4173687"/>
            <a:ext cx="477370" cy="467205"/>
          </a:xfrm>
          <a:custGeom>
            <a:avLst/>
            <a:gdLst>
              <a:gd name="connsiteX0" fmla="*/ 0 w 820795"/>
              <a:gd name="connsiteY0" fmla="*/ 451437 h 820795"/>
              <a:gd name="connsiteX1" fmla="*/ 184679 w 820795"/>
              <a:gd name="connsiteY1" fmla="*/ 451437 h 820795"/>
              <a:gd name="connsiteX2" fmla="*/ 184679 w 820795"/>
              <a:gd name="connsiteY2" fmla="*/ 0 h 820795"/>
              <a:gd name="connsiteX3" fmla="*/ 636116 w 820795"/>
              <a:gd name="connsiteY3" fmla="*/ 0 h 820795"/>
              <a:gd name="connsiteX4" fmla="*/ 636116 w 820795"/>
              <a:gd name="connsiteY4" fmla="*/ 451437 h 820795"/>
              <a:gd name="connsiteX5" fmla="*/ 820795 w 820795"/>
              <a:gd name="connsiteY5" fmla="*/ 451437 h 820795"/>
              <a:gd name="connsiteX6" fmla="*/ 410398 w 820795"/>
              <a:gd name="connsiteY6" fmla="*/ 820795 h 820795"/>
              <a:gd name="connsiteX7" fmla="*/ 0 w 820795"/>
              <a:gd name="connsiteY7" fmla="*/ 451437 h 82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0795" h="820795">
                <a:moveTo>
                  <a:pt x="0" y="451437"/>
                </a:moveTo>
                <a:lnTo>
                  <a:pt x="184679" y="451437"/>
                </a:lnTo>
                <a:lnTo>
                  <a:pt x="184679" y="0"/>
                </a:lnTo>
                <a:lnTo>
                  <a:pt x="636116" y="0"/>
                </a:lnTo>
                <a:lnTo>
                  <a:pt x="636116" y="451437"/>
                </a:lnTo>
                <a:lnTo>
                  <a:pt x="820795" y="451437"/>
                </a:lnTo>
                <a:lnTo>
                  <a:pt x="410398" y="820795"/>
                </a:lnTo>
                <a:lnTo>
                  <a:pt x="0" y="451437"/>
                </a:lnTo>
                <a:close/>
              </a:path>
            </a:pathLst>
          </a:custGeom>
          <a:solidFill>
            <a:schemeClr val="accent6">
              <a:lumMod val="75000"/>
              <a:alpha val="90000"/>
            </a:schemeClr>
          </a:solidFill>
          <a:ln>
            <a:solidFill>
              <a:schemeClr val="accent6">
                <a:lumMod val="50000"/>
                <a:alpha val="90000"/>
              </a:schemeClr>
            </a:solid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02459" tIns="17780" rIns="202459" bIns="220927" numCol="1" spcCol="1270" anchor="ctr" anchorCtr="0">
            <a:noAutofit/>
          </a:bodyPr>
          <a:lstStyle/>
          <a:p>
            <a:pPr lvl="0" algn="ctr" defTabSz="622300">
              <a:lnSpc>
                <a:spcPct val="90000"/>
              </a:lnSpc>
              <a:spcBef>
                <a:spcPct val="0"/>
              </a:spcBef>
              <a:spcAft>
                <a:spcPct val="35000"/>
              </a:spcAft>
            </a:pPr>
            <a:endParaRPr kumimoji="1" lang="ja-JP" altLang="en-US" sz="1400" kern="1200" dirty="0">
              <a:latin typeface="メイリオ"/>
              <a:ea typeface="メイリオ"/>
              <a:cs typeface="メイリオ"/>
            </a:endParaRPr>
          </a:p>
        </p:txBody>
      </p:sp>
      <p:sp>
        <p:nvSpPr>
          <p:cNvPr id="46" name="角丸四角形 45"/>
          <p:cNvSpPr/>
          <p:nvPr/>
        </p:nvSpPr>
        <p:spPr>
          <a:xfrm>
            <a:off x="5165197" y="2487721"/>
            <a:ext cx="805820" cy="374571"/>
          </a:xfrm>
          <a:prstGeom prst="roundRect">
            <a:avLst/>
          </a:prstGeom>
          <a:solidFill>
            <a:srgbClr val="FFFF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課題</a:t>
            </a:r>
            <a:endPar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角丸四角形 47"/>
          <p:cNvSpPr/>
          <p:nvPr/>
        </p:nvSpPr>
        <p:spPr>
          <a:xfrm>
            <a:off x="6058032" y="2994727"/>
            <a:ext cx="2843631" cy="876012"/>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tx1"/>
                </a:solidFill>
                <a:latin typeface="メイリオ"/>
                <a:ea typeface="メイリオ"/>
                <a:cs typeface="メイリオ"/>
              </a:rPr>
              <a:t>地震</a:t>
            </a:r>
            <a:r>
              <a:rPr lang="ja-JP" altLang="en-US" sz="1600" b="1" dirty="0">
                <a:solidFill>
                  <a:schemeClr val="tx1"/>
                </a:solidFill>
                <a:latin typeface="メイリオ"/>
                <a:ea typeface="メイリオ"/>
                <a:cs typeface="メイリオ"/>
              </a:rPr>
              <a:t>・津波</a:t>
            </a:r>
            <a:r>
              <a:rPr lang="ja-JP" altLang="en-US" sz="1600" b="1" dirty="0" smtClean="0">
                <a:solidFill>
                  <a:schemeClr val="tx1"/>
                </a:solidFill>
                <a:latin typeface="メイリオ"/>
                <a:ea typeface="メイリオ"/>
                <a:cs typeface="メイリオ"/>
              </a:rPr>
              <a:t>対策アクションプログラム２０１３を策定</a:t>
            </a:r>
            <a:endParaRPr lang="en-US" altLang="ja-JP" sz="1600" b="1" dirty="0" smtClean="0">
              <a:solidFill>
                <a:schemeClr val="tx1"/>
              </a:solidFill>
              <a:latin typeface="メイリオ"/>
              <a:ea typeface="メイリオ"/>
              <a:cs typeface="メイリオ"/>
            </a:endParaRPr>
          </a:p>
          <a:p>
            <a:pPr algn="ctr"/>
            <a:r>
              <a:rPr lang="ja-JP" altLang="en-US" sz="1600" b="1" dirty="0" smtClean="0">
                <a:solidFill>
                  <a:schemeClr val="tx1"/>
                </a:solidFill>
                <a:latin typeface="メイリオ"/>
                <a:ea typeface="メイリオ"/>
                <a:cs typeface="メイリオ"/>
              </a:rPr>
              <a:t>（</a:t>
            </a:r>
            <a:r>
              <a:rPr lang="en-US" altLang="ja-JP" sz="1600" b="1" dirty="0" smtClean="0">
                <a:solidFill>
                  <a:schemeClr val="tx1"/>
                </a:solidFill>
                <a:latin typeface="メイリオ"/>
                <a:ea typeface="メイリオ"/>
                <a:cs typeface="メイリオ"/>
              </a:rPr>
              <a:t>H25.11</a:t>
            </a:r>
            <a:r>
              <a:rPr lang="ja-JP" altLang="en-US" sz="1600" b="1" dirty="0" smtClean="0">
                <a:solidFill>
                  <a:schemeClr val="tx1"/>
                </a:solidFill>
                <a:latin typeface="メイリオ"/>
                <a:ea typeface="メイリオ"/>
                <a:cs typeface="メイリオ"/>
              </a:rPr>
              <a:t>）</a:t>
            </a:r>
            <a:endParaRPr lang="en-US" altLang="ja-JP" sz="1600" b="1" dirty="0" smtClean="0">
              <a:solidFill>
                <a:schemeClr val="tx1"/>
              </a:solidFill>
              <a:latin typeface="メイリオ"/>
              <a:ea typeface="メイリオ"/>
              <a:cs typeface="メイリオ"/>
            </a:endParaRPr>
          </a:p>
        </p:txBody>
      </p:sp>
      <p:sp>
        <p:nvSpPr>
          <p:cNvPr id="49" name="フリーフォーム 48"/>
          <p:cNvSpPr/>
          <p:nvPr/>
        </p:nvSpPr>
        <p:spPr>
          <a:xfrm>
            <a:off x="7257774" y="2479575"/>
            <a:ext cx="477370" cy="467205"/>
          </a:xfrm>
          <a:custGeom>
            <a:avLst/>
            <a:gdLst>
              <a:gd name="connsiteX0" fmla="*/ 0 w 820795"/>
              <a:gd name="connsiteY0" fmla="*/ 451437 h 820795"/>
              <a:gd name="connsiteX1" fmla="*/ 184679 w 820795"/>
              <a:gd name="connsiteY1" fmla="*/ 451437 h 820795"/>
              <a:gd name="connsiteX2" fmla="*/ 184679 w 820795"/>
              <a:gd name="connsiteY2" fmla="*/ 0 h 820795"/>
              <a:gd name="connsiteX3" fmla="*/ 636116 w 820795"/>
              <a:gd name="connsiteY3" fmla="*/ 0 h 820795"/>
              <a:gd name="connsiteX4" fmla="*/ 636116 w 820795"/>
              <a:gd name="connsiteY4" fmla="*/ 451437 h 820795"/>
              <a:gd name="connsiteX5" fmla="*/ 820795 w 820795"/>
              <a:gd name="connsiteY5" fmla="*/ 451437 h 820795"/>
              <a:gd name="connsiteX6" fmla="*/ 410398 w 820795"/>
              <a:gd name="connsiteY6" fmla="*/ 820795 h 820795"/>
              <a:gd name="connsiteX7" fmla="*/ 0 w 820795"/>
              <a:gd name="connsiteY7" fmla="*/ 451437 h 82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0795" h="820795">
                <a:moveTo>
                  <a:pt x="0" y="451437"/>
                </a:moveTo>
                <a:lnTo>
                  <a:pt x="184679" y="451437"/>
                </a:lnTo>
                <a:lnTo>
                  <a:pt x="184679" y="0"/>
                </a:lnTo>
                <a:lnTo>
                  <a:pt x="636116" y="0"/>
                </a:lnTo>
                <a:lnTo>
                  <a:pt x="636116" y="451437"/>
                </a:lnTo>
                <a:lnTo>
                  <a:pt x="820795" y="451437"/>
                </a:lnTo>
                <a:lnTo>
                  <a:pt x="410398" y="820795"/>
                </a:lnTo>
                <a:lnTo>
                  <a:pt x="0" y="451437"/>
                </a:lnTo>
                <a:close/>
              </a:path>
            </a:pathLst>
          </a:custGeom>
          <a:solidFill>
            <a:schemeClr val="accent6">
              <a:lumMod val="75000"/>
              <a:alpha val="90000"/>
            </a:schemeClr>
          </a:solidFill>
          <a:ln>
            <a:solidFill>
              <a:schemeClr val="accent6">
                <a:lumMod val="50000"/>
                <a:alpha val="90000"/>
              </a:schemeClr>
            </a:solid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02459" tIns="17780" rIns="202459" bIns="220927" numCol="1" spcCol="1270" anchor="ctr" anchorCtr="0">
            <a:noAutofit/>
          </a:bodyPr>
          <a:lstStyle/>
          <a:p>
            <a:pPr lvl="0" algn="ctr" defTabSz="622300">
              <a:lnSpc>
                <a:spcPct val="90000"/>
              </a:lnSpc>
              <a:spcBef>
                <a:spcPct val="0"/>
              </a:spcBef>
              <a:spcAft>
                <a:spcPct val="35000"/>
              </a:spcAft>
            </a:pPr>
            <a:endParaRPr kumimoji="1" lang="ja-JP" altLang="en-US" sz="1400" kern="1200" dirty="0">
              <a:latin typeface="メイリオ"/>
              <a:ea typeface="メイリオ"/>
              <a:cs typeface="メイリオ"/>
            </a:endParaRPr>
          </a:p>
        </p:txBody>
      </p:sp>
      <p:sp>
        <p:nvSpPr>
          <p:cNvPr id="50" name="正方形/長方形 49"/>
          <p:cNvSpPr/>
          <p:nvPr/>
        </p:nvSpPr>
        <p:spPr>
          <a:xfrm>
            <a:off x="4681616" y="3020237"/>
            <a:ext cx="1295613" cy="866394"/>
          </a:xfrm>
          <a:prstGeom prst="rect">
            <a:avLst/>
          </a:prstGeom>
          <a:solidFill>
            <a:srgbClr val="FFFF66"/>
          </a:solidFill>
          <a:ln>
            <a:solidFill>
              <a:srgbClr val="FFFF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smtClean="0">
                <a:solidFill>
                  <a:schemeClr val="tx1"/>
                </a:solidFill>
                <a:latin typeface="メイリオ"/>
                <a:ea typeface="メイリオ"/>
                <a:cs typeface="メイリオ"/>
              </a:rPr>
              <a:t>女性防災リーダーが少ない</a:t>
            </a:r>
            <a:endParaRPr lang="en-US" altLang="ja-JP" dirty="0" smtClean="0">
              <a:solidFill>
                <a:schemeClr val="tx1"/>
              </a:solidFill>
              <a:latin typeface="メイリオ"/>
              <a:ea typeface="メイリオ"/>
              <a:cs typeface="メイリオ"/>
            </a:endParaRPr>
          </a:p>
        </p:txBody>
      </p:sp>
      <p:sp>
        <p:nvSpPr>
          <p:cNvPr id="51" name="フリーフォーム 50"/>
          <p:cNvSpPr/>
          <p:nvPr/>
        </p:nvSpPr>
        <p:spPr>
          <a:xfrm>
            <a:off x="5090737" y="4065530"/>
            <a:ext cx="477370" cy="467205"/>
          </a:xfrm>
          <a:custGeom>
            <a:avLst/>
            <a:gdLst>
              <a:gd name="connsiteX0" fmla="*/ 0 w 820795"/>
              <a:gd name="connsiteY0" fmla="*/ 451437 h 820795"/>
              <a:gd name="connsiteX1" fmla="*/ 184679 w 820795"/>
              <a:gd name="connsiteY1" fmla="*/ 451437 h 820795"/>
              <a:gd name="connsiteX2" fmla="*/ 184679 w 820795"/>
              <a:gd name="connsiteY2" fmla="*/ 0 h 820795"/>
              <a:gd name="connsiteX3" fmla="*/ 636116 w 820795"/>
              <a:gd name="connsiteY3" fmla="*/ 0 h 820795"/>
              <a:gd name="connsiteX4" fmla="*/ 636116 w 820795"/>
              <a:gd name="connsiteY4" fmla="*/ 451437 h 820795"/>
              <a:gd name="connsiteX5" fmla="*/ 820795 w 820795"/>
              <a:gd name="connsiteY5" fmla="*/ 451437 h 820795"/>
              <a:gd name="connsiteX6" fmla="*/ 410398 w 820795"/>
              <a:gd name="connsiteY6" fmla="*/ 820795 h 820795"/>
              <a:gd name="connsiteX7" fmla="*/ 0 w 820795"/>
              <a:gd name="connsiteY7" fmla="*/ 451437 h 82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0795" h="820795">
                <a:moveTo>
                  <a:pt x="0" y="451437"/>
                </a:moveTo>
                <a:lnTo>
                  <a:pt x="184679" y="451437"/>
                </a:lnTo>
                <a:lnTo>
                  <a:pt x="184679" y="0"/>
                </a:lnTo>
                <a:lnTo>
                  <a:pt x="636116" y="0"/>
                </a:lnTo>
                <a:lnTo>
                  <a:pt x="636116" y="451437"/>
                </a:lnTo>
                <a:lnTo>
                  <a:pt x="820795" y="451437"/>
                </a:lnTo>
                <a:lnTo>
                  <a:pt x="410398" y="820795"/>
                </a:lnTo>
                <a:lnTo>
                  <a:pt x="0" y="451437"/>
                </a:lnTo>
                <a:close/>
              </a:path>
            </a:pathLst>
          </a:custGeom>
          <a:solidFill>
            <a:schemeClr val="accent6">
              <a:lumMod val="75000"/>
              <a:alpha val="90000"/>
            </a:schemeClr>
          </a:solidFill>
          <a:ln>
            <a:solidFill>
              <a:schemeClr val="accent6">
                <a:lumMod val="50000"/>
                <a:alpha val="90000"/>
              </a:schemeClr>
            </a:solid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02459" tIns="17780" rIns="202459" bIns="220927" numCol="1" spcCol="1270" anchor="ctr" anchorCtr="0">
            <a:noAutofit/>
          </a:bodyPr>
          <a:lstStyle/>
          <a:p>
            <a:pPr lvl="0" algn="ctr" defTabSz="622300">
              <a:lnSpc>
                <a:spcPct val="90000"/>
              </a:lnSpc>
              <a:spcBef>
                <a:spcPct val="0"/>
              </a:spcBef>
              <a:spcAft>
                <a:spcPct val="35000"/>
              </a:spcAft>
            </a:pPr>
            <a:endParaRPr kumimoji="1" lang="ja-JP" altLang="en-US" sz="1400" kern="1200" dirty="0">
              <a:latin typeface="メイリオ"/>
              <a:ea typeface="メイリオ"/>
              <a:cs typeface="メイリオ"/>
            </a:endParaRPr>
          </a:p>
        </p:txBody>
      </p:sp>
      <p:sp>
        <p:nvSpPr>
          <p:cNvPr id="52" name="正方形/長方形 51"/>
          <p:cNvSpPr/>
          <p:nvPr/>
        </p:nvSpPr>
        <p:spPr>
          <a:xfrm>
            <a:off x="4642500" y="4711633"/>
            <a:ext cx="1373845" cy="1063720"/>
          </a:xfrm>
          <a:prstGeom prst="rect">
            <a:avLst/>
          </a:prstGeom>
          <a:solidFill>
            <a:srgbClr val="FFFF66"/>
          </a:solidFill>
          <a:ln>
            <a:solidFill>
              <a:srgbClr val="FFFF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b="1" u="sng" dirty="0" smtClean="0">
                <a:solidFill>
                  <a:schemeClr val="tx1"/>
                </a:solidFill>
                <a:latin typeface="メイリオ"/>
                <a:ea typeface="メイリオ"/>
                <a:cs typeface="メイリオ"/>
              </a:rPr>
              <a:t>女性防災リーダー</a:t>
            </a:r>
            <a:endParaRPr lang="en-US" altLang="ja-JP" b="1" u="sng" dirty="0" smtClean="0">
              <a:solidFill>
                <a:schemeClr val="tx1"/>
              </a:solidFill>
              <a:latin typeface="メイリオ"/>
              <a:ea typeface="メイリオ"/>
              <a:cs typeface="メイリオ"/>
            </a:endParaRPr>
          </a:p>
          <a:p>
            <a:pPr algn="ctr"/>
            <a:r>
              <a:rPr lang="ja-JP" altLang="en-US" b="1" u="sng" dirty="0" smtClean="0">
                <a:solidFill>
                  <a:schemeClr val="tx1"/>
                </a:solidFill>
                <a:latin typeface="メイリオ"/>
                <a:ea typeface="メイリオ"/>
                <a:cs typeface="メイリオ"/>
              </a:rPr>
              <a:t>研修の実施</a:t>
            </a:r>
            <a:endParaRPr lang="en-US" altLang="ja-JP" b="1" u="sng" dirty="0" smtClean="0">
              <a:solidFill>
                <a:schemeClr val="tx1"/>
              </a:solidFill>
              <a:latin typeface="メイリオ"/>
              <a:ea typeface="メイリオ"/>
              <a:cs typeface="メイリオ"/>
            </a:endParaRPr>
          </a:p>
        </p:txBody>
      </p:sp>
      <p:sp>
        <p:nvSpPr>
          <p:cNvPr id="53" name="正方形/長方形 52"/>
          <p:cNvSpPr/>
          <p:nvPr/>
        </p:nvSpPr>
        <p:spPr>
          <a:xfrm>
            <a:off x="6038674" y="3955637"/>
            <a:ext cx="2915570" cy="1819716"/>
          </a:xfrm>
          <a:prstGeom prst="rect">
            <a:avLst/>
          </a:prstGeom>
          <a:solidFill>
            <a:schemeClr val="accent6">
              <a:lumMod val="60000"/>
              <a:lumOff val="40000"/>
            </a:schemeClr>
          </a:solidFill>
          <a:ln>
            <a:solidFill>
              <a:schemeClr val="accent6">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600" b="1" dirty="0">
                <a:latin typeface="メイリオ"/>
                <a:ea typeface="メイリオ"/>
                <a:cs typeface="メイリオ"/>
              </a:rPr>
              <a:t>アクション</a:t>
            </a:r>
            <a:r>
              <a:rPr lang="ja-JP" altLang="en-US" sz="1600" b="1" dirty="0" smtClean="0">
                <a:latin typeface="メイリオ"/>
                <a:ea typeface="メイリオ"/>
                <a:cs typeface="メイリオ"/>
              </a:rPr>
              <a:t>１１７</a:t>
            </a:r>
            <a:endParaRPr lang="en-US" altLang="ja-JP" sz="1600" b="1" dirty="0" smtClean="0">
              <a:latin typeface="メイリオ"/>
              <a:ea typeface="メイリオ"/>
              <a:cs typeface="メイリオ"/>
            </a:endParaRPr>
          </a:p>
          <a:p>
            <a:r>
              <a:rPr lang="ja-JP" altLang="en-US" sz="1600" b="1" dirty="0" smtClean="0">
                <a:latin typeface="メイリオ"/>
                <a:ea typeface="メイリオ"/>
                <a:cs typeface="メイリオ"/>
              </a:rPr>
              <a:t>男女</a:t>
            </a:r>
            <a:r>
              <a:rPr lang="ja-JP" altLang="en-US" sz="1600" b="1" dirty="0">
                <a:latin typeface="メイリオ"/>
                <a:ea typeface="メイリオ"/>
                <a:cs typeface="メイリオ"/>
              </a:rPr>
              <a:t>共同参画の視点からの防災対策の推進</a:t>
            </a:r>
            <a:endParaRPr lang="en-US" altLang="ja-JP" sz="1600" b="1" dirty="0">
              <a:latin typeface="メイリオ"/>
              <a:ea typeface="メイリオ"/>
              <a:cs typeface="メイリオ"/>
            </a:endParaRPr>
          </a:p>
          <a:p>
            <a:r>
              <a:rPr lang="ja-JP" altLang="en-US" sz="1600" dirty="0" smtClean="0">
                <a:latin typeface="メイリオ"/>
                <a:ea typeface="メイリオ"/>
                <a:cs typeface="メイリオ"/>
              </a:rPr>
              <a:t>（目標：自主</a:t>
            </a:r>
            <a:r>
              <a:rPr lang="ja-JP" altLang="en-US" sz="1600" dirty="0">
                <a:latin typeface="メイリオ"/>
                <a:ea typeface="メイリオ"/>
                <a:cs typeface="メイリオ"/>
              </a:rPr>
              <a:t>防災組織</a:t>
            </a:r>
            <a:r>
              <a:rPr lang="ja-JP" altLang="en-US" sz="1600" dirty="0" smtClean="0">
                <a:latin typeface="メイリオ"/>
                <a:ea typeface="メイリオ"/>
                <a:cs typeface="メイリオ"/>
              </a:rPr>
              <a:t>）</a:t>
            </a:r>
            <a:endParaRPr lang="en-US" altLang="ja-JP" sz="1600" dirty="0">
              <a:latin typeface="メイリオ"/>
              <a:ea typeface="メイリオ"/>
              <a:cs typeface="メイリオ"/>
            </a:endParaRPr>
          </a:p>
          <a:p>
            <a:r>
              <a:rPr lang="ja-JP" altLang="en-US" sz="1600" b="1" u="sng" dirty="0">
                <a:solidFill>
                  <a:schemeClr val="tx1"/>
                </a:solidFill>
                <a:latin typeface="メイリオ"/>
                <a:ea typeface="メイリオ"/>
                <a:cs typeface="メイリオ"/>
              </a:rPr>
              <a:t>女性が役員として</a:t>
            </a:r>
            <a:r>
              <a:rPr lang="ja-JP" altLang="en-US" sz="1600" b="1" u="sng" dirty="0" smtClean="0">
                <a:solidFill>
                  <a:schemeClr val="tx1"/>
                </a:solidFill>
                <a:latin typeface="メイリオ"/>
                <a:ea typeface="メイリオ"/>
                <a:cs typeface="メイリオ"/>
              </a:rPr>
              <a:t>参画している組織</a:t>
            </a:r>
            <a:r>
              <a:rPr lang="ja-JP" altLang="en-US" sz="1600" b="1" u="sng" dirty="0">
                <a:solidFill>
                  <a:schemeClr val="tx1"/>
                </a:solidFill>
                <a:latin typeface="メイリオ"/>
                <a:ea typeface="メイリオ"/>
                <a:cs typeface="メイリオ"/>
              </a:rPr>
              <a:t>の率を１００％とする</a:t>
            </a:r>
            <a:r>
              <a:rPr lang="ja-JP" altLang="en-US" sz="1600" dirty="0">
                <a:latin typeface="メイリオ"/>
                <a:ea typeface="メイリオ"/>
                <a:cs typeface="メイリオ"/>
              </a:rPr>
              <a:t>（</a:t>
            </a:r>
            <a:r>
              <a:rPr lang="en-US" altLang="ja-JP" sz="1600" dirty="0">
                <a:latin typeface="メイリオ"/>
                <a:ea typeface="メイリオ"/>
                <a:cs typeface="メイリオ"/>
              </a:rPr>
              <a:t>H</a:t>
            </a:r>
            <a:r>
              <a:rPr lang="ja-JP" altLang="en-US" sz="1600" dirty="0">
                <a:latin typeface="メイリオ"/>
                <a:ea typeface="メイリオ"/>
                <a:cs typeface="メイリオ"/>
              </a:rPr>
              <a:t>３４年度末まで</a:t>
            </a:r>
            <a:r>
              <a:rPr lang="ja-JP" altLang="en-US" sz="1600" dirty="0" smtClean="0">
                <a:latin typeface="メイリオ"/>
                <a:ea typeface="メイリオ"/>
                <a:cs typeface="メイリオ"/>
              </a:rPr>
              <a:t>）</a:t>
            </a:r>
            <a:endParaRPr lang="ja-JP" altLang="en-US" sz="1600" dirty="0">
              <a:latin typeface="メイリオ"/>
              <a:ea typeface="メイリオ"/>
              <a:cs typeface="メイリオ"/>
            </a:endParaRPr>
          </a:p>
        </p:txBody>
      </p:sp>
      <p:sp>
        <p:nvSpPr>
          <p:cNvPr id="56" name="下カーブ矢印 55"/>
          <p:cNvSpPr/>
          <p:nvPr/>
        </p:nvSpPr>
        <p:spPr>
          <a:xfrm rot="3784629">
            <a:off x="4544587" y="4284760"/>
            <a:ext cx="634942" cy="253559"/>
          </a:xfrm>
          <a:prstGeom prst="curvedDownArrow">
            <a:avLst/>
          </a:prstGeom>
          <a:solidFill>
            <a:schemeClr val="accent6">
              <a:lumMod val="75000"/>
            </a:schemeClr>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58" name="下カーブ矢印 57"/>
          <p:cNvSpPr/>
          <p:nvPr/>
        </p:nvSpPr>
        <p:spPr>
          <a:xfrm rot="17815371" flipH="1">
            <a:off x="5458987" y="4284760"/>
            <a:ext cx="634942" cy="253559"/>
          </a:xfrm>
          <a:prstGeom prst="curvedDownArrow">
            <a:avLst/>
          </a:prstGeom>
          <a:solidFill>
            <a:schemeClr val="accent6">
              <a:lumMod val="75000"/>
            </a:schemeClr>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59" name="角丸四角形 58"/>
          <p:cNvSpPr/>
          <p:nvPr/>
        </p:nvSpPr>
        <p:spPr>
          <a:xfrm>
            <a:off x="6308756" y="833517"/>
            <a:ext cx="1920844" cy="341805"/>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危機管理部局</a:t>
            </a:r>
            <a:endPar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2" name="正方形/長方形 61"/>
          <p:cNvSpPr/>
          <p:nvPr/>
        </p:nvSpPr>
        <p:spPr>
          <a:xfrm>
            <a:off x="214670" y="814210"/>
            <a:ext cx="1980029" cy="400110"/>
          </a:xfrm>
          <a:prstGeom prst="rect">
            <a:avLst/>
          </a:prstGeom>
        </p:spPr>
        <p:txBody>
          <a:bodyPr wrap="none">
            <a:spAutoFit/>
          </a:bodyPr>
          <a:lstStyle/>
          <a:p>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取組の経緯</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200" dirty="0"/>
          </a:p>
        </p:txBody>
      </p:sp>
      <p:sp>
        <p:nvSpPr>
          <p:cNvPr id="34" name="正方形/長方形 33"/>
          <p:cNvSpPr/>
          <p:nvPr/>
        </p:nvSpPr>
        <p:spPr>
          <a:xfrm>
            <a:off x="94129" y="80682"/>
            <a:ext cx="8915400" cy="6629400"/>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94130" y="80682"/>
            <a:ext cx="1331259" cy="66590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事例</a:t>
            </a:r>
            <a:r>
              <a:rPr kumimoji="1"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7</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正方形/長方形 41"/>
          <p:cNvSpPr/>
          <p:nvPr/>
        </p:nvSpPr>
        <p:spPr>
          <a:xfrm>
            <a:off x="1425389" y="80682"/>
            <a:ext cx="7584140" cy="665907"/>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lang="ja-JP" altLang="en-US"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女性の防災リーダー</a:t>
            </a:r>
            <a:r>
              <a:rPr lang="ja-JP" altLang="en-US"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育成②</a:t>
            </a:r>
            <a:endParaRPr lang="ja-JP" altLang="en-US"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正方形/長方形 42"/>
          <p:cNvSpPr/>
          <p:nvPr/>
        </p:nvSpPr>
        <p:spPr>
          <a:xfrm>
            <a:off x="7449671" y="80683"/>
            <a:ext cx="1559858" cy="66590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静岡県</a:t>
            </a:r>
          </a:p>
        </p:txBody>
      </p:sp>
      <p:sp>
        <p:nvSpPr>
          <p:cNvPr id="32" name="正方形/長方形 31"/>
          <p:cNvSpPr/>
          <p:nvPr/>
        </p:nvSpPr>
        <p:spPr>
          <a:xfrm>
            <a:off x="5215169" y="1233416"/>
            <a:ext cx="3686495" cy="1186376"/>
          </a:xfrm>
          <a:prstGeom prst="rect">
            <a:avLst/>
          </a:prstGeom>
          <a:solidFill>
            <a:schemeClr val="accent4">
              <a:lumMod val="20000"/>
              <a:lumOff val="80000"/>
            </a:schemeClr>
          </a:solidFill>
          <a:ln>
            <a:solidFill>
              <a:schemeClr val="accent4">
                <a:lumMod val="40000"/>
                <a:lumOff val="60000"/>
              </a:schemeClr>
            </a:solidFill>
          </a:ln>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500" dirty="0">
                <a:solidFill>
                  <a:srgbClr val="000000"/>
                </a:solidFill>
                <a:latin typeface="メイリオ"/>
                <a:ea typeface="メイリオ"/>
                <a:cs typeface="メイリオ"/>
              </a:rPr>
              <a:t>震災の教訓から、「男女共同参画に関する今後の</a:t>
            </a:r>
            <a:r>
              <a:rPr lang="ja-JP" altLang="ja-JP" sz="1500" dirty="0">
                <a:solidFill>
                  <a:srgbClr val="000000"/>
                </a:solidFill>
                <a:latin typeface="メイリオ"/>
                <a:ea typeface="メイリオ"/>
                <a:cs typeface="メイリオ"/>
              </a:rPr>
              <a:t>施策の展開方針」に</a:t>
            </a:r>
            <a:r>
              <a:rPr lang="ja-JP" altLang="ja-JP" sz="1500" b="1" u="sng" dirty="0">
                <a:solidFill>
                  <a:schemeClr val="tx1"/>
                </a:solidFill>
                <a:latin typeface="メイリオ"/>
                <a:ea typeface="メイリオ"/>
                <a:cs typeface="メイリオ"/>
              </a:rPr>
              <a:t>「男女共同参画の推進による地域防災力の強化」</a:t>
            </a:r>
            <a:r>
              <a:rPr lang="ja-JP" altLang="ja-JP" sz="1500" dirty="0">
                <a:solidFill>
                  <a:srgbClr val="000000"/>
                </a:solidFill>
                <a:latin typeface="メイリオ"/>
                <a:ea typeface="メイリオ"/>
                <a:cs typeface="メイリオ"/>
              </a:rPr>
              <a:t>を掲げ</a:t>
            </a:r>
            <a:r>
              <a:rPr lang="ja-JP" altLang="en-US" sz="1500" dirty="0">
                <a:solidFill>
                  <a:srgbClr val="000000"/>
                </a:solidFill>
                <a:latin typeface="メイリオ"/>
                <a:ea typeface="メイリオ"/>
                <a:cs typeface="メイリオ"/>
              </a:rPr>
              <a:t>た</a:t>
            </a:r>
            <a:r>
              <a:rPr lang="ja-JP" altLang="en-US" sz="1500" dirty="0" smtClean="0">
                <a:solidFill>
                  <a:srgbClr val="000000"/>
                </a:solidFill>
                <a:latin typeface="メイリオ"/>
                <a:ea typeface="メイリオ"/>
                <a:cs typeface="メイリオ"/>
              </a:rPr>
              <a:t>。</a:t>
            </a:r>
            <a:endParaRPr lang="ja-JP" altLang="en-US" sz="1500" dirty="0">
              <a:solidFill>
                <a:srgbClr val="000000"/>
              </a:solidFill>
              <a:latin typeface="メイリオ"/>
              <a:ea typeface="メイリオ"/>
              <a:cs typeface="メイリオ"/>
            </a:endParaRPr>
          </a:p>
        </p:txBody>
      </p:sp>
    </p:spTree>
    <p:extLst>
      <p:ext uri="{BB962C8B-B14F-4D97-AF65-F5344CB8AC3E}">
        <p14:creationId xmlns:p14="http://schemas.microsoft.com/office/powerpoint/2010/main" val="17142005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217886" y="1216864"/>
            <a:ext cx="5230120" cy="3436779"/>
          </a:xfrm>
          <a:prstGeom prst="roundRect">
            <a:avLst>
              <a:gd name="adj" fmla="val 9975"/>
            </a:avLst>
          </a:prstGeom>
          <a:noFill/>
        </p:spPr>
        <p:style>
          <a:lnRef idx="2">
            <a:schemeClr val="accent2"/>
          </a:lnRef>
          <a:fillRef idx="1">
            <a:schemeClr val="lt1"/>
          </a:fillRef>
          <a:effectRef idx="0">
            <a:schemeClr val="accent2"/>
          </a:effectRef>
          <a:fontRef idx="minor">
            <a:schemeClr val="dk1"/>
          </a:fontRef>
        </p:style>
        <p:txBody>
          <a:bodyPr rtlCol="0" anchor="t" anchorCtr="1"/>
          <a:lstStyle/>
          <a:p>
            <a:pPr algn="ctr"/>
            <a:r>
              <a:rPr lang="ja-JP" altLang="en-US" b="1" dirty="0">
                <a:solidFill>
                  <a:schemeClr val="tx1"/>
                </a:solidFill>
                <a:latin typeface="メイリオ"/>
                <a:ea typeface="メイリオ"/>
                <a:cs typeface="メイリオ"/>
              </a:rPr>
              <a:t>地域の防災女子力パワーアップ講座</a:t>
            </a:r>
            <a:endParaRPr lang="en-US" altLang="ja-JP" b="1" dirty="0">
              <a:solidFill>
                <a:schemeClr val="tx1"/>
              </a:solidFill>
              <a:latin typeface="メイリオ"/>
              <a:ea typeface="メイリオ"/>
              <a:cs typeface="メイリオ"/>
            </a:endParaRPr>
          </a:p>
          <a:p>
            <a:pPr algn="ctr"/>
            <a:r>
              <a:rPr lang="en-US" altLang="ja-JP" b="1" dirty="0">
                <a:solidFill>
                  <a:schemeClr val="tx1"/>
                </a:solidFill>
                <a:latin typeface="メイリオ"/>
                <a:ea typeface="メイリオ"/>
                <a:cs typeface="メイリオ"/>
              </a:rPr>
              <a:t>HUG</a:t>
            </a:r>
            <a:r>
              <a:rPr lang="ja-JP" altLang="en-US" b="1" dirty="0">
                <a:solidFill>
                  <a:schemeClr val="tx1"/>
                </a:solidFill>
                <a:latin typeface="メイリオ"/>
                <a:ea typeface="メイリオ"/>
                <a:cs typeface="メイリオ"/>
              </a:rPr>
              <a:t>演習の様子</a:t>
            </a:r>
            <a:endParaRPr kumimoji="1" lang="ja-JP" altLang="en-US" dirty="0">
              <a:solidFill>
                <a:schemeClr val="tx1"/>
              </a:solidFill>
            </a:endParaRPr>
          </a:p>
        </p:txBody>
      </p:sp>
      <p:sp>
        <p:nvSpPr>
          <p:cNvPr id="22" name="角丸四角形 21"/>
          <p:cNvSpPr/>
          <p:nvPr/>
        </p:nvSpPr>
        <p:spPr>
          <a:xfrm>
            <a:off x="217885" y="4888983"/>
            <a:ext cx="8694720" cy="1577131"/>
          </a:xfrm>
          <a:prstGeom prst="round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t"/>
          <a:lstStyle/>
          <a:p>
            <a:pPr marL="228600" indent="-228600"/>
            <a:r>
              <a:rPr lang="ja-JP" altLang="en-US" b="1" dirty="0" smtClean="0">
                <a:latin typeface="メイリオ"/>
                <a:ea typeface="メイリオ"/>
                <a:cs typeface="メイリオ"/>
              </a:rPr>
              <a:t>・研修２日目に</a:t>
            </a:r>
            <a:r>
              <a:rPr lang="ja-JP" altLang="en-US" b="1" u="sng" dirty="0" smtClean="0">
                <a:solidFill>
                  <a:schemeClr val="tx1"/>
                </a:solidFill>
                <a:latin typeface="メイリオ"/>
                <a:ea typeface="メイリオ"/>
                <a:cs typeface="メイリオ"/>
              </a:rPr>
              <a:t>「</a:t>
            </a:r>
            <a:r>
              <a:rPr lang="ja-JP" altLang="en-US" b="1" u="sng" dirty="0" smtClean="0">
                <a:solidFill>
                  <a:schemeClr val="accent2"/>
                </a:solidFill>
                <a:latin typeface="メイリオ"/>
                <a:ea typeface="メイリオ"/>
                <a:cs typeface="メイリオ"/>
              </a:rPr>
              <a:t>身近な防災講座を企画する」</a:t>
            </a:r>
            <a:r>
              <a:rPr lang="ja-JP" altLang="en-US" b="1" dirty="0" smtClean="0">
                <a:latin typeface="メイリオ"/>
                <a:ea typeface="メイリオ"/>
                <a:cs typeface="メイリオ"/>
              </a:rPr>
              <a:t>講座を設け、参加者たちに</a:t>
            </a:r>
            <a:r>
              <a:rPr lang="ja-JP" altLang="en-US" b="1" u="sng" dirty="0" smtClean="0">
                <a:solidFill>
                  <a:schemeClr val="accent2"/>
                </a:solidFill>
                <a:latin typeface="メイリオ"/>
                <a:ea typeface="メイリオ"/>
                <a:cs typeface="メイリオ"/>
              </a:rPr>
              <a:t>研修で学んだ知識を所属する団体などで広めるスキルを身につける</a:t>
            </a:r>
            <a:r>
              <a:rPr lang="ja-JP" altLang="en-US" b="1" dirty="0" smtClean="0">
                <a:latin typeface="メイリオ"/>
                <a:ea typeface="メイリオ"/>
                <a:cs typeface="メイリオ"/>
              </a:rPr>
              <a:t>。</a:t>
            </a:r>
            <a:endParaRPr lang="en-US" altLang="ja-JP" b="1" dirty="0" smtClean="0">
              <a:latin typeface="メイリオ"/>
              <a:ea typeface="メイリオ"/>
              <a:cs typeface="メイリオ"/>
            </a:endParaRPr>
          </a:p>
          <a:p>
            <a:pPr marL="228600" indent="-228600"/>
            <a:endParaRPr lang="en-US" altLang="ja-JP" sz="400" b="1" dirty="0" smtClean="0">
              <a:latin typeface="メイリオ"/>
              <a:ea typeface="メイリオ"/>
              <a:cs typeface="メイリオ"/>
            </a:endParaRPr>
          </a:p>
          <a:p>
            <a:pPr marL="228600" indent="-228600"/>
            <a:r>
              <a:rPr lang="ja-JP" altLang="en-US" b="1" dirty="0" smtClean="0">
                <a:latin typeface="メイリオ"/>
                <a:ea typeface="メイリオ"/>
                <a:cs typeface="メイリオ"/>
              </a:rPr>
              <a:t>・研修終了後、「発表交流」の機会を設け、３カ所で開催された研修参加者が一堂に会し、研修の「成果発表（研修後の取組等）」を行い、フォローアップを実施。</a:t>
            </a:r>
          </a:p>
        </p:txBody>
      </p:sp>
      <p:grpSp>
        <p:nvGrpSpPr>
          <p:cNvPr id="8" name="グループ化 7"/>
          <p:cNvGrpSpPr/>
          <p:nvPr/>
        </p:nvGrpSpPr>
        <p:grpSpPr>
          <a:xfrm>
            <a:off x="281940" y="1862190"/>
            <a:ext cx="5260221" cy="2527300"/>
            <a:chOff x="461559" y="1911177"/>
            <a:chExt cx="5260221" cy="2527300"/>
          </a:xfrm>
        </p:grpSpPr>
        <p:sp>
          <p:nvSpPr>
            <p:cNvPr id="7" name="テキスト ボックス 6"/>
            <p:cNvSpPr txBox="1"/>
            <p:nvPr/>
          </p:nvSpPr>
          <p:spPr>
            <a:xfrm>
              <a:off x="3843278" y="2389997"/>
              <a:ext cx="1878502" cy="1569660"/>
            </a:xfrm>
            <a:prstGeom prst="rect">
              <a:avLst/>
            </a:prstGeom>
            <a:noFill/>
          </p:spPr>
          <p:txBody>
            <a:bodyPr wrap="square" rtlCol="0">
              <a:spAutoFit/>
            </a:bodyPr>
            <a:lstStyle/>
            <a:p>
              <a:r>
                <a:rPr kumimoji="1" lang="ja-JP" altLang="en-US" sz="1600" dirty="0" smtClean="0">
                  <a:latin typeface="メイリオ"/>
                  <a:ea typeface="メイリオ"/>
                  <a:cs typeface="メイリオ"/>
                </a:rPr>
                <a:t>防災劇と</a:t>
              </a:r>
              <a:r>
                <a:rPr kumimoji="1" lang="en-US" altLang="ja-JP" sz="1600" dirty="0" smtClean="0">
                  <a:latin typeface="メイリオ"/>
                  <a:ea typeface="メイリオ"/>
                  <a:cs typeface="メイリオ"/>
                </a:rPr>
                <a:t>HUG</a:t>
              </a:r>
              <a:r>
                <a:rPr kumimoji="1" lang="ja-JP" altLang="en-US" sz="1600" dirty="0" smtClean="0">
                  <a:latin typeface="メイリオ"/>
                  <a:ea typeface="メイリオ"/>
                  <a:cs typeface="メイリオ"/>
                </a:rPr>
                <a:t>を行</a:t>
              </a:r>
              <a:r>
                <a:rPr lang="ja-JP" altLang="en-US" sz="1600" dirty="0">
                  <a:latin typeface="メイリオ"/>
                  <a:ea typeface="メイリオ"/>
                  <a:cs typeface="メイリオ"/>
                </a:rPr>
                <a:t>い</a:t>
              </a:r>
              <a:r>
                <a:rPr kumimoji="1" lang="ja-JP" altLang="en-US" sz="1600" dirty="0" smtClean="0">
                  <a:latin typeface="メイリオ"/>
                  <a:ea typeface="メイリオ"/>
                  <a:cs typeface="メイリオ"/>
                </a:rPr>
                <a:t>、避難所の困難・課題について男女共同参画の視点で考えるグループワークを実施。</a:t>
              </a:r>
              <a:endParaRPr kumimoji="1" lang="ja-JP" altLang="en-US" sz="1600" dirty="0">
                <a:latin typeface="メイリオ"/>
                <a:ea typeface="メイリオ"/>
                <a:cs typeface="メイリオ"/>
              </a:endParaRPr>
            </a:p>
          </p:txBody>
        </p:sp>
        <p:pic>
          <p:nvPicPr>
            <p:cNvPr id="11" name="図 10"/>
            <p:cNvPicPr>
              <a:picLocks noChangeAspect="1"/>
            </p:cNvPicPr>
            <p:nvPr/>
          </p:nvPicPr>
          <p:blipFill>
            <a:blip r:embed="rId3"/>
            <a:stretch>
              <a:fillRect/>
            </a:stretch>
          </p:blipFill>
          <p:spPr>
            <a:xfrm>
              <a:off x="461559" y="1911177"/>
              <a:ext cx="3441700" cy="2527300"/>
            </a:xfrm>
            <a:prstGeom prst="rect">
              <a:avLst/>
            </a:prstGeom>
          </p:spPr>
        </p:pic>
      </p:grpSp>
      <p:grpSp>
        <p:nvGrpSpPr>
          <p:cNvPr id="2" name="グループ化 1"/>
          <p:cNvGrpSpPr/>
          <p:nvPr/>
        </p:nvGrpSpPr>
        <p:grpSpPr>
          <a:xfrm>
            <a:off x="5528888" y="1220884"/>
            <a:ext cx="3370649" cy="3433004"/>
            <a:chOff x="5528888" y="1220884"/>
            <a:chExt cx="3370649" cy="3433004"/>
          </a:xfrm>
        </p:grpSpPr>
        <p:sp>
          <p:nvSpPr>
            <p:cNvPr id="19" name="角丸四角形 18"/>
            <p:cNvSpPr/>
            <p:nvPr/>
          </p:nvSpPr>
          <p:spPr>
            <a:xfrm>
              <a:off x="5528888" y="1220884"/>
              <a:ext cx="3367675" cy="3433004"/>
            </a:xfrm>
            <a:prstGeom prst="roundRect">
              <a:avLst>
                <a:gd name="adj" fmla="val 7939"/>
              </a:avLst>
            </a:prstGeom>
            <a:noFill/>
          </p:spPr>
          <p:style>
            <a:lnRef idx="2">
              <a:schemeClr val="accent2"/>
            </a:lnRef>
            <a:fillRef idx="1">
              <a:schemeClr val="lt1"/>
            </a:fillRef>
            <a:effectRef idx="0">
              <a:schemeClr val="accent2"/>
            </a:effectRef>
            <a:fontRef idx="minor">
              <a:schemeClr val="dk1"/>
            </a:fontRef>
          </p:style>
          <p:txBody>
            <a:bodyPr rtlCol="0" anchor="t" anchorCtr="0"/>
            <a:lstStyle/>
            <a:p>
              <a:pPr algn="ctr"/>
              <a:r>
                <a:rPr lang="ja-JP" altLang="en-US" b="1" dirty="0">
                  <a:solidFill>
                    <a:schemeClr val="tx1"/>
                  </a:solidFill>
                  <a:latin typeface="メイリオ"/>
                  <a:ea typeface="メイリオ"/>
                  <a:cs typeface="メイリオ"/>
                </a:rPr>
                <a:t>防災食レシピの調理＆試食</a:t>
              </a:r>
              <a:endParaRPr lang="en-US" altLang="ja-JP" dirty="0">
                <a:solidFill>
                  <a:schemeClr val="tx1"/>
                </a:solidFill>
                <a:latin typeface="メイリオ"/>
                <a:ea typeface="メイリオ"/>
                <a:cs typeface="メイリオ"/>
              </a:endParaRPr>
            </a:p>
            <a:p>
              <a:endParaRPr lang="en-US" altLang="ja-JP" dirty="0">
                <a:latin typeface="メイリオ"/>
                <a:ea typeface="メイリオ"/>
                <a:cs typeface="メイリオ"/>
              </a:endParaRPr>
            </a:p>
            <a:p>
              <a:endParaRPr lang="en-US" altLang="ja-JP" dirty="0">
                <a:latin typeface="メイリオ"/>
                <a:ea typeface="メイリオ"/>
                <a:cs typeface="メイリオ"/>
              </a:endParaRPr>
            </a:p>
            <a:p>
              <a:pPr algn="ctr"/>
              <a:endParaRPr kumimoji="1" lang="ja-JP" altLang="en-US" dirty="0"/>
            </a:p>
          </p:txBody>
        </p:sp>
        <p:grpSp>
          <p:nvGrpSpPr>
            <p:cNvPr id="3" name="グループ化 2"/>
            <p:cNvGrpSpPr/>
            <p:nvPr/>
          </p:nvGrpSpPr>
          <p:grpSpPr>
            <a:xfrm>
              <a:off x="5718498" y="1722917"/>
              <a:ext cx="3181039" cy="2712712"/>
              <a:chOff x="5766624" y="1722917"/>
              <a:chExt cx="3181039" cy="2712712"/>
            </a:xfrm>
          </p:grpSpPr>
          <p:pic>
            <p:nvPicPr>
              <p:cNvPr id="6" name="図 5"/>
              <p:cNvPicPr>
                <a:picLocks noChangeAspect="1"/>
              </p:cNvPicPr>
              <p:nvPr/>
            </p:nvPicPr>
            <p:blipFill>
              <a:blip r:embed="rId4"/>
              <a:stretch>
                <a:fillRect/>
              </a:stretch>
            </p:blipFill>
            <p:spPr>
              <a:xfrm>
                <a:off x="7131290" y="2046498"/>
                <a:ext cx="1816373" cy="2065551"/>
              </a:xfrm>
              <a:prstGeom prst="rect">
                <a:avLst/>
              </a:prstGeom>
            </p:spPr>
          </p:pic>
          <p:pic>
            <p:nvPicPr>
              <p:cNvPr id="12" name="図 11"/>
              <p:cNvPicPr>
                <a:picLocks noChangeAspect="1"/>
              </p:cNvPicPr>
              <p:nvPr/>
            </p:nvPicPr>
            <p:blipFill>
              <a:blip r:embed="rId5"/>
              <a:stretch>
                <a:fillRect/>
              </a:stretch>
            </p:blipFill>
            <p:spPr>
              <a:xfrm>
                <a:off x="5766624" y="1722917"/>
                <a:ext cx="1361897" cy="1525325"/>
              </a:xfrm>
              <a:prstGeom prst="rect">
                <a:avLst/>
              </a:prstGeom>
            </p:spPr>
          </p:pic>
          <p:pic>
            <p:nvPicPr>
              <p:cNvPr id="13" name="図 12"/>
              <p:cNvPicPr>
                <a:picLocks noChangeAspect="1"/>
              </p:cNvPicPr>
              <p:nvPr/>
            </p:nvPicPr>
            <p:blipFill>
              <a:blip r:embed="rId6"/>
              <a:stretch>
                <a:fillRect/>
              </a:stretch>
            </p:blipFill>
            <p:spPr>
              <a:xfrm>
                <a:off x="5766624" y="3248243"/>
                <a:ext cx="1345086" cy="1187386"/>
              </a:xfrm>
              <a:prstGeom prst="rect">
                <a:avLst/>
              </a:prstGeom>
            </p:spPr>
          </p:pic>
        </p:grpSp>
      </p:grpSp>
      <p:sp>
        <p:nvSpPr>
          <p:cNvPr id="27" name="テキスト ボックス 26"/>
          <p:cNvSpPr txBox="1"/>
          <p:nvPr/>
        </p:nvSpPr>
        <p:spPr>
          <a:xfrm>
            <a:off x="207681" y="813872"/>
            <a:ext cx="8420100" cy="400110"/>
          </a:xfrm>
          <a:prstGeom prst="rect">
            <a:avLst/>
          </a:prstGeom>
          <a:noFill/>
        </p:spPr>
        <p:txBody>
          <a:bodyPr wrap="square" rtlCol="0">
            <a:spAutoFit/>
          </a:bodyPr>
          <a:lstStyle/>
          <a:p>
            <a:r>
              <a:rPr kumimoji="1"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取組のポイント</a:t>
            </a:r>
            <a:r>
              <a:rPr kumimoji="1"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20" name="正方形/長方形 19"/>
          <p:cNvSpPr/>
          <p:nvPr/>
        </p:nvSpPr>
        <p:spPr>
          <a:xfrm>
            <a:off x="94129" y="80682"/>
            <a:ext cx="8915400" cy="6629400"/>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94130" y="80682"/>
            <a:ext cx="1331259" cy="66590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事例</a:t>
            </a:r>
            <a:r>
              <a:rPr kumimoji="1"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7</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正方形/長方形 22"/>
          <p:cNvSpPr/>
          <p:nvPr/>
        </p:nvSpPr>
        <p:spPr>
          <a:xfrm>
            <a:off x="1425389" y="80682"/>
            <a:ext cx="7584140" cy="665907"/>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lang="ja-JP" altLang="en-US"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女性の防災リーダー</a:t>
            </a:r>
            <a:r>
              <a:rPr lang="ja-JP" altLang="en-US"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育成③</a:t>
            </a:r>
            <a:endParaRPr lang="ja-JP" altLang="en-US"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正方形/長方形 23"/>
          <p:cNvSpPr/>
          <p:nvPr/>
        </p:nvSpPr>
        <p:spPr>
          <a:xfrm>
            <a:off x="7449671" y="80683"/>
            <a:ext cx="1559858" cy="66590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静岡県</a:t>
            </a:r>
          </a:p>
        </p:txBody>
      </p:sp>
    </p:spTree>
    <p:extLst>
      <p:ext uri="{BB962C8B-B14F-4D97-AF65-F5344CB8AC3E}">
        <p14:creationId xmlns:p14="http://schemas.microsoft.com/office/powerpoint/2010/main" val="14484663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477799" y="1327896"/>
            <a:ext cx="8420100" cy="5219861"/>
          </a:xfrm>
          <a:prstGeom prst="rect">
            <a:avLst/>
          </a:prstGeom>
          <a:noFill/>
        </p:spPr>
        <p:txBody>
          <a:bodyPr wrap="square" rtlCol="0">
            <a:noAutofit/>
          </a:bodyPr>
          <a:lstStyle/>
          <a:p>
            <a:pPr lvl="0">
              <a:lnSpc>
                <a:spcPct val="110000"/>
              </a:lnSpc>
            </a:pPr>
            <a:endParaRPr lang="en-US" altLang="ja-JP" sz="2000" dirty="0" smtClean="0">
              <a:latin typeface="メイリオ"/>
              <a:ea typeface="メイリオ"/>
              <a:cs typeface="メイリオ"/>
            </a:endParaRPr>
          </a:p>
          <a:p>
            <a:pPr marL="285750" lvl="0" indent="-285750">
              <a:lnSpc>
                <a:spcPct val="110000"/>
              </a:lnSpc>
              <a:buFont typeface="Wingdings" charset="2"/>
              <a:buChar char="²"/>
            </a:pPr>
            <a:endParaRPr lang="en-US" altLang="ja-JP" sz="2000" dirty="0">
              <a:latin typeface="メイリオ"/>
              <a:ea typeface="メイリオ"/>
              <a:cs typeface="メイリオ"/>
            </a:endParaRPr>
          </a:p>
          <a:p>
            <a:pPr marL="261938" lvl="0" indent="-261938">
              <a:lnSpc>
                <a:spcPct val="110000"/>
              </a:lnSpc>
            </a:pPr>
            <a:r>
              <a:rPr lang="ja-JP" altLang="en-US" sz="2000" dirty="0" smtClean="0">
                <a:latin typeface="メイリオ"/>
                <a:ea typeface="メイリオ"/>
                <a:cs typeface="メイリオ"/>
              </a:rPr>
              <a:t>・</a:t>
            </a:r>
            <a:r>
              <a:rPr lang="ja-JP" altLang="ja-JP" sz="2000" dirty="0" smtClean="0">
                <a:latin typeface="メイリオ"/>
                <a:ea typeface="メイリオ"/>
                <a:cs typeface="メイリオ"/>
              </a:rPr>
              <a:t>危機管理部</a:t>
            </a:r>
            <a:r>
              <a:rPr lang="ja-JP" altLang="en-US" sz="2000" dirty="0" smtClean="0">
                <a:latin typeface="メイリオ"/>
                <a:ea typeface="メイリオ"/>
                <a:cs typeface="メイリオ"/>
              </a:rPr>
              <a:t>局</a:t>
            </a:r>
            <a:r>
              <a:rPr lang="ja-JP" altLang="ja-JP" sz="2000" dirty="0" smtClean="0">
                <a:latin typeface="メイリオ"/>
                <a:ea typeface="メイリオ"/>
                <a:cs typeface="メイリオ"/>
              </a:rPr>
              <a:t>と</a:t>
            </a:r>
            <a:r>
              <a:rPr lang="ja-JP" altLang="ja-JP" sz="2000" dirty="0">
                <a:latin typeface="メイリオ"/>
                <a:ea typeface="メイリオ"/>
                <a:cs typeface="メイリオ"/>
              </a:rPr>
              <a:t>男女共同</a:t>
            </a:r>
            <a:r>
              <a:rPr lang="ja-JP" altLang="ja-JP" sz="2000" dirty="0" smtClean="0">
                <a:latin typeface="メイリオ"/>
                <a:ea typeface="メイリオ"/>
                <a:cs typeface="メイリオ"/>
              </a:rPr>
              <a:t>参画部</a:t>
            </a:r>
            <a:r>
              <a:rPr lang="ja-JP" altLang="en-US" sz="2000" dirty="0" smtClean="0">
                <a:latin typeface="メイリオ"/>
                <a:ea typeface="メイリオ"/>
                <a:cs typeface="メイリオ"/>
              </a:rPr>
              <a:t>局の</a:t>
            </a:r>
            <a:r>
              <a:rPr lang="ja-JP" altLang="ja-JP" sz="2000" dirty="0" smtClean="0">
                <a:latin typeface="メイリオ"/>
                <a:ea typeface="メイリオ"/>
                <a:cs typeface="メイリオ"/>
              </a:rPr>
              <a:t>強い</a:t>
            </a:r>
            <a:r>
              <a:rPr lang="ja-JP" altLang="ja-JP" sz="2000" dirty="0">
                <a:latin typeface="メイリオ"/>
                <a:ea typeface="メイリオ"/>
                <a:cs typeface="メイリオ"/>
              </a:rPr>
              <a:t>連携により</a:t>
            </a:r>
            <a:r>
              <a:rPr lang="ja-JP" altLang="en-US" sz="2000" dirty="0" smtClean="0">
                <a:latin typeface="メイリオ"/>
                <a:ea typeface="メイリオ"/>
                <a:cs typeface="メイリオ"/>
              </a:rPr>
              <a:t>、地域</a:t>
            </a:r>
            <a:r>
              <a:rPr lang="ja-JP" altLang="ja-JP" sz="2000" dirty="0" smtClean="0">
                <a:latin typeface="メイリオ"/>
                <a:ea typeface="メイリオ"/>
                <a:cs typeface="メイリオ"/>
              </a:rPr>
              <a:t>防災</a:t>
            </a:r>
            <a:r>
              <a:rPr lang="ja-JP" altLang="ja-JP" sz="2000" dirty="0">
                <a:latin typeface="メイリオ"/>
                <a:ea typeface="メイリオ"/>
                <a:cs typeface="メイリオ"/>
              </a:rPr>
              <a:t>計画や男女共同参画基本計画</a:t>
            </a:r>
            <a:r>
              <a:rPr lang="ja-JP" altLang="ja-JP" sz="2000" dirty="0" smtClean="0">
                <a:latin typeface="メイリオ"/>
                <a:ea typeface="メイリオ"/>
                <a:cs typeface="メイリオ"/>
              </a:rPr>
              <a:t>などに</a:t>
            </a:r>
            <a:r>
              <a:rPr lang="ja-JP" altLang="ja-JP" sz="2000" dirty="0">
                <a:latin typeface="メイリオ"/>
                <a:ea typeface="メイリオ"/>
                <a:cs typeface="メイリオ"/>
              </a:rPr>
              <a:t>防災・男女共同参画双方の視点を</a:t>
            </a:r>
            <a:r>
              <a:rPr lang="ja-JP" altLang="ja-JP" sz="2000" dirty="0" smtClean="0">
                <a:latin typeface="メイリオ"/>
                <a:ea typeface="メイリオ"/>
                <a:cs typeface="メイリオ"/>
              </a:rPr>
              <a:t>主流化</a:t>
            </a:r>
            <a:r>
              <a:rPr lang="ja-JP" altLang="en-US" sz="2000" dirty="0" smtClean="0">
                <a:latin typeface="メイリオ"/>
                <a:ea typeface="メイリオ"/>
                <a:cs typeface="メイリオ"/>
              </a:rPr>
              <a:t>。</a:t>
            </a:r>
            <a:endParaRPr lang="ja-JP" altLang="ja-JP" sz="2000" dirty="0">
              <a:latin typeface="メイリオ"/>
              <a:ea typeface="メイリオ"/>
              <a:cs typeface="メイリオ"/>
            </a:endParaRPr>
          </a:p>
          <a:p>
            <a:pPr lvl="0">
              <a:lnSpc>
                <a:spcPct val="110000"/>
              </a:lnSpc>
            </a:pPr>
            <a:endParaRPr lang="en-US" altLang="ja-JP" sz="2000" dirty="0" smtClean="0">
              <a:latin typeface="メイリオ"/>
              <a:ea typeface="メイリオ"/>
              <a:cs typeface="メイリオ"/>
            </a:endParaRPr>
          </a:p>
          <a:p>
            <a:pPr marL="261938" lvl="0">
              <a:lnSpc>
                <a:spcPct val="110000"/>
              </a:lnSpc>
            </a:pPr>
            <a:r>
              <a:rPr lang="en-US" altLang="ja-JP" sz="2000" dirty="0" smtClean="0">
                <a:latin typeface="メイリオ"/>
                <a:ea typeface="メイリオ"/>
                <a:cs typeface="メイリオ"/>
              </a:rPr>
              <a:t>⇒</a:t>
            </a:r>
            <a:r>
              <a:rPr lang="ja-JP" altLang="en-US" sz="2000" dirty="0" smtClean="0">
                <a:latin typeface="メイリオ"/>
                <a:ea typeface="メイリオ"/>
                <a:cs typeface="メイリオ"/>
              </a:rPr>
              <a:t>防災施策自体への男女共同参画の視点の導入</a:t>
            </a:r>
            <a:endParaRPr lang="en-US" altLang="ja-JP" sz="2000" dirty="0" smtClean="0">
              <a:latin typeface="メイリオ"/>
              <a:ea typeface="メイリオ"/>
              <a:cs typeface="メイリオ"/>
            </a:endParaRPr>
          </a:p>
          <a:p>
            <a:pPr marL="261938" lvl="0">
              <a:lnSpc>
                <a:spcPct val="110000"/>
              </a:lnSpc>
            </a:pPr>
            <a:r>
              <a:rPr lang="ja-JP" altLang="en-US" sz="2000" dirty="0" smtClean="0">
                <a:latin typeface="メイリオ"/>
                <a:ea typeface="メイリオ"/>
                <a:cs typeface="メイリオ"/>
              </a:rPr>
              <a:t>⇒男女</a:t>
            </a:r>
            <a:r>
              <a:rPr lang="ja-JP" altLang="en-US" sz="2000" dirty="0">
                <a:latin typeface="メイリオ"/>
                <a:ea typeface="メイリオ"/>
                <a:cs typeface="メイリオ"/>
              </a:rPr>
              <a:t>共同</a:t>
            </a:r>
            <a:r>
              <a:rPr lang="ja-JP" altLang="en-US" sz="2000" dirty="0" smtClean="0">
                <a:latin typeface="メイリオ"/>
                <a:ea typeface="メイリオ"/>
                <a:cs typeface="メイリオ"/>
              </a:rPr>
              <a:t>参画施策での防災の</a:t>
            </a:r>
            <a:r>
              <a:rPr lang="ja-JP" altLang="en-US" sz="2000" dirty="0">
                <a:latin typeface="メイリオ"/>
                <a:ea typeface="メイリオ"/>
                <a:cs typeface="メイリオ"/>
              </a:rPr>
              <a:t>取組</a:t>
            </a:r>
            <a:r>
              <a:rPr lang="ja-JP" altLang="en-US" sz="2000" dirty="0" smtClean="0">
                <a:latin typeface="メイリオ"/>
                <a:ea typeface="メイリオ"/>
                <a:cs typeface="メイリオ"/>
              </a:rPr>
              <a:t>が加速</a:t>
            </a:r>
            <a:endParaRPr lang="en-US" altLang="ja-JP" sz="2000" dirty="0" smtClean="0">
              <a:latin typeface="メイリオ"/>
              <a:ea typeface="メイリオ"/>
              <a:cs typeface="メイリオ"/>
            </a:endParaRPr>
          </a:p>
          <a:p>
            <a:pPr lvl="0">
              <a:lnSpc>
                <a:spcPct val="110000"/>
              </a:lnSpc>
            </a:pPr>
            <a:endParaRPr lang="en-US" altLang="ja-JP" sz="2000" dirty="0">
              <a:latin typeface="メイリオ"/>
              <a:ea typeface="メイリオ"/>
              <a:cs typeface="メイリオ"/>
            </a:endParaRPr>
          </a:p>
          <a:p>
            <a:pPr lvl="0">
              <a:lnSpc>
                <a:spcPct val="110000"/>
              </a:lnSpc>
            </a:pPr>
            <a:r>
              <a:rPr lang="en-US" altLang="ja-JP" sz="2000" dirty="0" smtClean="0">
                <a:latin typeface="メイリオ"/>
                <a:ea typeface="メイリオ"/>
                <a:cs typeface="メイリオ"/>
              </a:rPr>
              <a:t>		</a:t>
            </a:r>
            <a:r>
              <a:rPr lang="ja-JP" altLang="en-US" sz="2800" b="1" u="sng" dirty="0" smtClean="0">
                <a:solidFill>
                  <a:schemeClr val="accent5"/>
                </a:solidFill>
                <a:latin typeface="メイリオ"/>
                <a:ea typeface="メイリオ"/>
                <a:cs typeface="メイリオ"/>
              </a:rPr>
              <a:t>両者の取組が相乗効果に！</a:t>
            </a:r>
            <a:endParaRPr lang="en-US" altLang="ja-JP" sz="2800" b="1" u="sng" dirty="0">
              <a:solidFill>
                <a:schemeClr val="accent5"/>
              </a:solidFill>
              <a:latin typeface="メイリオ"/>
              <a:ea typeface="メイリオ"/>
              <a:cs typeface="メイリオ"/>
            </a:endParaRPr>
          </a:p>
          <a:p>
            <a:pPr lvl="0">
              <a:lnSpc>
                <a:spcPct val="110000"/>
              </a:lnSpc>
            </a:pPr>
            <a:endParaRPr lang="en-US" altLang="ja-JP" sz="2000" dirty="0">
              <a:latin typeface="メイリオ"/>
              <a:ea typeface="メイリオ"/>
              <a:cs typeface="メイリオ"/>
            </a:endParaRPr>
          </a:p>
          <a:p>
            <a:pPr marL="273050" indent="-273050">
              <a:lnSpc>
                <a:spcPct val="110000"/>
              </a:lnSpc>
            </a:pPr>
            <a:r>
              <a:rPr lang="ja-JP" altLang="en-US" sz="2000" dirty="0" smtClean="0">
                <a:latin typeface="メイリオ"/>
                <a:ea typeface="メイリオ"/>
                <a:cs typeface="メイリオ"/>
              </a:rPr>
              <a:t>・</a:t>
            </a:r>
            <a:r>
              <a:rPr lang="ja-JP" altLang="ja-JP" sz="2000" dirty="0" smtClean="0">
                <a:latin typeface="メイリオ"/>
                <a:ea typeface="メイリオ"/>
                <a:cs typeface="メイリオ"/>
              </a:rPr>
              <a:t>女性</a:t>
            </a:r>
            <a:r>
              <a:rPr lang="ja-JP" altLang="ja-JP" sz="2000" dirty="0">
                <a:latin typeface="メイリオ"/>
                <a:ea typeface="メイリオ"/>
                <a:cs typeface="メイリオ"/>
              </a:rPr>
              <a:t>防災リーダー育成事業の内容は</a:t>
            </a:r>
            <a:r>
              <a:rPr lang="ja-JP" altLang="ja-JP" sz="2000" dirty="0" smtClean="0">
                <a:latin typeface="メイリオ"/>
                <a:ea typeface="メイリオ"/>
                <a:cs typeface="メイリオ"/>
              </a:rPr>
              <a:t>、</a:t>
            </a:r>
            <a:r>
              <a:rPr lang="ja-JP" altLang="en-US" sz="2000" dirty="0">
                <a:latin typeface="メイリオ"/>
                <a:ea typeface="メイリオ"/>
                <a:cs typeface="メイリオ"/>
              </a:rPr>
              <a:t>学識</a:t>
            </a:r>
            <a:r>
              <a:rPr lang="ja-JP" altLang="en-US" sz="2000" dirty="0" smtClean="0">
                <a:latin typeface="メイリオ"/>
                <a:ea typeface="メイリオ"/>
                <a:cs typeface="メイリオ"/>
              </a:rPr>
              <a:t>経験者の助言</a:t>
            </a:r>
            <a:r>
              <a:rPr lang="ja-JP" altLang="ja-JP" sz="2000" dirty="0" smtClean="0">
                <a:latin typeface="メイリオ"/>
                <a:ea typeface="メイリオ"/>
                <a:cs typeface="メイリオ"/>
              </a:rPr>
              <a:t>を</a:t>
            </a:r>
            <a:r>
              <a:rPr lang="ja-JP" altLang="ja-JP" sz="2000" dirty="0">
                <a:latin typeface="メイリオ"/>
                <a:ea typeface="メイリオ"/>
                <a:cs typeface="メイリオ"/>
              </a:rPr>
              <a:t>得ながら</a:t>
            </a:r>
            <a:r>
              <a:rPr lang="ja-JP" altLang="ja-JP" sz="2000" dirty="0" smtClean="0">
                <a:latin typeface="メイリオ"/>
                <a:ea typeface="メイリオ"/>
                <a:cs typeface="メイリオ"/>
              </a:rPr>
              <a:t>、</a:t>
            </a:r>
            <a:r>
              <a:rPr lang="ja-JP" altLang="en-US" sz="2000" dirty="0" smtClean="0">
                <a:latin typeface="メイリオ"/>
                <a:ea typeface="メイリオ"/>
                <a:cs typeface="メイリオ"/>
              </a:rPr>
              <a:t>男女共同参画部局（男女センター等含む）と</a:t>
            </a:r>
            <a:r>
              <a:rPr lang="ja-JP" altLang="ja-JP" sz="2000" dirty="0" smtClean="0">
                <a:latin typeface="メイリオ"/>
                <a:ea typeface="メイリオ"/>
                <a:cs typeface="メイリオ"/>
              </a:rPr>
              <a:t>危機管理部</a:t>
            </a:r>
            <a:r>
              <a:rPr lang="ja-JP" altLang="en-US" sz="2000" dirty="0" smtClean="0">
                <a:latin typeface="メイリオ"/>
                <a:ea typeface="メイリオ"/>
                <a:cs typeface="メイリオ"/>
              </a:rPr>
              <a:t>が</a:t>
            </a:r>
            <a:r>
              <a:rPr lang="ja-JP" altLang="ja-JP" sz="2000" dirty="0" smtClean="0">
                <a:latin typeface="メイリオ"/>
                <a:ea typeface="メイリオ"/>
                <a:cs typeface="メイリオ"/>
              </a:rPr>
              <a:t>協働で</a:t>
            </a:r>
            <a:r>
              <a:rPr lang="ja-JP" altLang="en-US" sz="2000" dirty="0" smtClean="0">
                <a:latin typeface="メイリオ"/>
                <a:ea typeface="メイリオ"/>
                <a:cs typeface="メイリオ"/>
              </a:rPr>
              <a:t>作成</a:t>
            </a:r>
            <a:r>
              <a:rPr lang="ja-JP" altLang="ja-JP" sz="2000" dirty="0" smtClean="0">
                <a:latin typeface="メイリオ"/>
                <a:ea typeface="メイリオ"/>
                <a:cs typeface="メイリオ"/>
              </a:rPr>
              <a:t>。</a:t>
            </a:r>
            <a:endParaRPr lang="en-US" altLang="ja-JP" sz="2000" dirty="0">
              <a:latin typeface="メイリオ"/>
              <a:ea typeface="メイリオ"/>
              <a:cs typeface="メイリオ"/>
            </a:endParaRPr>
          </a:p>
          <a:p>
            <a:pPr marL="285750" lvl="0" indent="-285750">
              <a:buFont typeface="Wingdings" panose="05000000000000000000" pitchFamily="2" charset="2"/>
              <a:buChar char="p"/>
            </a:pPr>
            <a:endParaRPr lang="en-US" altLang="ja-JP" sz="2000" dirty="0" smtClean="0">
              <a:latin typeface="メイリオ"/>
              <a:ea typeface="メイリオ"/>
              <a:cs typeface="メイリオ"/>
            </a:endParaRPr>
          </a:p>
        </p:txBody>
      </p:sp>
      <p:sp>
        <p:nvSpPr>
          <p:cNvPr id="15" name="正方形/長方形 14"/>
          <p:cNvSpPr/>
          <p:nvPr/>
        </p:nvSpPr>
        <p:spPr>
          <a:xfrm>
            <a:off x="712694" y="1371688"/>
            <a:ext cx="4790035" cy="424603"/>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pPr algn="ctr"/>
            <a:r>
              <a:rPr lang="ja-JP" altLang="en-US" sz="2000" b="1" dirty="0">
                <a:solidFill>
                  <a:schemeClr val="tx1"/>
                </a:solidFill>
                <a:latin typeface="メイリオ"/>
                <a:ea typeface="メイリオ"/>
                <a:cs typeface="メイリオ"/>
              </a:rPr>
              <a:t>危機管理部局と男女共同参画部局</a:t>
            </a:r>
            <a:r>
              <a:rPr lang="ja-JP" altLang="en-US" sz="2000" b="1" dirty="0" smtClean="0">
                <a:solidFill>
                  <a:schemeClr val="tx1"/>
                </a:solidFill>
                <a:latin typeface="メイリオ"/>
                <a:ea typeface="メイリオ"/>
                <a:cs typeface="メイリオ"/>
              </a:rPr>
              <a:t>の連携</a:t>
            </a:r>
            <a:endParaRPr lang="en-US" altLang="ja-JP" sz="2000" b="1" dirty="0">
              <a:solidFill>
                <a:schemeClr val="tx1"/>
              </a:solidFill>
              <a:latin typeface="メイリオ"/>
              <a:ea typeface="メイリオ"/>
              <a:cs typeface="メイリオ"/>
            </a:endParaRPr>
          </a:p>
        </p:txBody>
      </p:sp>
      <p:sp>
        <p:nvSpPr>
          <p:cNvPr id="17" name="フリーフォーム 16"/>
          <p:cNvSpPr/>
          <p:nvPr/>
        </p:nvSpPr>
        <p:spPr>
          <a:xfrm rot="16200000">
            <a:off x="1280912" y="3905616"/>
            <a:ext cx="674905" cy="714791"/>
          </a:xfrm>
          <a:custGeom>
            <a:avLst/>
            <a:gdLst>
              <a:gd name="connsiteX0" fmla="*/ 0 w 820795"/>
              <a:gd name="connsiteY0" fmla="*/ 451437 h 820795"/>
              <a:gd name="connsiteX1" fmla="*/ 184679 w 820795"/>
              <a:gd name="connsiteY1" fmla="*/ 451437 h 820795"/>
              <a:gd name="connsiteX2" fmla="*/ 184679 w 820795"/>
              <a:gd name="connsiteY2" fmla="*/ 0 h 820795"/>
              <a:gd name="connsiteX3" fmla="*/ 636116 w 820795"/>
              <a:gd name="connsiteY3" fmla="*/ 0 h 820795"/>
              <a:gd name="connsiteX4" fmla="*/ 636116 w 820795"/>
              <a:gd name="connsiteY4" fmla="*/ 451437 h 820795"/>
              <a:gd name="connsiteX5" fmla="*/ 820795 w 820795"/>
              <a:gd name="connsiteY5" fmla="*/ 451437 h 820795"/>
              <a:gd name="connsiteX6" fmla="*/ 410398 w 820795"/>
              <a:gd name="connsiteY6" fmla="*/ 820795 h 820795"/>
              <a:gd name="connsiteX7" fmla="*/ 0 w 820795"/>
              <a:gd name="connsiteY7" fmla="*/ 451437 h 82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0795" h="820795">
                <a:moveTo>
                  <a:pt x="0" y="451437"/>
                </a:moveTo>
                <a:lnTo>
                  <a:pt x="184679" y="451437"/>
                </a:lnTo>
                <a:lnTo>
                  <a:pt x="184679" y="0"/>
                </a:lnTo>
                <a:lnTo>
                  <a:pt x="636116" y="0"/>
                </a:lnTo>
                <a:lnTo>
                  <a:pt x="636116" y="451437"/>
                </a:lnTo>
                <a:lnTo>
                  <a:pt x="820795" y="451437"/>
                </a:lnTo>
                <a:lnTo>
                  <a:pt x="410398" y="820795"/>
                </a:lnTo>
                <a:lnTo>
                  <a:pt x="0" y="451437"/>
                </a:lnTo>
                <a:close/>
              </a:path>
            </a:pathLst>
          </a:custGeom>
          <a:solidFill>
            <a:schemeClr val="accent5">
              <a:alpha val="90000"/>
            </a:schemeClr>
          </a:solidFill>
          <a:ln>
            <a:solidFill>
              <a:schemeClr val="accent5">
                <a:lumMod val="75000"/>
                <a:alpha val="90000"/>
              </a:schemeClr>
            </a:solid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02459" tIns="17780" rIns="202459" bIns="220927" numCol="1" spcCol="1270" anchor="ctr" anchorCtr="0">
            <a:noAutofit/>
          </a:bodyPr>
          <a:lstStyle/>
          <a:p>
            <a:pPr lvl="0" algn="ctr" defTabSz="622300">
              <a:lnSpc>
                <a:spcPct val="90000"/>
              </a:lnSpc>
              <a:spcBef>
                <a:spcPct val="0"/>
              </a:spcBef>
              <a:spcAft>
                <a:spcPct val="35000"/>
              </a:spcAft>
            </a:pPr>
            <a:endParaRPr kumimoji="1" lang="ja-JP" altLang="en-US" sz="1400" kern="1200" dirty="0">
              <a:latin typeface="メイリオ"/>
              <a:ea typeface="メイリオ"/>
              <a:cs typeface="メイリオ"/>
            </a:endParaRPr>
          </a:p>
        </p:txBody>
      </p:sp>
      <p:sp>
        <p:nvSpPr>
          <p:cNvPr id="18" name="テキスト ボックス 17"/>
          <p:cNvSpPr txBox="1"/>
          <p:nvPr/>
        </p:nvSpPr>
        <p:spPr>
          <a:xfrm>
            <a:off x="6059675" y="5857827"/>
            <a:ext cx="2957325" cy="830997"/>
          </a:xfrm>
          <a:prstGeom prst="rect">
            <a:avLst/>
          </a:prstGeom>
          <a:noFill/>
        </p:spPr>
        <p:txBody>
          <a:bodyPr wrap="square" rtlCol="0">
            <a:spAutoFit/>
          </a:bodyPr>
          <a:lstStyle/>
          <a:p>
            <a:pPr algn="r"/>
            <a:r>
              <a:rPr lang="ja-JP" altLang="en-US" sz="1200" b="1" dirty="0" smtClean="0">
                <a:latin typeface="メイリオ"/>
                <a:ea typeface="メイリオ"/>
                <a:cs typeface="メイリオ"/>
              </a:rPr>
              <a:t>静岡県くらし・環境部</a:t>
            </a:r>
            <a:endParaRPr lang="en-US" altLang="ja-JP" sz="1200" b="1" dirty="0" smtClean="0">
              <a:latin typeface="メイリオ"/>
              <a:ea typeface="メイリオ"/>
              <a:cs typeface="メイリオ"/>
            </a:endParaRPr>
          </a:p>
          <a:p>
            <a:pPr algn="r"/>
            <a:r>
              <a:rPr lang="ja-JP" altLang="en-US" sz="1200" b="1" dirty="0">
                <a:latin typeface="メイリオ"/>
                <a:ea typeface="メイリオ"/>
                <a:cs typeface="メイリオ"/>
              </a:rPr>
              <a:t>県民</a:t>
            </a:r>
            <a:r>
              <a:rPr lang="ja-JP" altLang="en-US" sz="1200" b="1" dirty="0" smtClean="0">
                <a:latin typeface="メイリオ"/>
                <a:ea typeface="メイリオ"/>
                <a:cs typeface="メイリオ"/>
              </a:rPr>
              <a:t>生活局男女共同参画課</a:t>
            </a:r>
            <a:endParaRPr lang="en-US" altLang="ja-JP" sz="1200" b="1" dirty="0" smtClean="0">
              <a:latin typeface="メイリオ"/>
              <a:ea typeface="メイリオ"/>
              <a:cs typeface="メイリオ"/>
            </a:endParaRPr>
          </a:p>
          <a:p>
            <a:pPr algn="r"/>
            <a:r>
              <a:rPr lang="en-US" altLang="ja-JP" sz="1200" b="1" dirty="0" smtClean="0">
                <a:latin typeface="メイリオ"/>
                <a:ea typeface="メイリオ"/>
                <a:cs typeface="メイリオ"/>
              </a:rPr>
              <a:t>054-221-3363</a:t>
            </a:r>
            <a:endParaRPr lang="en-US" altLang="ja-JP" sz="1200" b="1" dirty="0">
              <a:latin typeface="メイリオ"/>
              <a:ea typeface="メイリオ"/>
              <a:cs typeface="メイリオ"/>
            </a:endParaRPr>
          </a:p>
          <a:p>
            <a:pPr algn="r"/>
            <a:r>
              <a:rPr lang="en-US" altLang="ja-JP" sz="1200" dirty="0">
                <a:hlinkClick r:id="rId3"/>
              </a:rPr>
              <a:t>danjyo@pref.shizuoka.lg.jp</a:t>
            </a:r>
            <a:endParaRPr lang="en-US" altLang="ja-JP" sz="1200" dirty="0" smtClean="0"/>
          </a:p>
        </p:txBody>
      </p:sp>
      <p:sp>
        <p:nvSpPr>
          <p:cNvPr id="19" name="テキスト ボックス 18"/>
          <p:cNvSpPr txBox="1"/>
          <p:nvPr/>
        </p:nvSpPr>
        <p:spPr>
          <a:xfrm>
            <a:off x="250825" y="5856333"/>
            <a:ext cx="6070787" cy="830997"/>
          </a:xfrm>
          <a:prstGeom prst="rect">
            <a:avLst/>
          </a:prstGeom>
          <a:noFill/>
        </p:spPr>
        <p:txBody>
          <a:bodyPr wrap="square" rtlCol="0">
            <a:spAutoFit/>
          </a:bodyPr>
          <a:lstStyle/>
          <a:p>
            <a:r>
              <a:rPr lang="ja-JP" altLang="en-US" sz="1200" b="1" dirty="0"/>
              <a:t>男女共同参画の視点からの防災</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手引書</a:t>
            </a:r>
            <a:endPar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hlinkClick r:id="rId4"/>
              </a:rPr>
              <a:t>https://</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hlinkClick r:id="rId4"/>
              </a:rPr>
              <a:t>www.pref.shizuoka.jp/kenmin/km-150/bousaitebikisho.html</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静岡県地震対策アクションプログラム</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hlinkClick r:id="rId5"/>
              </a:rPr>
              <a:t>https://</a:t>
            </a:r>
            <a:r>
              <a:rPr lang="en-US" altLang="ja-JP" sz="1200"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hlinkClick r:id="rId5"/>
              </a:rPr>
              <a:t>www.pref.shizuoka.jp/bousai/seisaku/ap2013.html</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テキスト ボックス 20"/>
          <p:cNvSpPr txBox="1"/>
          <p:nvPr/>
        </p:nvSpPr>
        <p:spPr>
          <a:xfrm>
            <a:off x="212271" y="793754"/>
            <a:ext cx="8420100" cy="430887"/>
          </a:xfrm>
          <a:prstGeom prst="rect">
            <a:avLst/>
          </a:prstGeom>
          <a:noFill/>
        </p:spPr>
        <p:txBody>
          <a:bodyPr wrap="square" rtlCol="0">
            <a:spAutoFit/>
          </a:bodyPr>
          <a:lstStyle/>
          <a:p>
            <a:pPr>
              <a:lnSpc>
                <a:spcPct val="110000"/>
              </a:lnSpc>
            </a:pPr>
            <a:r>
              <a:rPr kumimoji="1" lang="en-US" altLang="ja-JP" sz="2000" b="1" dirty="0" smtClean="0">
                <a:latin typeface="メイリオ"/>
                <a:ea typeface="メイリオ"/>
                <a:cs typeface="メイリオ"/>
              </a:rPr>
              <a:t>【</a:t>
            </a:r>
            <a:r>
              <a:rPr kumimoji="1" lang="ja-JP" altLang="en-US" sz="2000" b="1" dirty="0" smtClean="0">
                <a:latin typeface="メイリオ"/>
                <a:ea typeface="メイリオ"/>
                <a:cs typeface="メイリオ"/>
              </a:rPr>
              <a:t>取組のポイント</a:t>
            </a:r>
            <a:r>
              <a:rPr kumimoji="1" lang="en-US" altLang="ja-JP" sz="2000" b="1" dirty="0" smtClean="0">
                <a:latin typeface="メイリオ"/>
                <a:ea typeface="メイリオ"/>
                <a:cs typeface="メイリオ"/>
              </a:rPr>
              <a:t>】</a:t>
            </a:r>
            <a:endParaRPr lang="en-US" altLang="ja-JP" sz="1600" dirty="0">
              <a:latin typeface="メイリオ"/>
              <a:ea typeface="メイリオ"/>
              <a:cs typeface="メイリオ"/>
            </a:endParaRPr>
          </a:p>
        </p:txBody>
      </p:sp>
      <p:sp>
        <p:nvSpPr>
          <p:cNvPr id="12" name="正方形/長方形 11"/>
          <p:cNvSpPr/>
          <p:nvPr/>
        </p:nvSpPr>
        <p:spPr>
          <a:xfrm>
            <a:off x="94129" y="80682"/>
            <a:ext cx="8915400" cy="6629400"/>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94130" y="80682"/>
            <a:ext cx="1331259" cy="66590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事例</a:t>
            </a:r>
            <a:r>
              <a:rPr kumimoji="1"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7</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13"/>
          <p:cNvSpPr/>
          <p:nvPr/>
        </p:nvSpPr>
        <p:spPr>
          <a:xfrm>
            <a:off x="1425389" y="80682"/>
            <a:ext cx="7584140" cy="665907"/>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lang="ja-JP" altLang="en-US"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女性の防災リーダー</a:t>
            </a:r>
            <a:r>
              <a:rPr lang="ja-JP" altLang="en-US"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育成④</a:t>
            </a:r>
            <a:endParaRPr lang="ja-JP" altLang="en-US"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正方形/長方形 19"/>
          <p:cNvSpPr/>
          <p:nvPr/>
        </p:nvSpPr>
        <p:spPr>
          <a:xfrm>
            <a:off x="7449671" y="80683"/>
            <a:ext cx="1559858" cy="66590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静岡県</a:t>
            </a:r>
          </a:p>
        </p:txBody>
      </p:sp>
    </p:spTree>
    <p:extLst>
      <p:ext uri="{BB962C8B-B14F-4D97-AF65-F5344CB8AC3E}">
        <p14:creationId xmlns:p14="http://schemas.microsoft.com/office/powerpoint/2010/main" val="31281012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94131" y="80682"/>
            <a:ext cx="8915398" cy="6629400"/>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テキスト ボックス 22"/>
          <p:cNvSpPr txBox="1"/>
          <p:nvPr/>
        </p:nvSpPr>
        <p:spPr>
          <a:xfrm>
            <a:off x="250826" y="3137351"/>
            <a:ext cx="8642350" cy="317050"/>
          </a:xfrm>
          <a:prstGeom prst="rect">
            <a:avLst/>
          </a:prstGeom>
          <a:noFill/>
        </p:spPr>
        <p:txBody>
          <a:bodyPr wrap="square" rtlCol="0">
            <a:noAutofit/>
          </a:bodyPr>
          <a:lstStyle/>
          <a:p>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経緯</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テキスト ボックス 23"/>
          <p:cNvSpPr txBox="1"/>
          <p:nvPr/>
        </p:nvSpPr>
        <p:spPr>
          <a:xfrm>
            <a:off x="239352" y="6425783"/>
            <a:ext cx="1113857" cy="230832"/>
          </a:xfrm>
          <a:prstGeom prst="rect">
            <a:avLst/>
          </a:prstGeom>
          <a:noFill/>
          <a:ln>
            <a:solidFill>
              <a:schemeClr val="tx1"/>
            </a:solidFill>
          </a:ln>
        </p:spPr>
        <p:txBody>
          <a:bodyPr wrap="none" rtlCol="0">
            <a:spAutoFit/>
          </a:bodyPr>
          <a:lstStyle/>
          <a:p>
            <a:r>
              <a:rPr kumimoji="1" lang="ja-JP" altLang="en-US" sz="900" dirty="0" smtClean="0">
                <a:latin typeface="+mj-ea"/>
                <a:ea typeface="+mj-ea"/>
              </a:rPr>
              <a:t>平成２８年３月現在</a:t>
            </a:r>
            <a:endParaRPr kumimoji="1" lang="ja-JP" altLang="en-US" sz="900" dirty="0">
              <a:latin typeface="+mj-ea"/>
              <a:ea typeface="+mj-ea"/>
            </a:endParaRPr>
          </a:p>
        </p:txBody>
      </p:sp>
      <p:sp>
        <p:nvSpPr>
          <p:cNvPr id="25" name="フリーフォーム 24"/>
          <p:cNvSpPr/>
          <p:nvPr/>
        </p:nvSpPr>
        <p:spPr>
          <a:xfrm>
            <a:off x="250825" y="3414161"/>
            <a:ext cx="8395634" cy="1035366"/>
          </a:xfrm>
          <a:custGeom>
            <a:avLst/>
            <a:gdLst>
              <a:gd name="connsiteX0" fmla="*/ 0 w 6953385"/>
              <a:gd name="connsiteY0" fmla="*/ 141229 h 1412285"/>
              <a:gd name="connsiteX1" fmla="*/ 141229 w 6953385"/>
              <a:gd name="connsiteY1" fmla="*/ 0 h 1412285"/>
              <a:gd name="connsiteX2" fmla="*/ 6812157 w 6953385"/>
              <a:gd name="connsiteY2" fmla="*/ 0 h 1412285"/>
              <a:gd name="connsiteX3" fmla="*/ 6953386 w 6953385"/>
              <a:gd name="connsiteY3" fmla="*/ 141229 h 1412285"/>
              <a:gd name="connsiteX4" fmla="*/ 6953385 w 6953385"/>
              <a:gd name="connsiteY4" fmla="*/ 1271057 h 1412285"/>
              <a:gd name="connsiteX5" fmla="*/ 6812156 w 6953385"/>
              <a:gd name="connsiteY5" fmla="*/ 1412286 h 1412285"/>
              <a:gd name="connsiteX6" fmla="*/ 141229 w 6953385"/>
              <a:gd name="connsiteY6" fmla="*/ 1412285 h 1412285"/>
              <a:gd name="connsiteX7" fmla="*/ 0 w 6953385"/>
              <a:gd name="connsiteY7" fmla="*/ 1271056 h 1412285"/>
              <a:gd name="connsiteX8" fmla="*/ 0 w 6953385"/>
              <a:gd name="connsiteY8" fmla="*/ 141229 h 1412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53385" h="1412285">
                <a:moveTo>
                  <a:pt x="0" y="141229"/>
                </a:moveTo>
                <a:cubicBezTo>
                  <a:pt x="0" y="63230"/>
                  <a:pt x="63230" y="0"/>
                  <a:pt x="141229" y="0"/>
                </a:cubicBezTo>
                <a:lnTo>
                  <a:pt x="6812157" y="0"/>
                </a:lnTo>
                <a:cubicBezTo>
                  <a:pt x="6890156" y="0"/>
                  <a:pt x="6953386" y="63230"/>
                  <a:pt x="6953386" y="141229"/>
                </a:cubicBezTo>
                <a:cubicBezTo>
                  <a:pt x="6953386" y="517838"/>
                  <a:pt x="6953385" y="894448"/>
                  <a:pt x="6953385" y="1271057"/>
                </a:cubicBezTo>
                <a:cubicBezTo>
                  <a:pt x="6953385" y="1349056"/>
                  <a:pt x="6890155" y="1412286"/>
                  <a:pt x="6812156" y="1412286"/>
                </a:cubicBezTo>
                <a:lnTo>
                  <a:pt x="141229" y="1412285"/>
                </a:lnTo>
                <a:cubicBezTo>
                  <a:pt x="63230" y="1412285"/>
                  <a:pt x="0" y="1349055"/>
                  <a:pt x="0" y="1271056"/>
                </a:cubicBezTo>
                <a:lnTo>
                  <a:pt x="0" y="141229"/>
                </a:lnTo>
                <a:close/>
              </a:path>
            </a:pathLst>
          </a:custGeom>
          <a:solidFill>
            <a:schemeClr val="accent2">
              <a:lumMod val="20000"/>
              <a:lumOff val="8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6000" tIns="94704" rIns="72000" bIns="94704" numCol="1" spcCol="1270" anchor="ctr" anchorCtr="0">
            <a:noAutofit/>
          </a:bodyPr>
          <a:lstStyle/>
          <a:p>
            <a:pPr marL="215900" indent="-41275"/>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既存</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の防災訓練や講座の参加者が高齢男性等、一部の人に限られ、マンネリ化。</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15900" indent="-215900"/>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98500" indent="-698500"/>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⇒地域の防災力の底上げのため、</a:t>
            </a:r>
            <a:r>
              <a:rPr lang="ja-JP" altLang="en-US"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女性も含め、幅広い層に防災について興味・関心を持ってもらい、防災活動に取り組んでもらう必要</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があった。</a:t>
            </a:r>
          </a:p>
        </p:txBody>
      </p:sp>
      <p:sp>
        <p:nvSpPr>
          <p:cNvPr id="26" name="フリーフォーム 25"/>
          <p:cNvSpPr/>
          <p:nvPr/>
        </p:nvSpPr>
        <p:spPr>
          <a:xfrm>
            <a:off x="1425390" y="5983706"/>
            <a:ext cx="7467785" cy="675672"/>
          </a:xfrm>
          <a:custGeom>
            <a:avLst/>
            <a:gdLst>
              <a:gd name="connsiteX0" fmla="*/ 0 w 6953385"/>
              <a:gd name="connsiteY0" fmla="*/ 134938 h 1349375"/>
              <a:gd name="connsiteX1" fmla="*/ 134938 w 6953385"/>
              <a:gd name="connsiteY1" fmla="*/ 0 h 1349375"/>
              <a:gd name="connsiteX2" fmla="*/ 6818448 w 6953385"/>
              <a:gd name="connsiteY2" fmla="*/ 0 h 1349375"/>
              <a:gd name="connsiteX3" fmla="*/ 6953386 w 6953385"/>
              <a:gd name="connsiteY3" fmla="*/ 134938 h 1349375"/>
              <a:gd name="connsiteX4" fmla="*/ 6953385 w 6953385"/>
              <a:gd name="connsiteY4" fmla="*/ 1214438 h 1349375"/>
              <a:gd name="connsiteX5" fmla="*/ 6818447 w 6953385"/>
              <a:gd name="connsiteY5" fmla="*/ 1349376 h 1349375"/>
              <a:gd name="connsiteX6" fmla="*/ 134938 w 6953385"/>
              <a:gd name="connsiteY6" fmla="*/ 1349375 h 1349375"/>
              <a:gd name="connsiteX7" fmla="*/ 0 w 6953385"/>
              <a:gd name="connsiteY7" fmla="*/ 1214437 h 1349375"/>
              <a:gd name="connsiteX8" fmla="*/ 0 w 6953385"/>
              <a:gd name="connsiteY8" fmla="*/ 134938 h 134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53385" h="1349375">
                <a:moveTo>
                  <a:pt x="0" y="134938"/>
                </a:moveTo>
                <a:cubicBezTo>
                  <a:pt x="0" y="60414"/>
                  <a:pt x="60414" y="0"/>
                  <a:pt x="134938" y="0"/>
                </a:cubicBezTo>
                <a:lnTo>
                  <a:pt x="6818448" y="0"/>
                </a:lnTo>
                <a:cubicBezTo>
                  <a:pt x="6892972" y="0"/>
                  <a:pt x="6953386" y="60414"/>
                  <a:pt x="6953386" y="134938"/>
                </a:cubicBezTo>
                <a:cubicBezTo>
                  <a:pt x="6953386" y="494771"/>
                  <a:pt x="6953385" y="854605"/>
                  <a:pt x="6953385" y="1214438"/>
                </a:cubicBezTo>
                <a:cubicBezTo>
                  <a:pt x="6953385" y="1288962"/>
                  <a:pt x="6892971" y="1349376"/>
                  <a:pt x="6818447" y="1349376"/>
                </a:cubicBezTo>
                <a:lnTo>
                  <a:pt x="134938" y="1349375"/>
                </a:lnTo>
                <a:cubicBezTo>
                  <a:pt x="60414" y="1349375"/>
                  <a:pt x="0" y="1288961"/>
                  <a:pt x="0" y="1214437"/>
                </a:cubicBezTo>
                <a:lnTo>
                  <a:pt x="0" y="134938"/>
                </a:lnTo>
                <a:close/>
              </a:path>
            </a:pathLst>
          </a:custGeom>
          <a:solidFill>
            <a:schemeClr val="accent5">
              <a:lumMod val="20000"/>
              <a:lumOff val="80000"/>
            </a:schemeClr>
          </a:solidFill>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36000" tIns="92862" rIns="108000" bIns="92862" numCol="1" spcCol="1270" anchor="ctr" anchorCtr="0">
            <a:noAutofit/>
          </a:bodyPr>
          <a:lstStyle/>
          <a:p>
            <a:pPr marL="174625" defTabSz="622300">
              <a:lnSpc>
                <a:spcPct val="90000"/>
              </a:lnSpc>
              <a:spcBef>
                <a:spcPct val="0"/>
              </a:spcBef>
              <a:spcAft>
                <a:spcPct val="35000"/>
              </a:spcAft>
            </a:pP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セミナーを</a:t>
            </a:r>
            <a:r>
              <a:rPr lang="ja-JP" altLang="en-US"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受講するのみで終わることのないよう</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、受講後に実際に地域の防災活動で活躍できるよう、既存の防災セミナーと連携して実施</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フリーフォーム 26"/>
          <p:cNvSpPr/>
          <p:nvPr/>
        </p:nvSpPr>
        <p:spPr>
          <a:xfrm>
            <a:off x="806824" y="4616109"/>
            <a:ext cx="7941035" cy="1201016"/>
          </a:xfrm>
          <a:custGeom>
            <a:avLst/>
            <a:gdLst>
              <a:gd name="connsiteX0" fmla="*/ 0 w 7608116"/>
              <a:gd name="connsiteY0" fmla="*/ 160018 h 1600184"/>
              <a:gd name="connsiteX1" fmla="*/ 160018 w 7608116"/>
              <a:gd name="connsiteY1" fmla="*/ 0 h 1600184"/>
              <a:gd name="connsiteX2" fmla="*/ 7448098 w 7608116"/>
              <a:gd name="connsiteY2" fmla="*/ 0 h 1600184"/>
              <a:gd name="connsiteX3" fmla="*/ 7608116 w 7608116"/>
              <a:gd name="connsiteY3" fmla="*/ 160018 h 1600184"/>
              <a:gd name="connsiteX4" fmla="*/ 7608116 w 7608116"/>
              <a:gd name="connsiteY4" fmla="*/ 1440166 h 1600184"/>
              <a:gd name="connsiteX5" fmla="*/ 7448098 w 7608116"/>
              <a:gd name="connsiteY5" fmla="*/ 1600184 h 1600184"/>
              <a:gd name="connsiteX6" fmla="*/ 160018 w 7608116"/>
              <a:gd name="connsiteY6" fmla="*/ 1600184 h 1600184"/>
              <a:gd name="connsiteX7" fmla="*/ 0 w 7608116"/>
              <a:gd name="connsiteY7" fmla="*/ 1440166 h 1600184"/>
              <a:gd name="connsiteX8" fmla="*/ 0 w 7608116"/>
              <a:gd name="connsiteY8" fmla="*/ 160018 h 160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08116" h="1600184">
                <a:moveTo>
                  <a:pt x="0" y="160018"/>
                </a:moveTo>
                <a:cubicBezTo>
                  <a:pt x="0" y="71642"/>
                  <a:pt x="71642" y="0"/>
                  <a:pt x="160018" y="0"/>
                </a:cubicBezTo>
                <a:lnTo>
                  <a:pt x="7448098" y="0"/>
                </a:lnTo>
                <a:cubicBezTo>
                  <a:pt x="7536474" y="0"/>
                  <a:pt x="7608116" y="71642"/>
                  <a:pt x="7608116" y="160018"/>
                </a:cubicBezTo>
                <a:lnTo>
                  <a:pt x="7608116" y="1440166"/>
                </a:lnTo>
                <a:cubicBezTo>
                  <a:pt x="7608116" y="1528542"/>
                  <a:pt x="7536474" y="1600184"/>
                  <a:pt x="7448098" y="1600184"/>
                </a:cubicBezTo>
                <a:lnTo>
                  <a:pt x="160018" y="1600184"/>
                </a:lnTo>
                <a:cubicBezTo>
                  <a:pt x="71642" y="1600184"/>
                  <a:pt x="0" y="1528542"/>
                  <a:pt x="0" y="1440166"/>
                </a:cubicBezTo>
                <a:lnTo>
                  <a:pt x="0" y="160018"/>
                </a:lnTo>
                <a:close/>
              </a:path>
            </a:pathLst>
          </a:custGeom>
          <a:solidFill>
            <a:schemeClr val="accent4">
              <a:lumMod val="20000"/>
              <a:lumOff val="80000"/>
            </a:schemeClr>
          </a:solidFill>
        </p:spPr>
        <p:style>
          <a:lnRef idx="2">
            <a:schemeClr val="lt1">
              <a:hueOff val="0"/>
              <a:satOff val="0"/>
              <a:lumOff val="0"/>
              <a:alphaOff val="0"/>
            </a:schemeClr>
          </a:lnRef>
          <a:fillRef idx="1">
            <a:schemeClr val="accent2">
              <a:hueOff val="1560506"/>
              <a:satOff val="-1946"/>
              <a:lumOff val="458"/>
              <a:alphaOff val="0"/>
            </a:schemeClr>
          </a:fillRef>
          <a:effectRef idx="0">
            <a:schemeClr val="accent2">
              <a:hueOff val="1560506"/>
              <a:satOff val="-1946"/>
              <a:lumOff val="458"/>
              <a:alphaOff val="0"/>
            </a:schemeClr>
          </a:effectRef>
          <a:fontRef idx="minor">
            <a:schemeClr val="lt1"/>
          </a:fontRef>
        </p:style>
        <p:txBody>
          <a:bodyPr spcFirstLastPara="0" vert="horz" wrap="square" lIns="36000" tIns="100208" rIns="72000" bIns="100208" numCol="1" spcCol="1270" anchor="ctr" anchorCtr="0">
            <a:noAutofit/>
          </a:bodyPr>
          <a:lstStyle/>
          <a:p>
            <a:pPr marL="174625"/>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東日本大震災の際に避難所等で生じた課題から、防災における男女共同参画の重要性を認識し、有識者等による講座を単発で実施していた。</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417513" indent="-417513"/>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25</a:t>
            </a: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年５月に内閣府が作成した「男女共同参画の視点からの防災・復興の取組指針」を踏まえ、女性向けの防災啓発セミナーを開催を検討</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フリーフォーム 27"/>
          <p:cNvSpPr/>
          <p:nvPr/>
        </p:nvSpPr>
        <p:spPr>
          <a:xfrm>
            <a:off x="8114677" y="4152190"/>
            <a:ext cx="477370" cy="467205"/>
          </a:xfrm>
          <a:custGeom>
            <a:avLst/>
            <a:gdLst>
              <a:gd name="connsiteX0" fmla="*/ 0 w 820795"/>
              <a:gd name="connsiteY0" fmla="*/ 451437 h 820795"/>
              <a:gd name="connsiteX1" fmla="*/ 184679 w 820795"/>
              <a:gd name="connsiteY1" fmla="*/ 451437 h 820795"/>
              <a:gd name="connsiteX2" fmla="*/ 184679 w 820795"/>
              <a:gd name="connsiteY2" fmla="*/ 0 h 820795"/>
              <a:gd name="connsiteX3" fmla="*/ 636116 w 820795"/>
              <a:gd name="connsiteY3" fmla="*/ 0 h 820795"/>
              <a:gd name="connsiteX4" fmla="*/ 636116 w 820795"/>
              <a:gd name="connsiteY4" fmla="*/ 451437 h 820795"/>
              <a:gd name="connsiteX5" fmla="*/ 820795 w 820795"/>
              <a:gd name="connsiteY5" fmla="*/ 451437 h 820795"/>
              <a:gd name="connsiteX6" fmla="*/ 410398 w 820795"/>
              <a:gd name="connsiteY6" fmla="*/ 820795 h 820795"/>
              <a:gd name="connsiteX7" fmla="*/ 0 w 820795"/>
              <a:gd name="connsiteY7" fmla="*/ 451437 h 82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0795" h="820795">
                <a:moveTo>
                  <a:pt x="0" y="451437"/>
                </a:moveTo>
                <a:lnTo>
                  <a:pt x="184679" y="451437"/>
                </a:lnTo>
                <a:lnTo>
                  <a:pt x="184679" y="0"/>
                </a:lnTo>
                <a:lnTo>
                  <a:pt x="636116" y="0"/>
                </a:lnTo>
                <a:lnTo>
                  <a:pt x="636116" y="451437"/>
                </a:lnTo>
                <a:lnTo>
                  <a:pt x="820795" y="451437"/>
                </a:lnTo>
                <a:lnTo>
                  <a:pt x="410398" y="820795"/>
                </a:lnTo>
                <a:lnTo>
                  <a:pt x="0" y="451437"/>
                </a:lnTo>
                <a:close/>
              </a:path>
            </a:pathLst>
          </a:custGeom>
          <a:solidFill>
            <a:schemeClr val="accent6">
              <a:lumMod val="75000"/>
              <a:alpha val="90000"/>
            </a:schemeClr>
          </a:solidFill>
          <a:ln>
            <a:solidFill>
              <a:schemeClr val="accent6">
                <a:lumMod val="50000"/>
                <a:alpha val="90000"/>
              </a:schemeClr>
            </a:solid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02459" tIns="17780" rIns="202459" bIns="220927" numCol="1" spcCol="1270" anchor="ctr" anchorCtr="0">
            <a:noAutofit/>
          </a:bodyPr>
          <a:lstStyle/>
          <a:p>
            <a:pPr lvl="0" algn="ctr" defTabSz="622300">
              <a:lnSpc>
                <a:spcPct val="90000"/>
              </a:lnSpc>
              <a:spcBef>
                <a:spcPct val="0"/>
              </a:spcBef>
              <a:spcAft>
                <a:spcPct val="35000"/>
              </a:spcAft>
            </a:pPr>
            <a:endParaRPr kumimoji="1" lang="ja-JP" altLang="en-US" sz="1400" kern="1200" dirty="0">
              <a:latin typeface="メイリオ"/>
              <a:ea typeface="メイリオ"/>
              <a:cs typeface="メイリオ"/>
            </a:endParaRPr>
          </a:p>
        </p:txBody>
      </p:sp>
      <p:sp>
        <p:nvSpPr>
          <p:cNvPr id="29" name="フリーフォーム 28"/>
          <p:cNvSpPr/>
          <p:nvPr/>
        </p:nvSpPr>
        <p:spPr>
          <a:xfrm>
            <a:off x="8328666" y="5523806"/>
            <a:ext cx="477370" cy="467205"/>
          </a:xfrm>
          <a:custGeom>
            <a:avLst/>
            <a:gdLst>
              <a:gd name="connsiteX0" fmla="*/ 0 w 820795"/>
              <a:gd name="connsiteY0" fmla="*/ 451437 h 820795"/>
              <a:gd name="connsiteX1" fmla="*/ 184679 w 820795"/>
              <a:gd name="connsiteY1" fmla="*/ 451437 h 820795"/>
              <a:gd name="connsiteX2" fmla="*/ 184679 w 820795"/>
              <a:gd name="connsiteY2" fmla="*/ 0 h 820795"/>
              <a:gd name="connsiteX3" fmla="*/ 636116 w 820795"/>
              <a:gd name="connsiteY3" fmla="*/ 0 h 820795"/>
              <a:gd name="connsiteX4" fmla="*/ 636116 w 820795"/>
              <a:gd name="connsiteY4" fmla="*/ 451437 h 820795"/>
              <a:gd name="connsiteX5" fmla="*/ 820795 w 820795"/>
              <a:gd name="connsiteY5" fmla="*/ 451437 h 820795"/>
              <a:gd name="connsiteX6" fmla="*/ 410398 w 820795"/>
              <a:gd name="connsiteY6" fmla="*/ 820795 h 820795"/>
              <a:gd name="connsiteX7" fmla="*/ 0 w 820795"/>
              <a:gd name="connsiteY7" fmla="*/ 451437 h 82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0795" h="820795">
                <a:moveTo>
                  <a:pt x="0" y="451437"/>
                </a:moveTo>
                <a:lnTo>
                  <a:pt x="184679" y="451437"/>
                </a:lnTo>
                <a:lnTo>
                  <a:pt x="184679" y="0"/>
                </a:lnTo>
                <a:lnTo>
                  <a:pt x="636116" y="0"/>
                </a:lnTo>
                <a:lnTo>
                  <a:pt x="636116" y="451437"/>
                </a:lnTo>
                <a:lnTo>
                  <a:pt x="820795" y="451437"/>
                </a:lnTo>
                <a:lnTo>
                  <a:pt x="410398" y="820795"/>
                </a:lnTo>
                <a:lnTo>
                  <a:pt x="0" y="451437"/>
                </a:lnTo>
                <a:close/>
              </a:path>
            </a:pathLst>
          </a:custGeom>
          <a:solidFill>
            <a:schemeClr val="accent6">
              <a:lumMod val="75000"/>
              <a:alpha val="90000"/>
            </a:schemeClr>
          </a:solidFill>
          <a:ln>
            <a:solidFill>
              <a:schemeClr val="accent6">
                <a:lumMod val="50000"/>
                <a:alpha val="90000"/>
              </a:schemeClr>
            </a:solid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02459" tIns="17780" rIns="202459" bIns="220927" numCol="1" spcCol="1270" anchor="ctr" anchorCtr="0">
            <a:noAutofit/>
          </a:bodyPr>
          <a:lstStyle/>
          <a:p>
            <a:pPr lvl="0" algn="ctr" defTabSz="622300">
              <a:lnSpc>
                <a:spcPct val="90000"/>
              </a:lnSpc>
              <a:spcBef>
                <a:spcPct val="0"/>
              </a:spcBef>
              <a:spcAft>
                <a:spcPct val="35000"/>
              </a:spcAft>
            </a:pPr>
            <a:endParaRPr kumimoji="1" lang="ja-JP" altLang="en-US" sz="1400" kern="1200" dirty="0">
              <a:latin typeface="メイリオ"/>
              <a:ea typeface="メイリオ"/>
              <a:cs typeface="メイリオ"/>
            </a:endParaRPr>
          </a:p>
        </p:txBody>
      </p:sp>
      <p:sp>
        <p:nvSpPr>
          <p:cNvPr id="30" name="テキスト ボックス 29"/>
          <p:cNvSpPr txBox="1"/>
          <p:nvPr/>
        </p:nvSpPr>
        <p:spPr>
          <a:xfrm>
            <a:off x="210484" y="812503"/>
            <a:ext cx="8642350" cy="2279438"/>
          </a:xfrm>
          <a:prstGeom prst="rect">
            <a:avLst/>
          </a:prstGeom>
          <a:noFill/>
          <a:ln>
            <a:solidFill>
              <a:schemeClr val="tx1"/>
            </a:solidFill>
          </a:ln>
        </p:spPr>
        <p:txBody>
          <a:bodyPr wrap="square" rIns="36000" rtlCol="0">
            <a:noAutofit/>
          </a:bodyPr>
          <a:lstStyle/>
          <a:p>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取組の概要</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marL="201613" indent="-201613"/>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・女性の防災リーダー育成のため、</a:t>
            </a:r>
            <a:r>
              <a:rPr lang="ja-JP" altLang="en-US" b="1" u="sng"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既存の防災セミナーと連動</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する形で</a:t>
            </a:r>
            <a:r>
              <a:rPr lang="ja-JP" altLang="en-US" b="1" u="sng"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女性限定の防災セミナー</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を実施。</a:t>
            </a:r>
          </a:p>
          <a:p>
            <a:pPr marL="201613" indent="-201613"/>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・自主</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防災組織とセミナー受講者間でネットワークが</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形成され、</a:t>
            </a:r>
            <a:r>
              <a:rPr lang="ja-JP" altLang="en-US" b="1" u="sng"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セミナー修了者</a:t>
            </a:r>
            <a:r>
              <a:rPr lang="ja-JP" altLang="en-US" b="1" u="sng"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が地域の</a:t>
            </a:r>
            <a:r>
              <a:rPr lang="ja-JP" altLang="en-US" b="1" u="sng"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防災</a:t>
            </a:r>
            <a:r>
              <a:rPr lang="ja-JP" altLang="en-US" b="1" u="sng"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活動</a:t>
            </a:r>
            <a:r>
              <a:rPr lang="ja-JP" altLang="en-US" b="1" u="sng"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に参画</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しやすくなった。</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a:p>
            <a:pPr marL="201613" indent="-201613"/>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地域の</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防災における男女共同参画の理解が促進し</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u="sng"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セミナー</a:t>
            </a:r>
            <a:r>
              <a:rPr lang="ja-JP" altLang="en-US" b="1" u="sng"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修了者も含め、市と自治会連合会・地区防災組織が</a:t>
            </a:r>
            <a:r>
              <a:rPr lang="ja-JP" altLang="en-US" b="1" u="sng"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共同で</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男女共同参画の視点からの避難所運営マニュアルを作成。</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正方形/長方形 30"/>
          <p:cNvSpPr/>
          <p:nvPr/>
        </p:nvSpPr>
        <p:spPr>
          <a:xfrm>
            <a:off x="2286000" y="2967335"/>
            <a:ext cx="4572000" cy="369332"/>
          </a:xfrm>
          <a:prstGeom prst="rect">
            <a:avLst/>
          </a:prstGeom>
        </p:spPr>
        <p:txBody>
          <a:bodyPr>
            <a:spAutoFit/>
          </a:bodyPr>
          <a:lstStyle/>
          <a:p>
            <a:pPr defTabSz="179388"/>
            <a:r>
              <a:rPr lang="ja-JP" altLang="en-US" dirty="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dirty="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正方形/長方形 31"/>
          <p:cNvSpPr/>
          <p:nvPr/>
        </p:nvSpPr>
        <p:spPr>
          <a:xfrm>
            <a:off x="94130" y="80682"/>
            <a:ext cx="1331259" cy="66590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事例</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8</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正方形/長方形 32"/>
          <p:cNvSpPr/>
          <p:nvPr/>
        </p:nvSpPr>
        <p:spPr>
          <a:xfrm>
            <a:off x="1425389" y="80682"/>
            <a:ext cx="7584140" cy="665907"/>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defTabSz="179388"/>
            <a:r>
              <a:rPr lang="ja-JP" altLang="en-US"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既存の防災セミナーと連動した女性向け</a:t>
            </a:r>
            <a:r>
              <a:rPr lang="ja-JP" altLang="en-US"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防災セミナ</a:t>
            </a:r>
            <a:endParaRPr lang="en-US" altLang="ja-JP"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endParaRPr>
          </a:p>
          <a:p>
            <a:pPr defTabSz="179388"/>
            <a:r>
              <a:rPr lang="ja-JP" altLang="en-US"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ー</a:t>
            </a:r>
            <a:r>
              <a:rPr lang="ja-JP" altLang="en-US"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実施①</a:t>
            </a:r>
            <a:endParaRPr lang="en-US" altLang="ja-JP"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正方形/長方形 33"/>
          <p:cNvSpPr/>
          <p:nvPr/>
        </p:nvSpPr>
        <p:spPr>
          <a:xfrm>
            <a:off x="7449671" y="80683"/>
            <a:ext cx="1559858" cy="66590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三重県</a:t>
            </a:r>
            <a:endPar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四日市</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市</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69514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4632511" y="1088465"/>
            <a:ext cx="4262718" cy="4678831"/>
          </a:xfrm>
          <a:prstGeom prst="roundRect">
            <a:avLst>
              <a:gd name="adj" fmla="val 8150"/>
            </a:avLst>
          </a:prstGeom>
          <a:solidFill>
            <a:schemeClr val="accent2">
              <a:lumMod val="20000"/>
              <a:lumOff val="80000"/>
            </a:schemeClr>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80000" rIns="0" rtlCol="0" anchor="t" anchorCtr="0"/>
          <a:lstStyle/>
          <a:p>
            <a:r>
              <a:rPr kumimoji="1"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四日市市防災大学</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H17</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057400"/>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主催）市危機管理室　</a:t>
            </a: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511175" indent="-511175"/>
            <a:endParaRPr lang="en-US" altLang="ja-JP" sz="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58813" indent="-658813"/>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目的</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：大規模災害の発生に備え、地域住民が</a:t>
            </a: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「自助」「共助」の観点から防災・について学習</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し、地域防災力の底上げを行う。</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511175" indent="-511175"/>
            <a:endParaRPr kumimoji="1"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511175" indent="-511175"/>
            <a:r>
              <a:rPr kumimoji="1"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募集人員：</a:t>
            </a:r>
            <a:r>
              <a:rPr kumimoji="1"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0</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名</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程度</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130300" indent="-1130300"/>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受講対象：</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地域の</a:t>
            </a:r>
            <a:r>
              <a:rPr lang="ja-JP" altLang="en-US" sz="16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自主防災組織からの推薦を受け</a:t>
            </a:r>
            <a:r>
              <a:rPr lang="ja-JP" altLang="en-US" sz="1600"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地域の防災・減災活動に</a:t>
            </a:r>
            <a:r>
              <a:rPr lang="ja-JP" altLang="en-US" sz="16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継続的に活動</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する意思のある者</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（各組織２・３名）</a:t>
            </a:r>
            <a:endPar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511175" indent="-511175"/>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講座</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回数</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18</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回</a:t>
            </a:r>
            <a:r>
              <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角丸四角形 15"/>
          <p:cNvSpPr/>
          <p:nvPr/>
        </p:nvSpPr>
        <p:spPr>
          <a:xfrm>
            <a:off x="255494" y="1088466"/>
            <a:ext cx="4262718" cy="4678831"/>
          </a:xfrm>
          <a:prstGeom prst="roundRect">
            <a:avLst>
              <a:gd name="adj" fmla="val 9411"/>
            </a:avLst>
          </a:prstGeom>
          <a:solidFill>
            <a:schemeClr val="accent1">
              <a:lumMod val="20000"/>
              <a:lumOff val="8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180000" rIns="0" rtlCol="0" anchor="t" anchorCtr="0"/>
          <a:lstStyle/>
          <a:p>
            <a:r>
              <a:rPr kumimoji="1"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防災・減災女性セミナー</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H25</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417513"/>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主催）市危機管理室・男女共同参画課</a:t>
            </a: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577850" indent="-577850"/>
            <a:endParaRPr lang="en-US" altLang="ja-JP" sz="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85800" indent="-685800"/>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目的</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：地域の防災・減災活動に女性の視点がなぜ大切かを学び、地域の</a:t>
            </a:r>
            <a:r>
              <a:rPr lang="ja-JP" altLang="en-US"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防災・減災活動に積極的に参加したいと考えている女性のきっかけ</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とする</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511175" indent="-511175"/>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募集</a:t>
            </a:r>
            <a:r>
              <a:rPr kumimoji="1"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人員：</a:t>
            </a:r>
            <a:r>
              <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名</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程度</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130300" indent="-1130300"/>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受講対象</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講座修了後、各地区の防災・減災活動に積極的に参画する女性</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511175" indent="-511175" algn="ct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（推薦等は不要。）　　　</a:t>
            </a: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511175" indent="-511175"/>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511175" indent="-511175"/>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講座</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回数</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13</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回</a:t>
            </a:r>
            <a:r>
              <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511175" indent="-511175" algn="ct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これ</a:t>
            </a: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まで</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の修了者は</a:t>
            </a:r>
            <a:r>
              <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51</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名（３年間）</a:t>
            </a:r>
            <a:endPar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511175" indent="-511175"/>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角丸四角形 16"/>
          <p:cNvSpPr/>
          <p:nvPr/>
        </p:nvSpPr>
        <p:spPr>
          <a:xfrm>
            <a:off x="1469091" y="893485"/>
            <a:ext cx="1835524" cy="430306"/>
          </a:xfrm>
          <a:prstGeom prst="roundRect">
            <a:avLst/>
          </a:prstGeom>
          <a:solidFill>
            <a:schemeClr val="accent1">
              <a:lumMod val="40000"/>
              <a:lumOff val="6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女性セミナー</a:t>
            </a:r>
            <a:endParaRPr kumimoji="1"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角丸四角形 17"/>
          <p:cNvSpPr/>
          <p:nvPr/>
        </p:nvSpPr>
        <p:spPr>
          <a:xfrm>
            <a:off x="5873004" y="893485"/>
            <a:ext cx="1781733" cy="430306"/>
          </a:xfrm>
          <a:prstGeom prst="roundRect">
            <a:avLst/>
          </a:prstGeom>
          <a:solidFill>
            <a:schemeClr val="accent2">
              <a:lumMod val="40000"/>
              <a:lumOff val="60000"/>
            </a:schemeClr>
          </a:solid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既存セミナー</a:t>
            </a:r>
            <a:endParaRPr kumimoji="1"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角丸四角形 18"/>
          <p:cNvSpPr/>
          <p:nvPr/>
        </p:nvSpPr>
        <p:spPr>
          <a:xfrm>
            <a:off x="625289" y="5325035"/>
            <a:ext cx="7853082" cy="1027207"/>
          </a:xfrm>
          <a:prstGeom prst="round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bIns="0" rtlCol="0" anchor="ctr"/>
          <a:lstStyle/>
          <a:p>
            <a:pPr algn="ctr"/>
            <a:r>
              <a:rPr lang="ja-JP" altLang="en-US" sz="24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講座</a:t>
            </a:r>
            <a:r>
              <a:rPr lang="ja-JP" altLang="en-US" sz="24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の大半が合同</a:t>
            </a:r>
            <a:r>
              <a:rPr lang="ja-JP" altLang="en-US" sz="24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開催</a:t>
            </a:r>
            <a:endParaRPr lang="en-US" altLang="ja-JP" sz="24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両セミナーとも講義・ワークショップが中心</a:t>
            </a:r>
            <a:endParaRPr lang="en-US" altLang="ja-JP" sz="2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テキスト ボックス 19"/>
          <p:cNvSpPr txBox="1"/>
          <p:nvPr/>
        </p:nvSpPr>
        <p:spPr>
          <a:xfrm>
            <a:off x="1850092" y="6352242"/>
            <a:ext cx="7104156" cy="316846"/>
          </a:xfrm>
          <a:prstGeom prst="rect">
            <a:avLst/>
          </a:prstGeom>
          <a:noFill/>
        </p:spPr>
        <p:txBody>
          <a:bodyPr wrap="square" rtlCol="0">
            <a:spAutoFit/>
          </a:bodyPr>
          <a:lstStyle/>
          <a:p>
            <a:r>
              <a:rPr lang="en-US" altLang="ja-JP" sz="1400" dirty="0"/>
              <a:t>※</a:t>
            </a:r>
            <a:r>
              <a:rPr lang="ja-JP" altLang="en-US" sz="1400" dirty="0"/>
              <a:t>その他、家族（子ども）向けのファミリー講座や、発展的な内容のステップアップ講座も開設。</a:t>
            </a:r>
            <a:endParaRPr kumimoji="1" lang="ja-JP" altLang="en-US" sz="1400" dirty="0"/>
          </a:p>
        </p:txBody>
      </p:sp>
      <p:sp>
        <p:nvSpPr>
          <p:cNvPr id="21" name="正方形/長方形 20"/>
          <p:cNvSpPr/>
          <p:nvPr/>
        </p:nvSpPr>
        <p:spPr>
          <a:xfrm>
            <a:off x="94131" y="80682"/>
            <a:ext cx="8915398" cy="6629400"/>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正方形/長方形 34"/>
          <p:cNvSpPr/>
          <p:nvPr/>
        </p:nvSpPr>
        <p:spPr>
          <a:xfrm>
            <a:off x="94130" y="80682"/>
            <a:ext cx="1331259" cy="66590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事例</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8</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正方形/長方形 35"/>
          <p:cNvSpPr/>
          <p:nvPr/>
        </p:nvSpPr>
        <p:spPr>
          <a:xfrm>
            <a:off x="1425389" y="80682"/>
            <a:ext cx="7584140" cy="665907"/>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defTabSz="179388"/>
            <a:r>
              <a:rPr lang="ja-JP" altLang="en-US"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既存の防災セミナーと連動した女性向け</a:t>
            </a:r>
            <a:r>
              <a:rPr lang="ja-JP" altLang="en-US"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防災セミナ</a:t>
            </a:r>
            <a:endParaRPr lang="en-US" altLang="ja-JP"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endParaRPr>
          </a:p>
          <a:p>
            <a:pPr defTabSz="179388"/>
            <a:r>
              <a:rPr lang="ja-JP" altLang="en-US"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ー</a:t>
            </a:r>
            <a:r>
              <a:rPr lang="ja-JP" altLang="en-US"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実施②</a:t>
            </a:r>
            <a:endParaRPr lang="en-US" altLang="ja-JP"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正方形/長方形 36"/>
          <p:cNvSpPr/>
          <p:nvPr/>
        </p:nvSpPr>
        <p:spPr>
          <a:xfrm>
            <a:off x="7449671" y="80683"/>
            <a:ext cx="1559858" cy="66590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三重県</a:t>
            </a:r>
            <a:endPar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四日市</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市</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5708111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600635" y="1453805"/>
            <a:ext cx="8289365" cy="1385048"/>
          </a:xfrm>
          <a:prstGeom prst="roundRect">
            <a:avLst>
              <a:gd name="adj" fmla="val 863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201613"/>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・合同で行うワークショップでは</a:t>
            </a:r>
            <a:r>
              <a:rPr lang="ja-JP" altLang="en-US" sz="1600" b="1" u="sng"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同地区の男性と女性が同じグループになるように配置</a:t>
            </a:r>
            <a:endParaRPr lang="en-US" altLang="ja-JP" sz="1600" b="1" u="sng"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endParaRPr>
          </a:p>
          <a:p>
            <a:pPr marL="201613"/>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⇒既存セミナーと女性セミナーの受講者が顔の見える関係に。</a:t>
            </a:r>
            <a:endPar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01613"/>
            <a:endParaRPr lang="en-US" altLang="ja-JP" sz="1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01613"/>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・女性セミナーの</a:t>
            </a:r>
            <a:r>
              <a:rPr lang="ja-JP" altLang="en-US" sz="1600" b="1" u="sng"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修了者名簿を</a:t>
            </a:r>
            <a:r>
              <a:rPr lang="ja-JP" altLang="en-US" sz="1600" b="1" u="sng"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地区</a:t>
            </a:r>
            <a:r>
              <a:rPr lang="ja-JP" altLang="en-US" sz="1600" b="1" u="sng"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防災組織や地区市民センターに提供</a:t>
            </a:r>
            <a:endParaRPr lang="en-US" altLang="ja-JP" sz="1600" b="1" u="sng"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endParaRPr>
          </a:p>
          <a:p>
            <a:pPr marL="588963" indent="-387350"/>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⇒地区防災組織等の防災活動に、女性セミナーを</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修了</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した女性が参画しやすくなった。</a:t>
            </a:r>
            <a:endPar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712694" y="1166988"/>
            <a:ext cx="2770093" cy="383985"/>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pPr algn="ct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既存セミナーとの</a:t>
            </a: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連動</a:t>
            </a:r>
            <a:endParaRPr lang="en-US" altLang="ja-JP"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13"/>
          <p:cNvSpPr/>
          <p:nvPr/>
        </p:nvSpPr>
        <p:spPr>
          <a:xfrm>
            <a:off x="759760" y="2739482"/>
            <a:ext cx="2077569" cy="383985"/>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pPr algn="ct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講座内容の工夫</a:t>
            </a:r>
            <a:endParaRPr lang="en-US" altLang="ja-JP"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角丸四角形 21"/>
          <p:cNvSpPr/>
          <p:nvPr/>
        </p:nvSpPr>
        <p:spPr>
          <a:xfrm>
            <a:off x="600635" y="3172013"/>
            <a:ext cx="8292540" cy="1187823"/>
          </a:xfrm>
          <a:prstGeom prst="roundRect">
            <a:avLst>
              <a:gd name="adj" fmla="val 863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1828800" indent="-1612900"/>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・女性</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セミナー</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u="sng"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体験型の講座を</a:t>
            </a:r>
            <a:r>
              <a:rPr lang="ja-JP" altLang="en-US" sz="1600" b="1" u="sng"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多く実施</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68488" indent="1588"/>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防災活動</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実際</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を具体的にイメージできるように。</a:t>
            </a:r>
            <a:endPar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（例：地震体験車の乗車や備蓄資機材（発電機等）を</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実際に</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使用する等）</a:t>
            </a:r>
            <a:endPar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28800" indent="-1612900"/>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・既存セミナー：</a:t>
            </a:r>
            <a:r>
              <a:rPr lang="ja-JP" altLang="en-US" sz="1600" b="1" u="sng"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序盤の講座に男女共同参画の視点からの講座を実施</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28800"/>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女性が防災活動を担う意義に対する理解</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を促進。</a:t>
            </a:r>
            <a:endPar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正方形/長方形 22"/>
          <p:cNvSpPr/>
          <p:nvPr/>
        </p:nvSpPr>
        <p:spPr>
          <a:xfrm>
            <a:off x="1205753" y="5504905"/>
            <a:ext cx="7629617" cy="1109136"/>
          </a:xfrm>
          <a:prstGeom prst="rect">
            <a:avLst/>
          </a:prstGeom>
          <a:solidFill>
            <a:schemeClr val="accent5">
              <a:lumMod val="40000"/>
              <a:lumOff val="60000"/>
            </a:schemeClr>
          </a:solidFill>
          <a:ln w="50800" cmpd="dbl">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地域の防災活動でセミナー</a:t>
            </a:r>
            <a:r>
              <a:rPr lang="ja-JP" altLang="en-US" sz="28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修</a:t>
            </a:r>
            <a:r>
              <a:rPr kumimoji="1" lang="ja-JP" altLang="en-US" sz="28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了女性が活躍</a:t>
            </a:r>
            <a:endParaRPr kumimoji="1" lang="en-US" altLang="ja-JP" sz="28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女性セミナー</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修了者が地域の防災活動へ参画しやすい環境づくり</a:t>
            </a:r>
            <a:r>
              <a:rPr kumimoji="1"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右矢印 23"/>
          <p:cNvSpPr/>
          <p:nvPr/>
        </p:nvSpPr>
        <p:spPr>
          <a:xfrm>
            <a:off x="187498" y="5682956"/>
            <a:ext cx="954087" cy="753035"/>
          </a:xfrm>
          <a:prstGeom prst="rightArrow">
            <a:avLst/>
          </a:prstGeom>
          <a:solidFill>
            <a:schemeClr val="accent5"/>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210221" y="818418"/>
            <a:ext cx="7608189" cy="400110"/>
          </a:xfrm>
          <a:prstGeom prst="rect">
            <a:avLst/>
          </a:prstGeom>
        </p:spPr>
        <p:txBody>
          <a:bodyPr wrap="square">
            <a:spAutoFit/>
          </a:bodyPr>
          <a:lstStyle/>
          <a:p>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取組</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のポイント</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000" b="1" dirty="0">
              <a:solidFill>
                <a:srgbClr val="FF0000"/>
              </a:solidFill>
              <a:latin typeface="メイリオ"/>
              <a:ea typeface="メイリオ"/>
              <a:cs typeface="メイリオ"/>
            </a:endParaRPr>
          </a:p>
        </p:txBody>
      </p:sp>
      <p:sp>
        <p:nvSpPr>
          <p:cNvPr id="26" name="正方形/長方形 25"/>
          <p:cNvSpPr/>
          <p:nvPr/>
        </p:nvSpPr>
        <p:spPr>
          <a:xfrm>
            <a:off x="94131" y="80682"/>
            <a:ext cx="8915398" cy="6629400"/>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正方形/長方形 26"/>
          <p:cNvSpPr/>
          <p:nvPr/>
        </p:nvSpPr>
        <p:spPr>
          <a:xfrm>
            <a:off x="94130" y="80682"/>
            <a:ext cx="1331259" cy="66590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事例</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8</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正方形/長方形 27"/>
          <p:cNvSpPr/>
          <p:nvPr/>
        </p:nvSpPr>
        <p:spPr>
          <a:xfrm>
            <a:off x="1425389" y="80682"/>
            <a:ext cx="7584140" cy="665907"/>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defTabSz="179388"/>
            <a:r>
              <a:rPr lang="ja-JP" altLang="en-US"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既存の防災セミナーと連動した女性向け</a:t>
            </a:r>
            <a:r>
              <a:rPr lang="ja-JP" altLang="en-US"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防災セミナ</a:t>
            </a:r>
            <a:endParaRPr lang="en-US" altLang="ja-JP"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endParaRPr>
          </a:p>
          <a:p>
            <a:pPr defTabSz="179388"/>
            <a:r>
              <a:rPr lang="ja-JP" altLang="en-US"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ー</a:t>
            </a:r>
            <a:r>
              <a:rPr lang="ja-JP" altLang="en-US"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実施③</a:t>
            </a:r>
            <a:endParaRPr lang="en-US" altLang="ja-JP"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正方形/長方形 28"/>
          <p:cNvSpPr/>
          <p:nvPr/>
        </p:nvSpPr>
        <p:spPr>
          <a:xfrm>
            <a:off x="7449671" y="80683"/>
            <a:ext cx="1559858" cy="66590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三重県</a:t>
            </a:r>
            <a:endPar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四日市</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市</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正方形/長方形 29"/>
          <p:cNvSpPr/>
          <p:nvPr/>
        </p:nvSpPr>
        <p:spPr>
          <a:xfrm>
            <a:off x="769118" y="4415882"/>
            <a:ext cx="2583682" cy="432529"/>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pPr algn="ct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自治会連合会の活動</a:t>
            </a:r>
            <a:endParaRPr lang="en-US" altLang="ja-JP"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角丸四角形 30"/>
          <p:cNvSpPr/>
          <p:nvPr/>
        </p:nvSpPr>
        <p:spPr>
          <a:xfrm>
            <a:off x="609993" y="4848413"/>
            <a:ext cx="8292540" cy="1187823"/>
          </a:xfrm>
          <a:prstGeom prst="roundRect">
            <a:avLst>
              <a:gd name="adj" fmla="val 863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marL="1828800" indent="-1612900"/>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u="sng"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女性の視点を取り入れた防災セミナーを開催。</a:t>
            </a:r>
            <a:endParaRPr lang="en-US" altLang="ja-JP" sz="1600" b="1" u="sng"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endParaRPr>
          </a:p>
          <a:p>
            <a:pPr marL="1828800" indent="-1612900"/>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25</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年度から３年間で、２８地区のうち</a:t>
            </a:r>
            <a:r>
              <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17</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地区で実施し、今後も継続）</a:t>
            </a:r>
            <a:endPar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8750630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94131" y="80682"/>
            <a:ext cx="8915398" cy="6629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6" name="グループ化 15"/>
          <p:cNvGrpSpPr/>
          <p:nvPr/>
        </p:nvGrpSpPr>
        <p:grpSpPr>
          <a:xfrm>
            <a:off x="250825" y="897963"/>
            <a:ext cx="8642350" cy="2572544"/>
            <a:chOff x="291166" y="5361267"/>
            <a:chExt cx="8642350" cy="2500972"/>
          </a:xfrm>
          <a:solidFill>
            <a:schemeClr val="accent2">
              <a:lumMod val="20000"/>
              <a:lumOff val="80000"/>
            </a:schemeClr>
          </a:solidFill>
        </p:grpSpPr>
        <p:sp>
          <p:nvSpPr>
            <p:cNvPr id="17" name="角丸四角形 16"/>
            <p:cNvSpPr/>
            <p:nvPr/>
          </p:nvSpPr>
          <p:spPr>
            <a:xfrm>
              <a:off x="291166" y="5529356"/>
              <a:ext cx="8642350" cy="2332883"/>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180000" rIns="36000" bIns="108000" rtlCol="0" anchor="t" anchorCtr="0">
              <a:noAutofit/>
            </a:bodyPr>
            <a:lstStyle/>
            <a:p>
              <a:pPr marL="201613" indent="-201613"/>
              <a:r>
                <a:rPr lang="ja-JP"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地域防災</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の現場で活躍</a:t>
              </a: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できる</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女性の増加</a:t>
              </a:r>
              <a:endPar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01613" indent="-201613"/>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・さまざまなネットワークの構築</a:t>
              </a:r>
              <a:endPar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01613" indent="-201613"/>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⇒自主防災組織とセミナー修了女性間のネットワーク</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01613" indent="-201613"/>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⇒女性同士のネットワーク</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（修了女性が友人を伴って次年度も受講する等）</a:t>
              </a:r>
              <a:endPar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01613" indent="-201613"/>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・地域全体での防災における男女共同参画に対する理解の促進</a:t>
              </a:r>
              <a:endPar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371600"/>
              <a:endParaRPr lang="en-US" altLang="ja-JP" sz="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371600"/>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地域の自治会連合会から、</a:t>
              </a:r>
              <a:r>
                <a:rPr lang="ja-JP" altLang="en-US" b="1" u="sng" dirty="0" smtClean="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rPr>
                <a:t>男女共同参画の視点からの避難所運営の手引き</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作成の要望</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があり、市との協働で作成（平成</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28</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年２月）</a:t>
              </a:r>
              <a:endParaRPr lang="en-US" altLang="ja-JP"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角丸四角形 17"/>
            <p:cNvSpPr/>
            <p:nvPr/>
          </p:nvSpPr>
          <p:spPr>
            <a:xfrm>
              <a:off x="512483" y="5361267"/>
              <a:ext cx="2862729" cy="336176"/>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tIns="108000" rIns="36000" rtlCol="0" anchor="ctr">
              <a:noAutofit/>
            </a:bodyPr>
            <a:lstStyle/>
            <a:p>
              <a:pPr algn="ct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取組により得られた効果</a:t>
              </a:r>
            </a:p>
          </p:txBody>
        </p:sp>
      </p:grpSp>
      <p:sp>
        <p:nvSpPr>
          <p:cNvPr id="19" name="右矢印 18"/>
          <p:cNvSpPr/>
          <p:nvPr/>
        </p:nvSpPr>
        <p:spPr>
          <a:xfrm>
            <a:off x="686455" y="2717473"/>
            <a:ext cx="913746" cy="665211"/>
          </a:xfrm>
          <a:prstGeom prst="rightArrow">
            <a:avLst/>
          </a:prstGeom>
          <a:solidFill>
            <a:schemeClr val="accent6">
              <a:lumMod val="75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250825" y="3578413"/>
            <a:ext cx="4321175" cy="262815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Ins="36000" bIns="72000" rtlCol="0" anchor="t" anchorCtr="0"/>
          <a:lstStyle/>
          <a:p>
            <a:pPr algn="ctr"/>
            <a:r>
              <a:rPr kumimoji="1"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男女共同参画の視点を取り入れた避難所運営の手引き（平成</a:t>
            </a:r>
            <a:r>
              <a:rPr kumimoji="1"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28</a:t>
            </a:r>
            <a:r>
              <a:rPr kumimoji="1"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年２月作成）</a:t>
            </a:r>
            <a:endParaRPr kumimoji="1"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01613" indent="-201613"/>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セミナー受講者、専門家等からなるワーキンググループ（全員女性）を発足</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し、内容を協議。</a:t>
            </a: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8913" indent="-188913"/>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・市内</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全自治会</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及び</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全地区防災</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組織</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防災</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セミナーや市の出前講座（約</a:t>
            </a:r>
            <a:r>
              <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回</a:t>
            </a:r>
            <a:r>
              <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学校</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等避難所となる</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施設等に</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配布。</a:t>
            </a:r>
          </a:p>
          <a:p>
            <a:r>
              <a:rPr kumimoji="1"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初版は</a:t>
            </a: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5,000</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部を作成。（増刷中）</a:t>
            </a: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正方形/長方形 20"/>
          <p:cNvSpPr/>
          <p:nvPr/>
        </p:nvSpPr>
        <p:spPr>
          <a:xfrm>
            <a:off x="4728691" y="4304787"/>
            <a:ext cx="4164483" cy="1901778"/>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2000" rIns="36000" rtlCol="0" anchor="t" anchorCtr="0"/>
          <a:lstStyle/>
          <a:p>
            <a:pPr marL="188913" indent="-188913"/>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地域での</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男女共同参画の視点についての</a:t>
            </a:r>
            <a:r>
              <a:rPr lang="ja-JP" altLang="en-US" sz="16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教科書的な存在</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a:t>
            </a: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4625" indent="-174625"/>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・各地区で作成される</a:t>
            </a:r>
            <a:r>
              <a:rPr lang="ja-JP" altLang="en-US" sz="16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避難所運営マニュアルに男女共同参画の視点</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が導入。</a:t>
            </a: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8913" indent="-188913"/>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・学校を中心とした</a:t>
            </a:r>
            <a:r>
              <a:rPr lang="ja-JP" altLang="en-US" sz="16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避難所となる施設における防災と男女共同参画の視点に対する理解の促進</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曲折矢印 31"/>
          <p:cNvSpPr/>
          <p:nvPr/>
        </p:nvSpPr>
        <p:spPr>
          <a:xfrm rot="5400000">
            <a:off x="5697885" y="2852340"/>
            <a:ext cx="432967" cy="2371354"/>
          </a:xfrm>
          <a:prstGeom prst="bentArrow">
            <a:avLst>
              <a:gd name="adj1" fmla="val 32774"/>
              <a:gd name="adj2" fmla="val 41454"/>
              <a:gd name="adj3" fmla="val 35255"/>
              <a:gd name="adj4" fmla="val 47168"/>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3" name="テキスト ボックス 32"/>
          <p:cNvSpPr txBox="1"/>
          <p:nvPr/>
        </p:nvSpPr>
        <p:spPr>
          <a:xfrm>
            <a:off x="6900674" y="3597931"/>
            <a:ext cx="1793128" cy="338554"/>
          </a:xfrm>
          <a:prstGeom prst="rect">
            <a:avLst/>
          </a:prstGeom>
          <a:noFill/>
        </p:spPr>
        <p:txBody>
          <a:bodyPr wrap="square" rtlCol="0">
            <a:spAutoFit/>
          </a:bodyPr>
          <a:lstStyle/>
          <a:p>
            <a:r>
              <a:rPr kumimoji="1" lang="ja-JP" altLang="en-US" sz="1600" dirty="0" smtClean="0"/>
              <a:t>更なる効果として</a:t>
            </a:r>
            <a:r>
              <a:rPr kumimoji="1" lang="en-US" altLang="ja-JP" sz="1600" dirty="0" smtClean="0"/>
              <a:t>…</a:t>
            </a:r>
            <a:endParaRPr kumimoji="1" lang="ja-JP" altLang="en-US" sz="1600" dirty="0"/>
          </a:p>
        </p:txBody>
      </p:sp>
      <p:sp>
        <p:nvSpPr>
          <p:cNvPr id="34" name="テキスト ボックス 33"/>
          <p:cNvSpPr txBox="1"/>
          <p:nvPr/>
        </p:nvSpPr>
        <p:spPr>
          <a:xfrm>
            <a:off x="6059675" y="6238827"/>
            <a:ext cx="2957325" cy="461665"/>
          </a:xfrm>
          <a:prstGeom prst="rect">
            <a:avLst/>
          </a:prstGeom>
          <a:noFill/>
        </p:spPr>
        <p:txBody>
          <a:bodyPr wrap="square" rtlCol="0">
            <a:spAutoFit/>
          </a:bodyPr>
          <a:lstStyle/>
          <a:p>
            <a:pPr algn="r"/>
            <a:r>
              <a:rPr lang="ja-JP" altLang="en-US" sz="1200" b="1" dirty="0" smtClean="0">
                <a:latin typeface="メイリオ"/>
                <a:ea typeface="メイリオ"/>
                <a:cs typeface="メイリオ"/>
              </a:rPr>
              <a:t>四日市市危機管理室</a:t>
            </a:r>
            <a:r>
              <a:rPr lang="ja-JP" altLang="en-US" sz="1200" b="1" dirty="0">
                <a:latin typeface="メイリオ"/>
                <a:ea typeface="メイリオ"/>
                <a:cs typeface="メイリオ"/>
              </a:rPr>
              <a:t>　</a:t>
            </a:r>
            <a:r>
              <a:rPr lang="en-US" altLang="ja-JP" sz="1200" b="1" dirty="0" smtClean="0">
                <a:latin typeface="メイリオ"/>
                <a:ea typeface="メイリオ"/>
                <a:cs typeface="メイリオ"/>
              </a:rPr>
              <a:t>059-354-8119</a:t>
            </a:r>
            <a:endParaRPr lang="en-US" altLang="ja-JP" sz="1200" b="1" dirty="0">
              <a:latin typeface="メイリオ"/>
              <a:ea typeface="メイリオ"/>
              <a:cs typeface="メイリオ"/>
            </a:endParaRPr>
          </a:p>
          <a:p>
            <a:pPr algn="r"/>
            <a:r>
              <a:rPr lang="en-US" altLang="ja-JP" sz="1200" dirty="0" smtClean="0">
                <a:hlinkClick r:id="rId3"/>
              </a:rPr>
              <a:t>kikikanri@city.yokkaichi.mie.jp</a:t>
            </a:r>
            <a:endParaRPr lang="en-US" altLang="ja-JP" sz="1200" dirty="0" smtClean="0"/>
          </a:p>
        </p:txBody>
      </p:sp>
      <p:sp>
        <p:nvSpPr>
          <p:cNvPr id="35" name="テキスト ボックス 34"/>
          <p:cNvSpPr txBox="1"/>
          <p:nvPr/>
        </p:nvSpPr>
        <p:spPr>
          <a:xfrm>
            <a:off x="250825" y="6237333"/>
            <a:ext cx="6070787" cy="461665"/>
          </a:xfrm>
          <a:prstGeom prst="rect">
            <a:avLst/>
          </a:prstGeom>
          <a:noFill/>
        </p:spPr>
        <p:txBody>
          <a:bodyPr wrap="square" rtlCol="0">
            <a:spAutoFit/>
          </a:bodyPr>
          <a:lstStyle/>
          <a:p>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男女共同参画の視点を取り入れた避難所運営の手引き</a:t>
            </a:r>
            <a:endPar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hlinkClick r:id="rId4"/>
              </a:rPr>
              <a:t>http://</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hlinkClick r:id="rId4"/>
              </a:rPr>
              <a:t>bousai2.city.yokkaichi.mie.jp/home/doc/hinansyouneinotebiki.pdf</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正方形/長方形 35"/>
          <p:cNvSpPr/>
          <p:nvPr/>
        </p:nvSpPr>
        <p:spPr>
          <a:xfrm>
            <a:off x="94131" y="80682"/>
            <a:ext cx="8915398" cy="6629400"/>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正方形/長方形 36"/>
          <p:cNvSpPr/>
          <p:nvPr/>
        </p:nvSpPr>
        <p:spPr>
          <a:xfrm>
            <a:off x="94130" y="80682"/>
            <a:ext cx="1331259" cy="66590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事例</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8</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正方形/長方形 37"/>
          <p:cNvSpPr/>
          <p:nvPr/>
        </p:nvSpPr>
        <p:spPr>
          <a:xfrm>
            <a:off x="1425389" y="80682"/>
            <a:ext cx="7584140" cy="665907"/>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defTabSz="179388"/>
            <a:r>
              <a:rPr lang="ja-JP" altLang="en-US"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既存の防災セミナーと連動した女性向け</a:t>
            </a:r>
            <a:r>
              <a:rPr lang="ja-JP" altLang="en-US"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防災セミナ</a:t>
            </a:r>
            <a:endParaRPr lang="en-US" altLang="ja-JP"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endParaRPr>
          </a:p>
          <a:p>
            <a:pPr defTabSz="179388"/>
            <a:r>
              <a:rPr lang="ja-JP" altLang="en-US"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ー</a:t>
            </a:r>
            <a:r>
              <a:rPr lang="ja-JP" altLang="en-US"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実施④</a:t>
            </a:r>
            <a:endParaRPr lang="en-US" altLang="ja-JP"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正方形/長方形 38"/>
          <p:cNvSpPr/>
          <p:nvPr/>
        </p:nvSpPr>
        <p:spPr>
          <a:xfrm>
            <a:off x="7449671" y="80683"/>
            <a:ext cx="1559858" cy="66590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三重県</a:t>
            </a:r>
            <a:endPar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四日市</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市</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581208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94129" y="80682"/>
            <a:ext cx="8915400" cy="6629400"/>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311531" y="6355523"/>
            <a:ext cx="1113857" cy="230832"/>
          </a:xfrm>
          <a:prstGeom prst="rect">
            <a:avLst/>
          </a:prstGeom>
          <a:noFill/>
          <a:ln>
            <a:solidFill>
              <a:schemeClr val="tx1"/>
            </a:solidFill>
          </a:ln>
        </p:spPr>
        <p:txBody>
          <a:bodyPr wrap="none" rtlCol="0">
            <a:spAutoFit/>
          </a:bodyPr>
          <a:lstStyle/>
          <a:p>
            <a:r>
              <a:rPr kumimoji="1" lang="ja-JP" altLang="en-US" sz="900" dirty="0" smtClean="0">
                <a:latin typeface="+mj-ea"/>
                <a:ea typeface="+mj-ea"/>
              </a:rPr>
              <a:t>平成２８年３月現在</a:t>
            </a:r>
            <a:endParaRPr kumimoji="1" lang="ja-JP" altLang="en-US" sz="900" dirty="0">
              <a:latin typeface="+mj-ea"/>
              <a:ea typeface="+mj-ea"/>
            </a:endParaRPr>
          </a:p>
        </p:txBody>
      </p:sp>
      <p:sp>
        <p:nvSpPr>
          <p:cNvPr id="8" name="正方形/長方形 7"/>
          <p:cNvSpPr/>
          <p:nvPr/>
        </p:nvSpPr>
        <p:spPr>
          <a:xfrm>
            <a:off x="94130" y="80682"/>
            <a:ext cx="1331259" cy="66590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事例</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9</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1425389" y="80682"/>
            <a:ext cx="7584140" cy="665907"/>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lang="ja-JP" altLang="en-US"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男女</a:t>
            </a:r>
            <a:r>
              <a:rPr lang="ja-JP" altLang="en-US"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共同参画型の</a:t>
            </a:r>
            <a:r>
              <a:rPr lang="ja-JP" altLang="en-US"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組織作り・運営①</a:t>
            </a:r>
            <a:endParaRPr lang="en-US" altLang="ja-JP"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（自主防災組織）</a:t>
            </a:r>
            <a:endParaRPr lang="ja-JP" altLang="en-US"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13"/>
          <p:cNvSpPr/>
          <p:nvPr/>
        </p:nvSpPr>
        <p:spPr>
          <a:xfrm>
            <a:off x="7449671" y="80683"/>
            <a:ext cx="1559858" cy="66590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高知県</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安芸市</a:t>
            </a:r>
          </a:p>
        </p:txBody>
      </p:sp>
      <p:sp>
        <p:nvSpPr>
          <p:cNvPr id="15" name="テキスト ボックス 14"/>
          <p:cNvSpPr txBox="1"/>
          <p:nvPr/>
        </p:nvSpPr>
        <p:spPr>
          <a:xfrm>
            <a:off x="210484" y="812503"/>
            <a:ext cx="8642350" cy="957931"/>
          </a:xfrm>
          <a:prstGeom prst="rect">
            <a:avLst/>
          </a:prstGeom>
          <a:noFill/>
          <a:ln>
            <a:solidFill>
              <a:schemeClr val="tx1"/>
            </a:solidFill>
          </a:ln>
        </p:spPr>
        <p:txBody>
          <a:bodyPr wrap="square" rIns="36000" rtlCol="0">
            <a:noAutofit/>
          </a:bodyPr>
          <a:lstStyle/>
          <a:p>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取組の概要</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pPr marL="201613" indent="-201613"/>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・高知県安芸市の自主防災組織である川向防災会では、</a:t>
            </a:r>
            <a:r>
              <a:rPr lang="ja-JP" altLang="en-US" b="1" u="sng"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子育てや介護などで忙しい女性も含めて、住民が活動に無理なく参加できる</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仕組みづくりを実施。</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p:cNvSpPr txBox="1"/>
          <p:nvPr/>
        </p:nvSpPr>
        <p:spPr>
          <a:xfrm>
            <a:off x="212271" y="1809754"/>
            <a:ext cx="8420100" cy="430887"/>
          </a:xfrm>
          <a:prstGeom prst="rect">
            <a:avLst/>
          </a:prstGeom>
          <a:noFill/>
        </p:spPr>
        <p:txBody>
          <a:bodyPr wrap="square" rtlCol="0">
            <a:spAutoFit/>
          </a:bodyPr>
          <a:lstStyle/>
          <a:p>
            <a:pPr>
              <a:lnSpc>
                <a:spcPct val="110000"/>
              </a:lnSpc>
            </a:pPr>
            <a:r>
              <a:rPr kumimoji="1" lang="en-US" altLang="ja-JP" sz="2000" b="1" dirty="0" smtClean="0">
                <a:latin typeface="メイリオ"/>
                <a:ea typeface="メイリオ"/>
                <a:cs typeface="メイリオ"/>
              </a:rPr>
              <a:t>【</a:t>
            </a:r>
            <a:r>
              <a:rPr kumimoji="1" lang="ja-JP" altLang="en-US" sz="2000" b="1" dirty="0" smtClean="0">
                <a:latin typeface="メイリオ"/>
                <a:ea typeface="メイリオ"/>
                <a:cs typeface="メイリオ"/>
              </a:rPr>
              <a:t>取組のポイント</a:t>
            </a:r>
            <a:r>
              <a:rPr kumimoji="1" lang="en-US" altLang="ja-JP" sz="2000" b="1" dirty="0" smtClean="0">
                <a:latin typeface="メイリオ"/>
                <a:ea typeface="メイリオ"/>
                <a:cs typeface="メイリオ"/>
              </a:rPr>
              <a:t>】</a:t>
            </a:r>
            <a:endParaRPr lang="en-US" altLang="ja-JP" sz="1600" dirty="0">
              <a:latin typeface="メイリオ"/>
              <a:ea typeface="メイリオ"/>
              <a:cs typeface="メイリオ"/>
            </a:endParaRPr>
          </a:p>
        </p:txBody>
      </p:sp>
      <p:sp>
        <p:nvSpPr>
          <p:cNvPr id="17" name="正方形/長方形 16"/>
          <p:cNvSpPr/>
          <p:nvPr/>
        </p:nvSpPr>
        <p:spPr>
          <a:xfrm>
            <a:off x="712695" y="2153112"/>
            <a:ext cx="2555799" cy="453157"/>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r>
              <a:rPr lang="ja-JP" altLang="en-US" sz="2000" b="1" dirty="0" smtClean="0">
                <a:solidFill>
                  <a:schemeClr val="tx1"/>
                </a:solidFill>
                <a:latin typeface="メイリオ"/>
                <a:ea typeface="メイリオ"/>
                <a:cs typeface="メイリオ"/>
              </a:rPr>
              <a:t>役員に女性枠を設置</a:t>
            </a:r>
            <a:endParaRPr lang="en-US" altLang="ja-JP" sz="2000" b="1" dirty="0">
              <a:solidFill>
                <a:schemeClr val="tx1"/>
              </a:solidFill>
              <a:latin typeface="メイリオ"/>
              <a:ea typeface="メイリオ"/>
              <a:cs typeface="メイリオ"/>
            </a:endParaRPr>
          </a:p>
        </p:txBody>
      </p:sp>
      <p:sp>
        <p:nvSpPr>
          <p:cNvPr id="18" name="角丸四角形 17"/>
          <p:cNvSpPr/>
          <p:nvPr/>
        </p:nvSpPr>
        <p:spPr>
          <a:xfrm>
            <a:off x="600635" y="2606271"/>
            <a:ext cx="8289365" cy="1602658"/>
          </a:xfrm>
          <a:prstGeom prst="roundRect">
            <a:avLst>
              <a:gd name="adj" fmla="val 863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marL="403225" indent="-201613"/>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・会長１名　副会長（</a:t>
            </a:r>
            <a:r>
              <a:rPr lang="ja-JP" altLang="en-US" sz="1600" b="1" u="sng"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男女各１名</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会長の任期は最長２年</a:t>
            </a: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403225"/>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班長１名　副班長（</a:t>
            </a:r>
            <a:r>
              <a:rPr lang="ja-JP" altLang="en-US" sz="1600" b="1" u="sng"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男女各１名</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）：班長、副班長は原則として名簿順。</a:t>
            </a:r>
            <a:endPar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403225"/>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という体制にし、</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名簿順にすることで、</a:t>
            </a:r>
            <a:r>
              <a:rPr lang="ja-JP" altLang="en-US" sz="1600" b="1" u="sng"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男女問わず誰でも役員になる</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ような仕組みに。</a:t>
            </a: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403225"/>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また、</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役員の数自体を増やすことにより、女性が</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役員</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になりやすい仕組みを構築</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01613"/>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・名簿は、もともと世帯主（男性）を記載していたが、徐々に個人単位での記載に変更。</a:t>
            </a:r>
            <a:endPar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61925"/>
            <a:endParaRPr lang="en-US" altLang="ja-JP" sz="4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161925"/>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u="sng"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これらは規約に明記し、組織全体の明確なルールに</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正方形/長方形 18"/>
          <p:cNvSpPr/>
          <p:nvPr/>
        </p:nvSpPr>
        <p:spPr>
          <a:xfrm>
            <a:off x="711201" y="4315102"/>
            <a:ext cx="4304552" cy="453157"/>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r>
              <a:rPr lang="ja-JP" altLang="en-US" sz="2000" b="1" dirty="0" smtClean="0">
                <a:solidFill>
                  <a:schemeClr val="tx1"/>
                </a:solidFill>
                <a:latin typeface="メイリオ"/>
                <a:ea typeface="メイリオ"/>
                <a:cs typeface="メイリオ"/>
              </a:rPr>
              <a:t>短時間でだれでも参加しやすい会議</a:t>
            </a:r>
            <a:endParaRPr lang="en-US" altLang="ja-JP" sz="2000" b="1" dirty="0">
              <a:solidFill>
                <a:schemeClr val="tx1"/>
              </a:solidFill>
              <a:latin typeface="メイリオ"/>
              <a:ea typeface="メイリオ"/>
              <a:cs typeface="メイリオ"/>
            </a:endParaRPr>
          </a:p>
        </p:txBody>
      </p:sp>
      <p:sp>
        <p:nvSpPr>
          <p:cNvPr id="20" name="角丸四角形 19"/>
          <p:cNvSpPr/>
          <p:nvPr/>
        </p:nvSpPr>
        <p:spPr>
          <a:xfrm>
            <a:off x="599141" y="4801133"/>
            <a:ext cx="8289365" cy="656882"/>
          </a:xfrm>
          <a:prstGeom prst="roundRect">
            <a:avLst>
              <a:gd name="adj" fmla="val 863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marL="390525" indent="-188913"/>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・子育てや介護などで忙しい女性も含めて、無理なく参加できるよう、</a:t>
            </a:r>
            <a:r>
              <a:rPr lang="ja-JP" altLang="en-US" sz="1600" b="1" u="sng"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会議の時間は</a:t>
            </a:r>
            <a:r>
              <a:rPr lang="en-US" altLang="ja-JP" sz="1600" b="1" u="sng"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600" b="1" u="sng"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600" b="1" u="sng"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短時間に限定し、参加しやすい時間帯に開催</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正方形/長方形 22"/>
          <p:cNvSpPr/>
          <p:nvPr/>
        </p:nvSpPr>
        <p:spPr>
          <a:xfrm>
            <a:off x="712695" y="5395346"/>
            <a:ext cx="3348317" cy="453157"/>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r>
              <a:rPr lang="ja-JP" altLang="en-US" sz="2000" b="1" dirty="0" smtClean="0">
                <a:solidFill>
                  <a:schemeClr val="tx1"/>
                </a:solidFill>
                <a:latin typeface="メイリオ"/>
                <a:ea typeface="メイリオ"/>
                <a:cs typeface="メイリオ"/>
              </a:rPr>
              <a:t>性別での役割</a:t>
            </a:r>
            <a:r>
              <a:rPr lang="ja-JP" altLang="en-US" sz="2000" b="1" dirty="0">
                <a:solidFill>
                  <a:schemeClr val="tx1"/>
                </a:solidFill>
                <a:latin typeface="メイリオ"/>
                <a:ea typeface="メイリオ"/>
                <a:cs typeface="メイリオ"/>
              </a:rPr>
              <a:t>分担</a:t>
            </a:r>
            <a:r>
              <a:rPr lang="ja-JP" altLang="en-US" sz="2000" b="1" dirty="0" smtClean="0">
                <a:solidFill>
                  <a:schemeClr val="tx1"/>
                </a:solidFill>
                <a:latin typeface="メイリオ"/>
                <a:ea typeface="メイリオ"/>
                <a:cs typeface="メイリオ"/>
              </a:rPr>
              <a:t>をしない</a:t>
            </a:r>
            <a:endParaRPr lang="en-US" altLang="ja-JP" sz="2000" b="1" dirty="0">
              <a:solidFill>
                <a:schemeClr val="tx1"/>
              </a:solidFill>
              <a:latin typeface="メイリオ"/>
              <a:ea typeface="メイリオ"/>
              <a:cs typeface="メイリオ"/>
            </a:endParaRPr>
          </a:p>
        </p:txBody>
      </p:sp>
      <p:sp>
        <p:nvSpPr>
          <p:cNvPr id="24" name="角丸四角形 23"/>
          <p:cNvSpPr/>
          <p:nvPr/>
        </p:nvSpPr>
        <p:spPr>
          <a:xfrm>
            <a:off x="600635" y="5848505"/>
            <a:ext cx="8289365" cy="594211"/>
          </a:xfrm>
          <a:prstGeom prst="roundRect">
            <a:avLst>
              <a:gd name="adj" fmla="val 863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marL="403225" indent="-201613"/>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・災害時はどんなメンバーで活動するかわからないため、防災訓練の際、原則として</a:t>
            </a:r>
            <a:r>
              <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600" b="1" u="sng"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役割を男女で分けず（炊き出し班＝女性など）</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、事務局がランダムで役割を割り当て。</a:t>
            </a:r>
            <a:endPar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7041748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4791735" y="2660638"/>
            <a:ext cx="4186041" cy="2243654"/>
          </a:xfrm>
          <a:prstGeom prst="rect">
            <a:avLst/>
          </a:prstGeom>
        </p:spPr>
      </p:pic>
      <p:sp>
        <p:nvSpPr>
          <p:cNvPr id="8" name="正方形/長方形 7"/>
          <p:cNvSpPr/>
          <p:nvPr/>
        </p:nvSpPr>
        <p:spPr>
          <a:xfrm>
            <a:off x="210221" y="818418"/>
            <a:ext cx="7608189" cy="400110"/>
          </a:xfrm>
          <a:prstGeom prst="rect">
            <a:avLst/>
          </a:prstGeom>
        </p:spPr>
        <p:txBody>
          <a:bodyPr wrap="square">
            <a:spAutoFit/>
          </a:bodyPr>
          <a:lstStyle/>
          <a:p>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取組</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のポイント</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000" b="1" dirty="0">
              <a:solidFill>
                <a:srgbClr val="FF0000"/>
              </a:solidFill>
              <a:latin typeface="メイリオ"/>
              <a:ea typeface="メイリオ"/>
              <a:cs typeface="メイリオ"/>
            </a:endParaRPr>
          </a:p>
        </p:txBody>
      </p:sp>
      <p:sp>
        <p:nvSpPr>
          <p:cNvPr id="9" name="正方形/長方形 8"/>
          <p:cNvSpPr/>
          <p:nvPr/>
        </p:nvSpPr>
        <p:spPr>
          <a:xfrm>
            <a:off x="712695" y="1298476"/>
            <a:ext cx="5096434" cy="453157"/>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r>
              <a:rPr lang="ja-JP" altLang="en-US" sz="2000" b="1" dirty="0" smtClean="0">
                <a:solidFill>
                  <a:schemeClr val="tx1"/>
                </a:solidFill>
                <a:latin typeface="メイリオ"/>
                <a:ea typeface="メイリオ"/>
                <a:cs typeface="メイリオ"/>
              </a:rPr>
              <a:t>女性が参加し、リーダーとなるための工夫</a:t>
            </a:r>
            <a:endParaRPr lang="en-US" altLang="ja-JP" sz="2000" b="1" dirty="0">
              <a:solidFill>
                <a:schemeClr val="tx1"/>
              </a:solidFill>
              <a:latin typeface="メイリオ"/>
              <a:ea typeface="メイリオ"/>
              <a:cs typeface="メイリオ"/>
            </a:endParaRPr>
          </a:p>
        </p:txBody>
      </p:sp>
      <p:sp>
        <p:nvSpPr>
          <p:cNvPr id="10" name="角丸四角形 9"/>
          <p:cNvSpPr/>
          <p:nvPr/>
        </p:nvSpPr>
        <p:spPr>
          <a:xfrm>
            <a:off x="600635" y="1878634"/>
            <a:ext cx="8289365" cy="2078287"/>
          </a:xfrm>
          <a:prstGeom prst="roundRect">
            <a:avLst>
              <a:gd name="adj" fmla="val 863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marL="201613"/>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・隣近所で、「お助け５人組」を構成。</a:t>
            </a:r>
            <a:r>
              <a:rPr lang="ja-JP" altLang="en-US" sz="1600" b="1" u="sng"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５人の中からリーダーを必ず指名</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577850" indent="-187325"/>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名のリーダーが誕生。</a:t>
            </a:r>
            <a: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リーダーの中から</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リーダー長を選び、リーダーに女性が入り、男女同数の</a:t>
            </a:r>
            <a:r>
              <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リーダーとなることを目指している。</a:t>
            </a:r>
            <a:endPar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390525" indent="-188913"/>
            <a:endPar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390525" indent="-188913"/>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防災教育として</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防災劇等を日常から実施</a:t>
            </a:r>
            <a: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することにより、</a:t>
            </a: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男女共同参画の視点</a:t>
            </a:r>
            <a:r>
              <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からの取組が組織内に浸透。</a:t>
            </a:r>
            <a:endParaRPr lang="en-US" altLang="ja-JP"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9" name="グループ化 18"/>
          <p:cNvGrpSpPr/>
          <p:nvPr/>
        </p:nvGrpSpPr>
        <p:grpSpPr>
          <a:xfrm>
            <a:off x="250825" y="4693026"/>
            <a:ext cx="8642350" cy="1532965"/>
            <a:chOff x="291166" y="5361267"/>
            <a:chExt cx="8642350" cy="1490315"/>
          </a:xfrm>
          <a:solidFill>
            <a:schemeClr val="accent2">
              <a:lumMod val="20000"/>
              <a:lumOff val="80000"/>
            </a:schemeClr>
          </a:solidFill>
        </p:grpSpPr>
        <p:sp>
          <p:nvSpPr>
            <p:cNvPr id="20" name="角丸四角形 19"/>
            <p:cNvSpPr/>
            <p:nvPr/>
          </p:nvSpPr>
          <p:spPr>
            <a:xfrm>
              <a:off x="291166" y="5529357"/>
              <a:ext cx="8642350" cy="1322225"/>
            </a:xfrm>
            <a:prstGeom prst="round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180000" rIns="36000" bIns="108000" rtlCol="0" anchor="t" anchorCtr="0">
              <a:noAutofit/>
            </a:bodyPr>
            <a:lstStyle/>
            <a:p>
              <a:pPr marL="201613" indent="-26988"/>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市の自主防災組織</a:t>
              </a: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連絡協議会においても女性の参画が加速化。 </a:t>
              </a:r>
              <a:endPar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01613" indent="-201613"/>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45</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の自主防災組織が参加。事務局は市危機管理担当課）</a:t>
              </a:r>
              <a:endPar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01613" indent="-201613"/>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u="sng" dirty="0" smtClean="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rPr>
                <a:t>副会長に女性が選出</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01613" indent="-201613"/>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u="sng" dirty="0" smtClean="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rPr>
                <a:t>女性部会</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を設置：将来的に役員となる人材を育成するための勉強会を実施。</a:t>
              </a:r>
              <a:endPar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角丸四角形 20"/>
            <p:cNvSpPr/>
            <p:nvPr/>
          </p:nvSpPr>
          <p:spPr>
            <a:xfrm>
              <a:off x="512484" y="5361267"/>
              <a:ext cx="1504576" cy="336176"/>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tIns="108000" rIns="36000" rtlCol="0" anchor="ctr">
              <a:noAutofit/>
            </a:bodyPr>
            <a:lstStyle/>
            <a:p>
              <a:pPr algn="ct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取組の</a:t>
              </a: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結果</a:t>
              </a:r>
            </a:p>
          </p:txBody>
        </p:sp>
      </p:grpSp>
      <p:sp>
        <p:nvSpPr>
          <p:cNvPr id="22" name="テキスト ボックス 21"/>
          <p:cNvSpPr txBox="1"/>
          <p:nvPr/>
        </p:nvSpPr>
        <p:spPr>
          <a:xfrm>
            <a:off x="250825" y="6237333"/>
            <a:ext cx="6070787" cy="461665"/>
          </a:xfrm>
          <a:prstGeom prst="rect">
            <a:avLst/>
          </a:prstGeom>
          <a:noFill/>
        </p:spPr>
        <p:txBody>
          <a:bodyPr wrap="square" rtlCol="0">
            <a:spAutoFit/>
          </a:bodyPr>
          <a:lstStyle/>
          <a:p>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200" b="1" dirty="0" smtClean="0">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200" b="1" dirty="0" smtClean="0">
                <a:latin typeface="メイリオ" panose="020B0604030504040204" pitchFamily="50" charset="-128"/>
                <a:ea typeface="メイリオ" panose="020B0604030504040204" pitchFamily="50" charset="-128"/>
                <a:cs typeface="メイリオ" panose="020B0604030504040204" pitchFamily="50" charset="-128"/>
              </a:rPr>
              <a:t>年４月高知県自主防災組織活動事例集</a:t>
            </a:r>
          </a:p>
          <a:p>
            <a:r>
              <a:rPr lang="en-US" altLang="ja-JP" sz="12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http://www.pref.kochi.lg.jp/soshiki/010201/jisyubo-jirei.html</a:t>
            </a:r>
          </a:p>
        </p:txBody>
      </p:sp>
      <p:sp>
        <p:nvSpPr>
          <p:cNvPr id="23" name="テキスト ボックス 22"/>
          <p:cNvSpPr txBox="1"/>
          <p:nvPr/>
        </p:nvSpPr>
        <p:spPr>
          <a:xfrm>
            <a:off x="6059675" y="6238827"/>
            <a:ext cx="2957325" cy="461665"/>
          </a:xfrm>
          <a:prstGeom prst="rect">
            <a:avLst/>
          </a:prstGeom>
          <a:noFill/>
        </p:spPr>
        <p:txBody>
          <a:bodyPr wrap="square" rtlCol="0">
            <a:spAutoFit/>
          </a:bodyPr>
          <a:lstStyle/>
          <a:p>
            <a:pPr algn="r"/>
            <a:r>
              <a:rPr lang="ja-JP" altLang="en-US" sz="1200" b="1" dirty="0" smtClean="0">
                <a:latin typeface="メイリオ"/>
                <a:ea typeface="メイリオ"/>
                <a:cs typeface="メイリオ"/>
              </a:rPr>
              <a:t>安芸市危機管理課</a:t>
            </a:r>
            <a:r>
              <a:rPr lang="ja-JP" altLang="en-US" sz="1200" b="1" dirty="0">
                <a:latin typeface="メイリオ"/>
                <a:ea typeface="メイリオ"/>
                <a:cs typeface="メイリオ"/>
              </a:rPr>
              <a:t>　</a:t>
            </a:r>
            <a:endParaRPr lang="en-US" altLang="ja-JP" sz="1200" b="1" dirty="0" smtClean="0">
              <a:latin typeface="メイリオ"/>
              <a:ea typeface="メイリオ"/>
              <a:cs typeface="メイリオ"/>
            </a:endParaRPr>
          </a:p>
          <a:p>
            <a:pPr algn="r"/>
            <a:r>
              <a:rPr lang="en-US" altLang="ja-JP" sz="1200" b="1" dirty="0" smtClean="0">
                <a:latin typeface="メイリオ"/>
                <a:ea typeface="メイリオ"/>
                <a:cs typeface="メイリオ"/>
              </a:rPr>
              <a:t>0887-37-9101</a:t>
            </a:r>
            <a:endParaRPr lang="en-US" altLang="ja-JP" sz="1200" dirty="0" smtClean="0"/>
          </a:p>
        </p:txBody>
      </p:sp>
      <p:sp>
        <p:nvSpPr>
          <p:cNvPr id="24" name="正方形/長方形 23"/>
          <p:cNvSpPr/>
          <p:nvPr/>
        </p:nvSpPr>
        <p:spPr>
          <a:xfrm>
            <a:off x="94129" y="80682"/>
            <a:ext cx="8915400" cy="6629400"/>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94130" y="80682"/>
            <a:ext cx="1331259" cy="66590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事例</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9</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正方形/長方形 25"/>
          <p:cNvSpPr/>
          <p:nvPr/>
        </p:nvSpPr>
        <p:spPr>
          <a:xfrm>
            <a:off x="1425389" y="80682"/>
            <a:ext cx="7584140" cy="665907"/>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r>
              <a:rPr lang="ja-JP" altLang="en-US"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男女</a:t>
            </a:r>
            <a:r>
              <a:rPr lang="ja-JP" altLang="en-US"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共同参画型の</a:t>
            </a:r>
            <a:r>
              <a:rPr lang="ja-JP" altLang="en-US"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組織作り・運営②</a:t>
            </a:r>
            <a:endParaRPr lang="en-US" altLang="ja-JP"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（自主防災組織）</a:t>
            </a:r>
            <a:endParaRPr lang="ja-JP" altLang="en-US"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正方形/長方形 26"/>
          <p:cNvSpPr/>
          <p:nvPr/>
        </p:nvSpPr>
        <p:spPr>
          <a:xfrm>
            <a:off x="7449671" y="80683"/>
            <a:ext cx="1559858" cy="66590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高知県</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安芸市</a:t>
            </a:r>
          </a:p>
        </p:txBody>
      </p:sp>
    </p:spTree>
    <p:extLst>
      <p:ext uri="{BB962C8B-B14F-4D97-AF65-F5344CB8AC3E}">
        <p14:creationId xmlns:p14="http://schemas.microsoft.com/office/powerpoint/2010/main" val="14246988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94129" y="80682"/>
            <a:ext cx="8915400" cy="6629400"/>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94129" y="80683"/>
            <a:ext cx="1331259" cy="66590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事例</a:t>
            </a:r>
            <a:r>
              <a:rPr kumimoji="1"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1425388" y="80683"/>
            <a:ext cx="7584140" cy="665907"/>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男女共同参画の視点による避難所用品の整備①</a:t>
            </a:r>
            <a:endParaRPr kumimoji="1" lang="ja-JP" altLang="en-US"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311531" y="6363835"/>
            <a:ext cx="1113857" cy="230832"/>
          </a:xfrm>
          <a:prstGeom prst="rect">
            <a:avLst/>
          </a:prstGeom>
          <a:noFill/>
          <a:ln>
            <a:solidFill>
              <a:schemeClr val="tx1"/>
            </a:solidFill>
          </a:ln>
        </p:spPr>
        <p:txBody>
          <a:bodyPr wrap="none" rtlCol="0">
            <a:spAutoFit/>
          </a:bodyPr>
          <a:lstStyle/>
          <a:p>
            <a:r>
              <a:rPr kumimoji="1" lang="ja-JP" altLang="en-US" sz="900" dirty="0" smtClean="0">
                <a:latin typeface="+mj-ea"/>
                <a:ea typeface="+mj-ea"/>
              </a:rPr>
              <a:t>平成</a:t>
            </a:r>
            <a:r>
              <a:rPr lang="ja-JP" altLang="en-US" sz="900" dirty="0" smtClean="0">
                <a:latin typeface="+mj-ea"/>
                <a:ea typeface="+mj-ea"/>
              </a:rPr>
              <a:t>２８</a:t>
            </a:r>
            <a:r>
              <a:rPr kumimoji="1" lang="ja-JP" altLang="en-US" sz="900" dirty="0" smtClean="0">
                <a:latin typeface="+mj-ea"/>
                <a:ea typeface="+mj-ea"/>
              </a:rPr>
              <a:t>年３月現在</a:t>
            </a:r>
            <a:endParaRPr kumimoji="1" lang="ja-JP" altLang="en-US" sz="900" dirty="0">
              <a:latin typeface="+mj-ea"/>
              <a:ea typeface="+mj-ea"/>
            </a:endParaRPr>
          </a:p>
        </p:txBody>
      </p:sp>
      <p:sp>
        <p:nvSpPr>
          <p:cNvPr id="10" name="テキスト ボックス 9"/>
          <p:cNvSpPr txBox="1"/>
          <p:nvPr/>
        </p:nvSpPr>
        <p:spPr>
          <a:xfrm>
            <a:off x="208096" y="812503"/>
            <a:ext cx="8708425" cy="1930229"/>
          </a:xfrm>
          <a:prstGeom prst="rect">
            <a:avLst/>
          </a:prstGeom>
          <a:noFill/>
          <a:ln>
            <a:solidFill>
              <a:schemeClr val="tx1"/>
            </a:solidFill>
          </a:ln>
        </p:spPr>
        <p:txBody>
          <a:bodyPr wrap="square" rIns="36000" rtlCol="0">
            <a:noAutofit/>
          </a:bodyPr>
          <a:lstStyle/>
          <a:p>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取組の概要</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a:t>
            </a:r>
          </a:p>
          <a:p>
            <a:pPr marL="228600" indent="-228600">
              <a:lnSpc>
                <a:spcPct val="110000"/>
              </a:lnSpc>
            </a:pP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latin typeface="メイリオ"/>
                <a:ea typeface="メイリオ"/>
                <a:cs typeface="メイリオ"/>
              </a:rPr>
              <a:t>東日本大震災の教訓から、三島市地域防災計画の見直しや</a:t>
            </a:r>
            <a:r>
              <a:rPr lang="ja-JP" altLang="en-US" dirty="0" smtClean="0">
                <a:latin typeface="メイリオ"/>
                <a:ea typeface="メイリオ"/>
                <a:cs typeface="メイリオ"/>
              </a:rPr>
              <a:t>避難所運営</a:t>
            </a:r>
            <a:r>
              <a:rPr lang="ja-JP" altLang="en-US" dirty="0">
                <a:latin typeface="メイリオ"/>
                <a:ea typeface="メイリオ"/>
                <a:cs typeface="メイリオ"/>
              </a:rPr>
              <a:t>を行う際に、</a:t>
            </a:r>
            <a:r>
              <a:rPr lang="ja-JP" altLang="en-US" b="1" u="sng" dirty="0">
                <a:solidFill>
                  <a:schemeClr val="accent5"/>
                </a:solidFill>
                <a:latin typeface="メイリオ"/>
                <a:ea typeface="メイリオ"/>
                <a:cs typeface="メイリオ"/>
              </a:rPr>
              <a:t>女性の視点での意見を反映させるために市長との意見</a:t>
            </a:r>
            <a:r>
              <a:rPr lang="ja-JP" altLang="en-US" b="1" u="sng" dirty="0" smtClean="0">
                <a:solidFill>
                  <a:schemeClr val="accent5"/>
                </a:solidFill>
                <a:latin typeface="メイリオ"/>
                <a:ea typeface="メイリオ"/>
                <a:cs typeface="メイリオ"/>
              </a:rPr>
              <a:t>交換会</a:t>
            </a:r>
            <a:r>
              <a:rPr lang="ja-JP" altLang="en-US" dirty="0" smtClean="0">
                <a:latin typeface="メイリオ"/>
                <a:ea typeface="メイリオ"/>
                <a:cs typeface="メイリオ"/>
              </a:rPr>
              <a:t>を</a:t>
            </a:r>
            <a:r>
              <a:rPr lang="ja-JP" altLang="en-US" dirty="0">
                <a:latin typeface="メイリオ"/>
                <a:ea typeface="メイリオ"/>
                <a:cs typeface="メイリオ"/>
              </a:rPr>
              <a:t>開催</a:t>
            </a:r>
            <a:r>
              <a:rPr lang="ja-JP" altLang="en-US" dirty="0" smtClean="0">
                <a:latin typeface="メイリオ"/>
                <a:ea typeface="メイリオ"/>
                <a:cs typeface="メイリオ"/>
              </a:rPr>
              <a:t>。</a:t>
            </a:r>
            <a:endParaRPr lang="en-US" altLang="ja-JP" dirty="0" smtClean="0">
              <a:latin typeface="メイリオ"/>
              <a:ea typeface="メイリオ"/>
              <a:cs typeface="メイリオ"/>
            </a:endParaRPr>
          </a:p>
          <a:p>
            <a:pPr marL="215900" indent="-215900">
              <a:lnSpc>
                <a:spcPct val="110000"/>
              </a:lnSpc>
            </a:pPr>
            <a:r>
              <a:rPr lang="ja-JP" altLang="en-US" dirty="0" smtClean="0">
                <a:latin typeface="メイリオ"/>
                <a:ea typeface="メイリオ"/>
                <a:cs typeface="メイリオ"/>
              </a:rPr>
              <a:t>・意見交換会で得られた様々</a:t>
            </a:r>
            <a:r>
              <a:rPr lang="ja-JP" altLang="en-US" dirty="0">
                <a:latin typeface="メイリオ"/>
                <a:ea typeface="メイリオ"/>
                <a:cs typeface="メイリオ"/>
              </a:rPr>
              <a:t>な意見</a:t>
            </a:r>
            <a:r>
              <a:rPr lang="ja-JP" altLang="en-US" dirty="0" smtClean="0">
                <a:latin typeface="メイリオ"/>
                <a:ea typeface="メイリオ"/>
                <a:cs typeface="メイリオ"/>
              </a:rPr>
              <a:t>を</a:t>
            </a:r>
            <a:r>
              <a:rPr lang="ja-JP" altLang="en-US" b="1" u="sng" dirty="0" smtClean="0">
                <a:solidFill>
                  <a:schemeClr val="accent5"/>
                </a:solidFill>
                <a:latin typeface="メイリオ"/>
                <a:ea typeface="メイリオ"/>
                <a:cs typeface="メイリオ"/>
              </a:rPr>
              <a:t>地域</a:t>
            </a:r>
            <a:r>
              <a:rPr lang="ja-JP" altLang="en-US" b="1" u="sng" dirty="0">
                <a:solidFill>
                  <a:schemeClr val="accent5"/>
                </a:solidFill>
                <a:latin typeface="メイリオ"/>
                <a:ea typeface="メイリオ"/>
                <a:cs typeface="メイリオ"/>
              </a:rPr>
              <a:t>防災計画に反映</a:t>
            </a:r>
            <a:r>
              <a:rPr lang="ja-JP" altLang="en-US" dirty="0">
                <a:latin typeface="メイリオ"/>
                <a:ea typeface="メイリオ"/>
                <a:cs typeface="メイリオ"/>
              </a:rPr>
              <a:t>させ</a:t>
            </a:r>
            <a:r>
              <a:rPr lang="ja-JP" altLang="en-US" dirty="0" smtClean="0">
                <a:latin typeface="メイリオ"/>
                <a:ea typeface="メイリオ"/>
                <a:cs typeface="メイリオ"/>
              </a:rPr>
              <a:t>、男女共同参画の視点からの</a:t>
            </a:r>
            <a:r>
              <a:rPr lang="ja-JP" altLang="en-US" b="1" dirty="0" smtClean="0">
                <a:latin typeface="メイリオ"/>
                <a:ea typeface="メイリオ"/>
                <a:cs typeface="メイリオ"/>
              </a:rPr>
              <a:t>避難所運営マニュアルの作成や避難所用品の備蓄、母親向けの防災啓発講座</a:t>
            </a:r>
            <a:r>
              <a:rPr lang="ja-JP" altLang="en-US" dirty="0" smtClean="0">
                <a:latin typeface="メイリオ"/>
                <a:ea typeface="メイリオ"/>
                <a:cs typeface="メイリオ"/>
              </a:rPr>
              <a:t>等を実施。</a:t>
            </a:r>
            <a:endParaRPr lang="en-US" altLang="ja-JP" dirty="0">
              <a:latin typeface="メイリオ"/>
              <a:ea typeface="メイリオ"/>
              <a:cs typeface="メイリオ"/>
            </a:endParaRPr>
          </a:p>
        </p:txBody>
      </p:sp>
      <p:sp>
        <p:nvSpPr>
          <p:cNvPr id="11" name="テキスト ボックス 10"/>
          <p:cNvSpPr txBox="1"/>
          <p:nvPr/>
        </p:nvSpPr>
        <p:spPr>
          <a:xfrm>
            <a:off x="208096" y="2902774"/>
            <a:ext cx="8708425" cy="3284388"/>
          </a:xfrm>
          <a:prstGeom prst="rect">
            <a:avLst/>
          </a:prstGeom>
          <a:noFill/>
          <a:ln>
            <a:noFill/>
          </a:ln>
        </p:spPr>
        <p:txBody>
          <a:bodyPr wrap="square" rIns="36000" rtlCol="0">
            <a:noAutofit/>
          </a:bodyPr>
          <a:lstStyle/>
          <a:p>
            <a:pPr marL="174625" lvl="1"/>
            <a:r>
              <a:rPr lang="ja-JP" altLang="en-US" dirty="0" smtClean="0">
                <a:latin typeface="メイリオ"/>
                <a:ea typeface="メイリオ"/>
                <a:cs typeface="メイリオ"/>
              </a:rPr>
              <a:t>１．</a:t>
            </a:r>
            <a:r>
              <a:rPr lang="ja-JP" altLang="en-US" b="1" u="sng" dirty="0" smtClean="0">
                <a:solidFill>
                  <a:schemeClr val="accent5"/>
                </a:solidFill>
                <a:latin typeface="メイリオ"/>
                <a:ea typeface="メイリオ"/>
                <a:cs typeface="メイリオ"/>
              </a:rPr>
              <a:t>避難所運営マニュアルの作成</a:t>
            </a:r>
            <a:endParaRPr lang="en-US" altLang="ja-JP" u="sng" dirty="0" smtClean="0">
              <a:solidFill>
                <a:schemeClr val="accent5"/>
              </a:solidFill>
              <a:latin typeface="メイリオ"/>
              <a:ea typeface="メイリオ"/>
              <a:cs typeface="メイリオ"/>
            </a:endParaRPr>
          </a:p>
          <a:p>
            <a:pPr marL="631825"/>
            <a:r>
              <a:rPr lang="ja-JP" altLang="en-US" dirty="0" smtClean="0">
                <a:solidFill>
                  <a:srgbClr val="000000"/>
                </a:solidFill>
                <a:latin typeface="メイリオ"/>
                <a:ea typeface="メイリオ"/>
                <a:cs typeface="メイリオ"/>
              </a:rPr>
              <a:t>・全て</a:t>
            </a:r>
            <a:r>
              <a:rPr lang="ja-JP" altLang="ja-JP" dirty="0" smtClean="0">
                <a:solidFill>
                  <a:srgbClr val="000000"/>
                </a:solidFill>
                <a:latin typeface="メイリオ"/>
                <a:ea typeface="メイリオ"/>
                <a:cs typeface="メイリオ"/>
              </a:rPr>
              <a:t>の避難所</a:t>
            </a:r>
            <a:r>
              <a:rPr lang="ja-JP" altLang="en-US" dirty="0" smtClean="0">
                <a:solidFill>
                  <a:srgbClr val="000000"/>
                </a:solidFill>
                <a:latin typeface="メイリオ"/>
                <a:ea typeface="メイリオ"/>
                <a:cs typeface="メイリオ"/>
              </a:rPr>
              <a:t>において、</a:t>
            </a:r>
            <a:r>
              <a:rPr lang="ja-JP" altLang="ja-JP" b="1" dirty="0" smtClean="0">
                <a:solidFill>
                  <a:srgbClr val="000000"/>
                </a:solidFill>
                <a:latin typeface="メイリオ"/>
                <a:ea typeface="メイリオ"/>
                <a:cs typeface="メイリオ"/>
              </a:rPr>
              <a:t>平常時</a:t>
            </a:r>
            <a:r>
              <a:rPr lang="ja-JP" altLang="en-US" b="1" dirty="0" smtClean="0">
                <a:solidFill>
                  <a:srgbClr val="000000"/>
                </a:solidFill>
                <a:latin typeface="メイリオ"/>
                <a:ea typeface="メイリオ"/>
                <a:cs typeface="メイリオ"/>
              </a:rPr>
              <a:t>から</a:t>
            </a:r>
            <a:r>
              <a:rPr lang="ja-JP" altLang="ja-JP" b="1" dirty="0" smtClean="0">
                <a:solidFill>
                  <a:srgbClr val="000000"/>
                </a:solidFill>
                <a:latin typeface="メイリオ"/>
                <a:ea typeface="メイリオ"/>
                <a:cs typeface="メイリオ"/>
              </a:rPr>
              <a:t>女性専用の部屋を特定</a:t>
            </a:r>
            <a:endParaRPr lang="en-US" altLang="ja-JP" b="1" dirty="0" smtClean="0">
              <a:solidFill>
                <a:srgbClr val="000000"/>
              </a:solidFill>
              <a:latin typeface="メイリオ"/>
              <a:ea typeface="メイリオ"/>
              <a:cs typeface="メイリオ"/>
            </a:endParaRPr>
          </a:p>
          <a:p>
            <a:pPr marL="631825"/>
            <a:r>
              <a:rPr lang="ja-JP" altLang="en-US" dirty="0" smtClean="0">
                <a:solidFill>
                  <a:srgbClr val="000000"/>
                </a:solidFill>
                <a:latin typeface="メイリオ"/>
                <a:ea typeface="メイリオ"/>
                <a:cs typeface="メイリオ"/>
              </a:rPr>
              <a:t>⇒</a:t>
            </a:r>
            <a:r>
              <a:rPr lang="ja-JP" altLang="ja-JP" dirty="0" smtClean="0">
                <a:solidFill>
                  <a:srgbClr val="000000"/>
                </a:solidFill>
                <a:latin typeface="メイリオ"/>
                <a:ea typeface="メイリオ"/>
                <a:cs typeface="メイリオ"/>
              </a:rPr>
              <a:t>女性用</a:t>
            </a:r>
            <a:r>
              <a:rPr lang="ja-JP" altLang="ja-JP" dirty="0">
                <a:solidFill>
                  <a:srgbClr val="000000"/>
                </a:solidFill>
                <a:latin typeface="メイリオ"/>
                <a:ea typeface="メイリオ"/>
                <a:cs typeface="メイリオ"/>
              </a:rPr>
              <a:t>更衣室</a:t>
            </a:r>
            <a:r>
              <a:rPr lang="ja-JP" altLang="ja-JP" dirty="0" smtClean="0">
                <a:solidFill>
                  <a:srgbClr val="000000"/>
                </a:solidFill>
                <a:latin typeface="メイリオ"/>
                <a:ea typeface="メイリオ"/>
                <a:cs typeface="メイリオ"/>
              </a:rPr>
              <a:t>、専用</a:t>
            </a:r>
            <a:r>
              <a:rPr lang="ja-JP" altLang="ja-JP" dirty="0">
                <a:solidFill>
                  <a:srgbClr val="000000"/>
                </a:solidFill>
                <a:latin typeface="メイリオ"/>
                <a:ea typeface="メイリオ"/>
                <a:cs typeface="メイリオ"/>
              </a:rPr>
              <a:t>スペース（授乳室・育児スペース）</a:t>
            </a:r>
            <a:r>
              <a:rPr lang="ja-JP" altLang="en-US" dirty="0">
                <a:solidFill>
                  <a:srgbClr val="000000"/>
                </a:solidFill>
                <a:latin typeface="メイリオ"/>
                <a:ea typeface="メイリオ"/>
                <a:cs typeface="メイリオ"/>
              </a:rPr>
              <a:t>、女性用</a:t>
            </a:r>
            <a:r>
              <a:rPr lang="ja-JP" altLang="ja-JP" dirty="0">
                <a:solidFill>
                  <a:srgbClr val="000000"/>
                </a:solidFill>
                <a:latin typeface="メイリオ"/>
                <a:ea typeface="メイリオ"/>
                <a:cs typeface="メイリオ"/>
              </a:rPr>
              <a:t>物干</a:t>
            </a:r>
            <a:r>
              <a:rPr lang="ja-JP" altLang="en-US" dirty="0">
                <a:solidFill>
                  <a:srgbClr val="000000"/>
                </a:solidFill>
                <a:latin typeface="メイリオ"/>
                <a:ea typeface="メイリオ"/>
                <a:cs typeface="メイリオ"/>
              </a:rPr>
              <a:t>し</a:t>
            </a:r>
            <a:r>
              <a:rPr lang="ja-JP" altLang="ja-JP" dirty="0">
                <a:solidFill>
                  <a:srgbClr val="000000"/>
                </a:solidFill>
                <a:latin typeface="メイリオ"/>
                <a:ea typeface="メイリオ"/>
                <a:cs typeface="メイリオ"/>
              </a:rPr>
              <a:t>場</a:t>
            </a:r>
            <a:endParaRPr lang="en-US" altLang="ja-JP" dirty="0">
              <a:solidFill>
                <a:srgbClr val="000000"/>
              </a:solidFill>
              <a:latin typeface="メイリオ"/>
              <a:ea typeface="メイリオ"/>
              <a:cs typeface="メイリオ"/>
            </a:endParaRPr>
          </a:p>
          <a:p>
            <a:pPr marL="631825"/>
            <a:r>
              <a:rPr lang="ja-JP" altLang="ja-JP" dirty="0" smtClean="0">
                <a:latin typeface="メイリオ"/>
                <a:ea typeface="メイリオ"/>
                <a:cs typeface="メイリオ"/>
              </a:rPr>
              <a:t>・女性</a:t>
            </a:r>
            <a:r>
              <a:rPr lang="ja-JP" altLang="ja-JP" dirty="0">
                <a:latin typeface="メイリオ"/>
                <a:ea typeface="メイリオ"/>
                <a:cs typeface="メイリオ"/>
              </a:rPr>
              <a:t>班を設置して、女性への配慮事項</a:t>
            </a:r>
            <a:r>
              <a:rPr lang="ja-JP" altLang="en-US" dirty="0" smtClean="0">
                <a:latin typeface="メイリオ"/>
                <a:ea typeface="メイリオ"/>
                <a:cs typeface="メイリオ"/>
              </a:rPr>
              <a:t>チェックシートを作成</a:t>
            </a:r>
            <a:endParaRPr lang="en-US" altLang="ja-JP" dirty="0">
              <a:latin typeface="メイリオ"/>
              <a:ea typeface="メイリオ"/>
              <a:cs typeface="メイリオ"/>
            </a:endParaRPr>
          </a:p>
          <a:p>
            <a:pPr marL="631825"/>
            <a:r>
              <a:rPr lang="ja-JP" altLang="ja-JP" dirty="0" smtClean="0">
                <a:latin typeface="メイリオ"/>
                <a:ea typeface="メイリオ"/>
                <a:cs typeface="メイリオ"/>
              </a:rPr>
              <a:t>・</a:t>
            </a:r>
            <a:r>
              <a:rPr lang="ja-JP" altLang="ja-JP" dirty="0">
                <a:latin typeface="メイリオ"/>
                <a:ea typeface="メイリオ"/>
                <a:cs typeface="メイリオ"/>
              </a:rPr>
              <a:t>要配慮者・女性用の生活必需品物資リストの作成</a:t>
            </a:r>
            <a:endParaRPr lang="ja-JP" altLang="en-US" dirty="0">
              <a:latin typeface="メイリオ"/>
              <a:ea typeface="メイリオ"/>
              <a:cs typeface="メイリオ"/>
            </a:endParaRPr>
          </a:p>
          <a:p>
            <a:pPr marL="174625" lvl="1"/>
            <a:endParaRPr lang="en-US" altLang="ja-JP" sz="400" dirty="0" smtClean="0">
              <a:latin typeface="メイリオ"/>
              <a:ea typeface="メイリオ"/>
              <a:cs typeface="メイリオ"/>
            </a:endParaRPr>
          </a:p>
          <a:p>
            <a:pPr marL="174625" lvl="1"/>
            <a:r>
              <a:rPr lang="ja-JP" altLang="en-US" dirty="0" smtClean="0">
                <a:latin typeface="メイリオ"/>
                <a:ea typeface="メイリオ"/>
                <a:cs typeface="メイリオ"/>
              </a:rPr>
              <a:t>２．</a:t>
            </a:r>
            <a:r>
              <a:rPr lang="ja-JP" altLang="en-US" b="1" u="sng" dirty="0">
                <a:solidFill>
                  <a:schemeClr val="accent5"/>
                </a:solidFill>
                <a:latin typeface="メイリオ"/>
                <a:ea typeface="メイリオ"/>
                <a:cs typeface="メイリオ"/>
              </a:rPr>
              <a:t>避難所用品の整備</a:t>
            </a:r>
          </a:p>
          <a:p>
            <a:pPr marL="631825"/>
            <a:r>
              <a:rPr lang="ja-JP" altLang="en-US" b="1" dirty="0" smtClean="0">
                <a:latin typeface="メイリオ"/>
                <a:ea typeface="メイリオ"/>
                <a:cs typeface="メイリオ"/>
              </a:rPr>
              <a:t>一目</a:t>
            </a:r>
            <a:r>
              <a:rPr lang="ja-JP" altLang="en-US" b="1" dirty="0">
                <a:latin typeface="メイリオ"/>
                <a:ea typeface="メイリオ"/>
                <a:cs typeface="メイリオ"/>
              </a:rPr>
              <a:t>でわかる</a:t>
            </a:r>
            <a:r>
              <a:rPr lang="ja-JP" altLang="en-US" b="1" dirty="0" smtClean="0">
                <a:latin typeface="メイリオ"/>
                <a:ea typeface="メイリオ"/>
                <a:cs typeface="メイリオ"/>
              </a:rPr>
              <a:t>ピクトグラム（絵文字・図記号）</a:t>
            </a:r>
            <a:r>
              <a:rPr lang="ja-JP" altLang="en-US" dirty="0" smtClean="0">
                <a:latin typeface="メイリオ"/>
                <a:ea typeface="メイリオ"/>
                <a:cs typeface="メイリオ"/>
              </a:rPr>
              <a:t>等、女性</a:t>
            </a:r>
            <a:r>
              <a:rPr lang="ja-JP" altLang="en-US" dirty="0">
                <a:latin typeface="メイリオ"/>
                <a:ea typeface="メイリオ"/>
                <a:cs typeface="メイリオ"/>
              </a:rPr>
              <a:t>・</a:t>
            </a:r>
            <a:r>
              <a:rPr lang="ja-JP" altLang="en-US" dirty="0" smtClean="0">
                <a:latin typeface="メイリオ"/>
                <a:ea typeface="メイリオ"/>
                <a:cs typeface="メイリオ"/>
              </a:rPr>
              <a:t>こどもに配慮したグッズ</a:t>
            </a:r>
            <a:r>
              <a:rPr lang="ja-JP" altLang="en-US" dirty="0">
                <a:latin typeface="メイリオ"/>
                <a:ea typeface="メイリオ"/>
                <a:cs typeface="メイリオ"/>
              </a:rPr>
              <a:t>を</a:t>
            </a:r>
            <a:r>
              <a:rPr lang="ja-JP" altLang="en-US" dirty="0" smtClean="0">
                <a:latin typeface="メイリオ"/>
                <a:ea typeface="メイリオ"/>
                <a:cs typeface="メイリオ"/>
              </a:rPr>
              <a:t>整備するとともに、</a:t>
            </a:r>
            <a:r>
              <a:rPr lang="ja-JP" altLang="en-US" b="1" dirty="0" smtClean="0">
                <a:latin typeface="メイリオ"/>
                <a:ea typeface="メイリオ"/>
                <a:cs typeface="メイリオ"/>
              </a:rPr>
              <a:t>全て</a:t>
            </a:r>
            <a:r>
              <a:rPr lang="ja-JP" altLang="ja-JP" b="1" dirty="0" smtClean="0">
                <a:latin typeface="メイリオ"/>
                <a:ea typeface="メイリオ"/>
                <a:cs typeface="メイリオ"/>
              </a:rPr>
              <a:t>の</a:t>
            </a:r>
            <a:r>
              <a:rPr lang="ja-JP" altLang="ja-JP" b="1" dirty="0">
                <a:latin typeface="メイリオ"/>
                <a:ea typeface="メイリオ"/>
                <a:cs typeface="メイリオ"/>
              </a:rPr>
              <a:t>避難所の</a:t>
            </a:r>
            <a:r>
              <a:rPr lang="ja-JP" altLang="ja-JP" b="1" dirty="0" smtClean="0">
                <a:latin typeface="メイリオ"/>
                <a:ea typeface="メイリオ"/>
                <a:cs typeface="メイリオ"/>
              </a:rPr>
              <a:t>防災倉庫</a:t>
            </a:r>
            <a:r>
              <a:rPr lang="ja-JP" altLang="en-US" b="1" dirty="0" smtClean="0">
                <a:latin typeface="メイリオ"/>
                <a:ea typeface="メイリオ"/>
                <a:cs typeface="メイリオ"/>
              </a:rPr>
              <a:t>・</a:t>
            </a:r>
            <a:r>
              <a:rPr lang="ja-JP" altLang="ja-JP" b="1" dirty="0" smtClean="0">
                <a:latin typeface="メイリオ"/>
                <a:ea typeface="メイリオ"/>
                <a:cs typeface="メイリオ"/>
              </a:rPr>
              <a:t>体育館に</a:t>
            </a:r>
            <a:r>
              <a:rPr lang="ja-JP" altLang="en-US" b="1" dirty="0" smtClean="0">
                <a:latin typeface="メイリオ"/>
                <a:ea typeface="メイリオ"/>
                <a:cs typeface="メイリオ"/>
              </a:rPr>
              <a:t>おいて</a:t>
            </a:r>
            <a:r>
              <a:rPr lang="ja-JP" altLang="en-US" b="1" dirty="0">
                <a:latin typeface="メイリオ"/>
                <a:ea typeface="メイリオ"/>
                <a:cs typeface="メイリオ"/>
              </a:rPr>
              <a:t>配備</a:t>
            </a:r>
            <a:r>
              <a:rPr lang="ja-JP" altLang="en-US" dirty="0" smtClean="0">
                <a:latin typeface="メイリオ"/>
                <a:ea typeface="メイリオ"/>
                <a:cs typeface="メイリオ"/>
              </a:rPr>
              <a:t>。</a:t>
            </a:r>
            <a:endParaRPr lang="en-US" altLang="ja-JP" dirty="0">
              <a:latin typeface="メイリオ"/>
              <a:ea typeface="メイリオ"/>
              <a:cs typeface="メイリオ"/>
            </a:endParaRPr>
          </a:p>
          <a:p>
            <a:pPr marL="174625"/>
            <a:endParaRPr lang="en-US" altLang="ja-JP" sz="400" dirty="0" smtClean="0">
              <a:latin typeface="メイリオ"/>
              <a:ea typeface="メイリオ"/>
              <a:cs typeface="メイリオ"/>
            </a:endParaRPr>
          </a:p>
          <a:p>
            <a:pPr marL="174625"/>
            <a:r>
              <a:rPr lang="ja-JP" altLang="en-US" dirty="0" smtClean="0">
                <a:latin typeface="メイリオ"/>
                <a:ea typeface="メイリオ"/>
                <a:cs typeface="メイリオ"/>
              </a:rPr>
              <a:t>３．</a:t>
            </a:r>
            <a:r>
              <a:rPr lang="ja-JP" altLang="en-US" b="1" u="sng" dirty="0" smtClean="0">
                <a:solidFill>
                  <a:schemeClr val="accent5"/>
                </a:solidFill>
                <a:latin typeface="メイリオ"/>
                <a:ea typeface="メイリオ"/>
                <a:cs typeface="メイリオ"/>
              </a:rPr>
              <a:t>「</a:t>
            </a:r>
            <a:r>
              <a:rPr lang="ja-JP" altLang="en-US" b="1" u="sng" dirty="0">
                <a:solidFill>
                  <a:schemeClr val="accent5"/>
                </a:solidFill>
                <a:latin typeface="メイリオ"/>
                <a:ea typeface="メイリオ"/>
                <a:cs typeface="メイリオ"/>
              </a:rPr>
              <a:t>ママが楽しく学ぶ防災講座」の</a:t>
            </a:r>
            <a:r>
              <a:rPr lang="ja-JP" altLang="en-US" b="1" u="sng" dirty="0" smtClean="0">
                <a:solidFill>
                  <a:schemeClr val="accent5"/>
                </a:solidFill>
                <a:latin typeface="メイリオ"/>
                <a:ea typeface="メイリオ"/>
                <a:cs typeface="メイリオ"/>
              </a:rPr>
              <a:t>実施</a:t>
            </a:r>
            <a:endParaRPr lang="en-US" altLang="ja-JP" b="1" u="sng" dirty="0" smtClean="0">
              <a:solidFill>
                <a:schemeClr val="accent5"/>
              </a:solidFill>
              <a:latin typeface="メイリオ"/>
              <a:ea typeface="メイリオ"/>
              <a:cs typeface="メイリオ"/>
            </a:endParaRPr>
          </a:p>
          <a:p>
            <a:pPr marL="631825"/>
            <a:r>
              <a:rPr lang="ja-JP" altLang="en-US" b="1" dirty="0" smtClean="0">
                <a:latin typeface="メイリオ"/>
                <a:ea typeface="メイリオ"/>
                <a:cs typeface="メイリオ"/>
              </a:rPr>
              <a:t>小さい子供を抱えた女性は一般の訓練・講座への参加が難しい</a:t>
            </a:r>
            <a:r>
              <a:rPr lang="ja-JP" altLang="en-US" dirty="0" smtClean="0">
                <a:latin typeface="メイリオ"/>
                <a:ea typeface="メイリオ"/>
                <a:cs typeface="メイリオ"/>
              </a:rPr>
              <a:t>ことから、</a:t>
            </a:r>
            <a:endParaRPr lang="en-US" altLang="ja-JP" dirty="0" smtClean="0">
              <a:latin typeface="メイリオ"/>
              <a:ea typeface="メイリオ"/>
              <a:cs typeface="メイリオ"/>
            </a:endParaRPr>
          </a:p>
          <a:p>
            <a:pPr marL="631825"/>
            <a:r>
              <a:rPr lang="ja-JP" altLang="en-US" b="1" u="sng" dirty="0" smtClean="0">
                <a:solidFill>
                  <a:schemeClr val="accent5"/>
                </a:solidFill>
                <a:latin typeface="メイリオ"/>
                <a:ea typeface="メイリオ"/>
                <a:cs typeface="メイリオ"/>
              </a:rPr>
              <a:t>受講日を選択できるよう複数回開催</a:t>
            </a:r>
            <a:r>
              <a:rPr lang="ja-JP" altLang="en-US" dirty="0" smtClean="0">
                <a:latin typeface="メイリオ"/>
                <a:ea typeface="メイリオ"/>
                <a:cs typeface="メイリオ"/>
              </a:rPr>
              <a:t>するとともに、</a:t>
            </a:r>
            <a:r>
              <a:rPr lang="ja-JP" altLang="en-US" b="1" u="sng" dirty="0" smtClean="0">
                <a:solidFill>
                  <a:schemeClr val="accent5"/>
                </a:solidFill>
                <a:latin typeface="メイリオ"/>
                <a:ea typeface="メイリオ"/>
                <a:cs typeface="メイリオ"/>
              </a:rPr>
              <a:t>託児を完備</a:t>
            </a:r>
            <a:r>
              <a:rPr lang="ja-JP" altLang="en-US" dirty="0" smtClean="0">
                <a:latin typeface="メイリオ"/>
                <a:ea typeface="メイリオ"/>
                <a:cs typeface="メイリオ"/>
              </a:rPr>
              <a:t>。</a:t>
            </a:r>
            <a:endParaRPr lang="en-US" altLang="ja-JP" dirty="0" smtClean="0">
              <a:latin typeface="メイリオ"/>
              <a:ea typeface="メイリオ"/>
              <a:cs typeface="メイリオ"/>
            </a:endParaRPr>
          </a:p>
          <a:p>
            <a:pPr marL="631825"/>
            <a:r>
              <a:rPr lang="ja-JP" altLang="en-US" dirty="0" smtClean="0">
                <a:latin typeface="メイリオ"/>
                <a:ea typeface="メイリオ"/>
                <a:cs typeface="メイリオ"/>
              </a:rPr>
              <a:t>防災クイズ、町中の危険箇所の確認、非常食の試食・料理などを実施。</a:t>
            </a:r>
            <a:endParaRPr lang="en-US" altLang="ja-JP" dirty="0" smtClean="0">
              <a:latin typeface="メイリオ"/>
              <a:ea typeface="メイリオ"/>
              <a:cs typeface="メイリオ"/>
            </a:endParaRPr>
          </a:p>
          <a:p>
            <a:pPr marL="174625"/>
            <a:endParaRPr lang="en-US" altLang="ja-JP" dirty="0">
              <a:latin typeface="メイリオ"/>
              <a:ea typeface="メイリオ"/>
              <a:cs typeface="メイリオ"/>
            </a:endParaRPr>
          </a:p>
        </p:txBody>
      </p:sp>
      <p:sp>
        <p:nvSpPr>
          <p:cNvPr id="17" name="正方形/長方形 16"/>
          <p:cNvSpPr/>
          <p:nvPr/>
        </p:nvSpPr>
        <p:spPr>
          <a:xfrm>
            <a:off x="7449671" y="80683"/>
            <a:ext cx="1559858" cy="66590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静岡県</a:t>
            </a:r>
            <a:endPar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三島市</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3629982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94129" y="80682"/>
            <a:ext cx="8915400" cy="6629400"/>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フリーフォーム 4"/>
          <p:cNvSpPr/>
          <p:nvPr/>
        </p:nvSpPr>
        <p:spPr>
          <a:xfrm>
            <a:off x="392580" y="1189126"/>
            <a:ext cx="7293559" cy="1332219"/>
          </a:xfrm>
          <a:custGeom>
            <a:avLst/>
            <a:gdLst>
              <a:gd name="connsiteX0" fmla="*/ 0 w 6953385"/>
              <a:gd name="connsiteY0" fmla="*/ 141229 h 1412285"/>
              <a:gd name="connsiteX1" fmla="*/ 141229 w 6953385"/>
              <a:gd name="connsiteY1" fmla="*/ 0 h 1412285"/>
              <a:gd name="connsiteX2" fmla="*/ 6812157 w 6953385"/>
              <a:gd name="connsiteY2" fmla="*/ 0 h 1412285"/>
              <a:gd name="connsiteX3" fmla="*/ 6953386 w 6953385"/>
              <a:gd name="connsiteY3" fmla="*/ 141229 h 1412285"/>
              <a:gd name="connsiteX4" fmla="*/ 6953385 w 6953385"/>
              <a:gd name="connsiteY4" fmla="*/ 1271057 h 1412285"/>
              <a:gd name="connsiteX5" fmla="*/ 6812156 w 6953385"/>
              <a:gd name="connsiteY5" fmla="*/ 1412286 h 1412285"/>
              <a:gd name="connsiteX6" fmla="*/ 141229 w 6953385"/>
              <a:gd name="connsiteY6" fmla="*/ 1412285 h 1412285"/>
              <a:gd name="connsiteX7" fmla="*/ 0 w 6953385"/>
              <a:gd name="connsiteY7" fmla="*/ 1271056 h 1412285"/>
              <a:gd name="connsiteX8" fmla="*/ 0 w 6953385"/>
              <a:gd name="connsiteY8" fmla="*/ 141229 h 1412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53385" h="1412285">
                <a:moveTo>
                  <a:pt x="0" y="141229"/>
                </a:moveTo>
                <a:cubicBezTo>
                  <a:pt x="0" y="63230"/>
                  <a:pt x="63230" y="0"/>
                  <a:pt x="141229" y="0"/>
                </a:cubicBezTo>
                <a:lnTo>
                  <a:pt x="6812157" y="0"/>
                </a:lnTo>
                <a:cubicBezTo>
                  <a:pt x="6890156" y="0"/>
                  <a:pt x="6953386" y="63230"/>
                  <a:pt x="6953386" y="141229"/>
                </a:cubicBezTo>
                <a:cubicBezTo>
                  <a:pt x="6953386" y="517838"/>
                  <a:pt x="6953385" y="894448"/>
                  <a:pt x="6953385" y="1271057"/>
                </a:cubicBezTo>
                <a:cubicBezTo>
                  <a:pt x="6953385" y="1349056"/>
                  <a:pt x="6890155" y="1412286"/>
                  <a:pt x="6812156" y="1412286"/>
                </a:cubicBezTo>
                <a:lnTo>
                  <a:pt x="141229" y="1412285"/>
                </a:lnTo>
                <a:cubicBezTo>
                  <a:pt x="63230" y="1412285"/>
                  <a:pt x="0" y="1349055"/>
                  <a:pt x="0" y="1271056"/>
                </a:cubicBezTo>
                <a:lnTo>
                  <a:pt x="0" y="141229"/>
                </a:lnTo>
                <a:close/>
              </a:path>
            </a:pathLst>
          </a:custGeom>
          <a:solidFill>
            <a:schemeClr val="accent2">
              <a:lumMod val="20000"/>
              <a:lumOff val="8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6000" tIns="94704" rIns="72000" bIns="94704" numCol="1" spcCol="1270" anchor="ctr" anchorCtr="0">
            <a:noAutofit/>
          </a:bodyPr>
          <a:lstStyle/>
          <a:p>
            <a:pPr marL="174625" lvl="0" algn="l" defTabSz="622300">
              <a:lnSpc>
                <a:spcPct val="90000"/>
              </a:lnSpc>
              <a:spcBef>
                <a:spcPct val="0"/>
              </a:spcBef>
              <a:spcAft>
                <a:spcPct val="35000"/>
              </a:spcAft>
            </a:pPr>
            <a:r>
              <a:rPr kumimoji="1" lang="ja-JP" altLang="en-US" b="1" kern="1200" dirty="0" smtClean="0">
                <a:solidFill>
                  <a:schemeClr val="tx1"/>
                </a:solidFill>
                <a:latin typeface="メイリオ"/>
                <a:ea typeface="メイリオ"/>
                <a:cs typeface="メイリオ"/>
              </a:rPr>
              <a:t>東日本大震災（</a:t>
            </a:r>
            <a:r>
              <a:rPr lang="ja-JP" altLang="en-US" b="1" dirty="0">
                <a:solidFill>
                  <a:schemeClr val="tx1"/>
                </a:solidFill>
                <a:latin typeface="メイリオ"/>
                <a:ea typeface="メイリオ"/>
                <a:cs typeface="メイリオ"/>
              </a:rPr>
              <a:t>平成</a:t>
            </a:r>
            <a:r>
              <a:rPr kumimoji="1" lang="en-US" altLang="ja-JP" b="1" kern="1200" dirty="0" smtClean="0">
                <a:solidFill>
                  <a:schemeClr val="tx1"/>
                </a:solidFill>
                <a:latin typeface="メイリオ"/>
                <a:ea typeface="メイリオ"/>
                <a:cs typeface="メイリオ"/>
              </a:rPr>
              <a:t>23</a:t>
            </a:r>
            <a:r>
              <a:rPr kumimoji="1" lang="ja-JP" altLang="en-US" b="1" kern="1200" dirty="0" smtClean="0">
                <a:solidFill>
                  <a:schemeClr val="tx1"/>
                </a:solidFill>
                <a:latin typeface="メイリオ"/>
                <a:ea typeface="メイリオ"/>
                <a:cs typeface="メイリオ"/>
              </a:rPr>
              <a:t>年）</a:t>
            </a:r>
            <a:endParaRPr kumimoji="1" lang="ja-JP" altLang="en-US" b="1" kern="1200" dirty="0">
              <a:solidFill>
                <a:schemeClr val="tx1"/>
              </a:solidFill>
              <a:latin typeface="メイリオ"/>
              <a:ea typeface="メイリオ"/>
              <a:cs typeface="メイリオ"/>
            </a:endParaRPr>
          </a:p>
          <a:p>
            <a:pPr marL="363538" lvl="1" algn="l" defTabSz="622300">
              <a:lnSpc>
                <a:spcPct val="90000"/>
              </a:lnSpc>
              <a:spcBef>
                <a:spcPct val="0"/>
              </a:spcBef>
              <a:spcAft>
                <a:spcPct val="15000"/>
              </a:spcAft>
              <a:tabLst>
                <a:tab pos="5284788" algn="l"/>
              </a:tabLst>
            </a:pPr>
            <a:r>
              <a:rPr kumimoji="1" lang="ja-JP" altLang="en-US" kern="1200" dirty="0" smtClean="0">
                <a:solidFill>
                  <a:schemeClr val="tx1"/>
                </a:solidFill>
                <a:latin typeface="メイリオ"/>
                <a:ea typeface="メイリオ"/>
                <a:cs typeface="メイリオ"/>
              </a:rPr>
              <a:t>東日本大震災で生じた男女共同参画の視点からの課題を踏まえ、</a:t>
            </a:r>
            <a:r>
              <a:rPr kumimoji="1" lang="ja-JP" altLang="en-US" b="1" kern="1200" dirty="0" smtClean="0">
                <a:solidFill>
                  <a:schemeClr val="tx1"/>
                </a:solidFill>
                <a:latin typeface="メイリオ"/>
                <a:ea typeface="メイリオ"/>
                <a:cs typeface="メイリオ"/>
              </a:rPr>
              <a:t>危機管理担当職員が男女共同参画視点の重要性を強く認識</a:t>
            </a:r>
            <a:endParaRPr kumimoji="1" lang="en-US" altLang="ja-JP" b="1" kern="1200" dirty="0" smtClean="0">
              <a:solidFill>
                <a:schemeClr val="tx1"/>
              </a:solidFill>
              <a:latin typeface="メイリオ"/>
              <a:ea typeface="メイリオ"/>
              <a:cs typeface="メイリオ"/>
            </a:endParaRPr>
          </a:p>
          <a:p>
            <a:pPr marL="363538" lvl="1" algn="l" defTabSz="622300">
              <a:lnSpc>
                <a:spcPct val="90000"/>
              </a:lnSpc>
              <a:spcBef>
                <a:spcPct val="0"/>
              </a:spcBef>
              <a:spcAft>
                <a:spcPct val="15000"/>
              </a:spcAft>
              <a:tabLst>
                <a:tab pos="5284788" algn="l"/>
              </a:tabLst>
            </a:pPr>
            <a:r>
              <a:rPr kumimoji="1" lang="ja-JP" altLang="en-US" kern="1200" dirty="0" smtClean="0">
                <a:solidFill>
                  <a:schemeClr val="tx1"/>
                </a:solidFill>
                <a:latin typeface="メイリオ"/>
                <a:ea typeface="メイリオ"/>
                <a:cs typeface="メイリオ"/>
              </a:rPr>
              <a:t>（＊震災直後は、男性職員のみであったにもかかわらず）</a:t>
            </a:r>
            <a:endParaRPr kumimoji="1" lang="ja-JP" altLang="en-US" kern="1200" dirty="0">
              <a:solidFill>
                <a:schemeClr val="tx1"/>
              </a:solidFill>
              <a:latin typeface="メイリオ"/>
              <a:ea typeface="メイリオ"/>
              <a:cs typeface="メイリオ"/>
            </a:endParaRPr>
          </a:p>
        </p:txBody>
      </p:sp>
      <p:sp>
        <p:nvSpPr>
          <p:cNvPr id="9" name="フリーフォーム 8"/>
          <p:cNvSpPr/>
          <p:nvPr/>
        </p:nvSpPr>
        <p:spPr>
          <a:xfrm>
            <a:off x="1627378" y="4983201"/>
            <a:ext cx="7261128" cy="1605205"/>
          </a:xfrm>
          <a:custGeom>
            <a:avLst/>
            <a:gdLst>
              <a:gd name="connsiteX0" fmla="*/ 0 w 6953385"/>
              <a:gd name="connsiteY0" fmla="*/ 134938 h 1349375"/>
              <a:gd name="connsiteX1" fmla="*/ 134938 w 6953385"/>
              <a:gd name="connsiteY1" fmla="*/ 0 h 1349375"/>
              <a:gd name="connsiteX2" fmla="*/ 6818448 w 6953385"/>
              <a:gd name="connsiteY2" fmla="*/ 0 h 1349375"/>
              <a:gd name="connsiteX3" fmla="*/ 6953386 w 6953385"/>
              <a:gd name="connsiteY3" fmla="*/ 134938 h 1349375"/>
              <a:gd name="connsiteX4" fmla="*/ 6953385 w 6953385"/>
              <a:gd name="connsiteY4" fmla="*/ 1214438 h 1349375"/>
              <a:gd name="connsiteX5" fmla="*/ 6818447 w 6953385"/>
              <a:gd name="connsiteY5" fmla="*/ 1349376 h 1349375"/>
              <a:gd name="connsiteX6" fmla="*/ 134938 w 6953385"/>
              <a:gd name="connsiteY6" fmla="*/ 1349375 h 1349375"/>
              <a:gd name="connsiteX7" fmla="*/ 0 w 6953385"/>
              <a:gd name="connsiteY7" fmla="*/ 1214437 h 1349375"/>
              <a:gd name="connsiteX8" fmla="*/ 0 w 6953385"/>
              <a:gd name="connsiteY8" fmla="*/ 134938 h 134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53385" h="1349375">
                <a:moveTo>
                  <a:pt x="0" y="134938"/>
                </a:moveTo>
                <a:cubicBezTo>
                  <a:pt x="0" y="60414"/>
                  <a:pt x="60414" y="0"/>
                  <a:pt x="134938" y="0"/>
                </a:cubicBezTo>
                <a:lnTo>
                  <a:pt x="6818448" y="0"/>
                </a:lnTo>
                <a:cubicBezTo>
                  <a:pt x="6892972" y="0"/>
                  <a:pt x="6953386" y="60414"/>
                  <a:pt x="6953386" y="134938"/>
                </a:cubicBezTo>
                <a:cubicBezTo>
                  <a:pt x="6953386" y="494771"/>
                  <a:pt x="6953385" y="854605"/>
                  <a:pt x="6953385" y="1214438"/>
                </a:cubicBezTo>
                <a:cubicBezTo>
                  <a:pt x="6953385" y="1288962"/>
                  <a:pt x="6892971" y="1349376"/>
                  <a:pt x="6818447" y="1349376"/>
                </a:cubicBezTo>
                <a:lnTo>
                  <a:pt x="134938" y="1349375"/>
                </a:lnTo>
                <a:cubicBezTo>
                  <a:pt x="60414" y="1349375"/>
                  <a:pt x="0" y="1288961"/>
                  <a:pt x="0" y="1214437"/>
                </a:cubicBezTo>
                <a:lnTo>
                  <a:pt x="0" y="134938"/>
                </a:lnTo>
                <a:close/>
              </a:path>
            </a:pathLst>
          </a:custGeom>
          <a:solidFill>
            <a:schemeClr val="accent5">
              <a:lumMod val="20000"/>
              <a:lumOff val="80000"/>
            </a:schemeClr>
          </a:solidFill>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36000" tIns="92862" rIns="72000" bIns="92862" numCol="1" spcCol="1270" anchor="ctr" anchorCtr="0">
            <a:noAutofit/>
          </a:bodyPr>
          <a:lstStyle/>
          <a:p>
            <a:pPr marL="174625" lvl="0" algn="l" defTabSz="622300">
              <a:lnSpc>
                <a:spcPct val="90000"/>
              </a:lnSpc>
              <a:spcBef>
                <a:spcPct val="0"/>
              </a:spcBef>
              <a:spcAft>
                <a:spcPct val="35000"/>
              </a:spcAft>
            </a:pPr>
            <a:r>
              <a:rPr kumimoji="1" lang="ja-JP" altLang="en-US" b="1" kern="1200" dirty="0" smtClean="0">
                <a:solidFill>
                  <a:schemeClr val="tx1"/>
                </a:solidFill>
                <a:latin typeface="メイリオ"/>
                <a:ea typeface="メイリオ"/>
                <a:cs typeface="メイリオ"/>
              </a:rPr>
              <a:t>男女別更衣室、女性専用スペースの設置とピクトグラム</a:t>
            </a:r>
            <a:endParaRPr kumimoji="1" lang="ja-JP" altLang="en-US" b="1" kern="1200" dirty="0">
              <a:solidFill>
                <a:schemeClr val="tx1"/>
              </a:solidFill>
              <a:latin typeface="メイリオ"/>
              <a:ea typeface="メイリオ"/>
              <a:cs typeface="メイリオ"/>
            </a:endParaRPr>
          </a:p>
          <a:p>
            <a:pPr marL="363538" lvl="1" algn="l" defTabSz="622300">
              <a:lnSpc>
                <a:spcPct val="90000"/>
              </a:lnSpc>
              <a:spcBef>
                <a:spcPct val="0"/>
              </a:spcBef>
              <a:spcAft>
                <a:spcPct val="15000"/>
              </a:spcAft>
            </a:pPr>
            <a:r>
              <a:rPr kumimoji="1" lang="ja-JP" altLang="en-US" kern="1200" dirty="0" smtClean="0">
                <a:solidFill>
                  <a:schemeClr val="tx1"/>
                </a:solidFill>
                <a:latin typeface="メイリオ"/>
                <a:ea typeface="メイリオ"/>
                <a:cs typeface="メイリオ"/>
              </a:rPr>
              <a:t>・危機管理担当主導で</a:t>
            </a:r>
            <a:r>
              <a:rPr lang="ja-JP" altLang="en-US" b="1" dirty="0" smtClean="0">
                <a:solidFill>
                  <a:schemeClr val="tx1"/>
                </a:solidFill>
                <a:latin typeface="メイリオ"/>
                <a:ea typeface="メイリオ"/>
                <a:cs typeface="メイリオ"/>
              </a:rPr>
              <a:t>更衣室や女性専用スペースを</a:t>
            </a:r>
            <a:r>
              <a:rPr kumimoji="1" lang="ja-JP" altLang="en-US" b="1" kern="1200" dirty="0" smtClean="0">
                <a:solidFill>
                  <a:schemeClr val="tx1"/>
                </a:solidFill>
                <a:latin typeface="メイリオ"/>
                <a:ea typeface="メイリオ"/>
                <a:cs typeface="メイリオ"/>
              </a:rPr>
              <a:t>準備</a:t>
            </a:r>
            <a:r>
              <a:rPr kumimoji="1" lang="ja-JP" altLang="en-US" kern="1200" dirty="0" smtClean="0">
                <a:solidFill>
                  <a:schemeClr val="tx1"/>
                </a:solidFill>
                <a:latin typeface="メイリオ"/>
                <a:ea typeface="メイリオ"/>
                <a:cs typeface="メイリオ"/>
              </a:rPr>
              <a:t>。</a:t>
            </a:r>
            <a:endParaRPr kumimoji="1" lang="en-US" altLang="ja-JP" kern="1200" dirty="0" smtClean="0">
              <a:solidFill>
                <a:schemeClr val="tx1"/>
              </a:solidFill>
              <a:latin typeface="メイリオ"/>
              <a:ea typeface="メイリオ"/>
              <a:cs typeface="メイリオ"/>
            </a:endParaRPr>
          </a:p>
          <a:p>
            <a:pPr marL="577850" lvl="1" indent="-214313" algn="l" defTabSz="622300">
              <a:lnSpc>
                <a:spcPct val="90000"/>
              </a:lnSpc>
              <a:spcBef>
                <a:spcPct val="0"/>
              </a:spcBef>
              <a:spcAft>
                <a:spcPct val="15000"/>
              </a:spcAft>
            </a:pPr>
            <a:r>
              <a:rPr lang="ja-JP" altLang="en-US" dirty="0" smtClean="0">
                <a:solidFill>
                  <a:schemeClr val="tx1"/>
                </a:solidFill>
                <a:latin typeface="メイリオ"/>
                <a:ea typeface="メイリオ"/>
                <a:cs typeface="メイリオ"/>
              </a:rPr>
              <a:t>・</a:t>
            </a:r>
            <a:r>
              <a:rPr kumimoji="1" lang="ja-JP" altLang="en-US" kern="1200" dirty="0" smtClean="0">
                <a:solidFill>
                  <a:schemeClr val="tx1"/>
                </a:solidFill>
                <a:latin typeface="メイリオ"/>
                <a:ea typeface="メイリオ"/>
                <a:cs typeface="メイリオ"/>
              </a:rPr>
              <a:t>意見交換会で報告、ピクトグラム等、</a:t>
            </a:r>
            <a:r>
              <a:rPr kumimoji="1" lang="ja-JP" altLang="en-US" b="1" kern="1200" dirty="0" smtClean="0">
                <a:solidFill>
                  <a:schemeClr val="tx1"/>
                </a:solidFill>
                <a:latin typeface="メイリオ"/>
                <a:ea typeface="メイリオ"/>
                <a:cs typeface="メイリオ"/>
              </a:rPr>
              <a:t>分かりやすい表示が必要との指摘</a:t>
            </a:r>
            <a:endParaRPr kumimoji="1" lang="en-US" altLang="ja-JP" b="1" kern="1200" dirty="0" smtClean="0">
              <a:solidFill>
                <a:schemeClr val="tx1"/>
              </a:solidFill>
              <a:latin typeface="メイリオ"/>
              <a:ea typeface="メイリオ"/>
              <a:cs typeface="メイリオ"/>
            </a:endParaRPr>
          </a:p>
          <a:p>
            <a:pPr marL="363538" lvl="1" algn="l" defTabSz="622300">
              <a:lnSpc>
                <a:spcPct val="90000"/>
              </a:lnSpc>
              <a:spcBef>
                <a:spcPct val="0"/>
              </a:spcBef>
              <a:spcAft>
                <a:spcPct val="15000"/>
              </a:spcAft>
            </a:pPr>
            <a:r>
              <a:rPr kumimoji="1" lang="ja-JP" altLang="en-US" b="1" kern="1200" dirty="0" smtClean="0">
                <a:solidFill>
                  <a:schemeClr val="tx1"/>
                </a:solidFill>
                <a:latin typeface="メイリオ"/>
                <a:ea typeface="メイリオ"/>
                <a:cs typeface="メイリオ"/>
              </a:rPr>
              <a:t>・誰にでも一目でわかるピクトグラムを作成</a:t>
            </a:r>
            <a:endParaRPr kumimoji="1" lang="ja-JP" altLang="en-US" b="1" kern="1200" dirty="0">
              <a:solidFill>
                <a:schemeClr val="tx1"/>
              </a:solidFill>
              <a:latin typeface="メイリオ"/>
              <a:ea typeface="メイリオ"/>
              <a:cs typeface="メイリオ"/>
            </a:endParaRPr>
          </a:p>
        </p:txBody>
      </p:sp>
      <p:sp>
        <p:nvSpPr>
          <p:cNvPr id="14" name="フリーフォーム 13"/>
          <p:cNvSpPr/>
          <p:nvPr/>
        </p:nvSpPr>
        <p:spPr>
          <a:xfrm>
            <a:off x="896585" y="2727799"/>
            <a:ext cx="7548168" cy="2039383"/>
          </a:xfrm>
          <a:custGeom>
            <a:avLst/>
            <a:gdLst>
              <a:gd name="connsiteX0" fmla="*/ 0 w 7608116"/>
              <a:gd name="connsiteY0" fmla="*/ 160018 h 1600184"/>
              <a:gd name="connsiteX1" fmla="*/ 160018 w 7608116"/>
              <a:gd name="connsiteY1" fmla="*/ 0 h 1600184"/>
              <a:gd name="connsiteX2" fmla="*/ 7448098 w 7608116"/>
              <a:gd name="connsiteY2" fmla="*/ 0 h 1600184"/>
              <a:gd name="connsiteX3" fmla="*/ 7608116 w 7608116"/>
              <a:gd name="connsiteY3" fmla="*/ 160018 h 1600184"/>
              <a:gd name="connsiteX4" fmla="*/ 7608116 w 7608116"/>
              <a:gd name="connsiteY4" fmla="*/ 1440166 h 1600184"/>
              <a:gd name="connsiteX5" fmla="*/ 7448098 w 7608116"/>
              <a:gd name="connsiteY5" fmla="*/ 1600184 h 1600184"/>
              <a:gd name="connsiteX6" fmla="*/ 160018 w 7608116"/>
              <a:gd name="connsiteY6" fmla="*/ 1600184 h 1600184"/>
              <a:gd name="connsiteX7" fmla="*/ 0 w 7608116"/>
              <a:gd name="connsiteY7" fmla="*/ 1440166 h 1600184"/>
              <a:gd name="connsiteX8" fmla="*/ 0 w 7608116"/>
              <a:gd name="connsiteY8" fmla="*/ 160018 h 160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08116" h="1600184">
                <a:moveTo>
                  <a:pt x="0" y="160018"/>
                </a:moveTo>
                <a:cubicBezTo>
                  <a:pt x="0" y="71642"/>
                  <a:pt x="71642" y="0"/>
                  <a:pt x="160018" y="0"/>
                </a:cubicBezTo>
                <a:lnTo>
                  <a:pt x="7448098" y="0"/>
                </a:lnTo>
                <a:cubicBezTo>
                  <a:pt x="7536474" y="0"/>
                  <a:pt x="7608116" y="71642"/>
                  <a:pt x="7608116" y="160018"/>
                </a:cubicBezTo>
                <a:lnTo>
                  <a:pt x="7608116" y="1440166"/>
                </a:lnTo>
                <a:cubicBezTo>
                  <a:pt x="7608116" y="1528542"/>
                  <a:pt x="7536474" y="1600184"/>
                  <a:pt x="7448098" y="1600184"/>
                </a:cubicBezTo>
                <a:lnTo>
                  <a:pt x="160018" y="1600184"/>
                </a:lnTo>
                <a:cubicBezTo>
                  <a:pt x="71642" y="1600184"/>
                  <a:pt x="0" y="1528542"/>
                  <a:pt x="0" y="1440166"/>
                </a:cubicBezTo>
                <a:lnTo>
                  <a:pt x="0" y="160018"/>
                </a:lnTo>
                <a:close/>
              </a:path>
            </a:pathLst>
          </a:custGeom>
          <a:solidFill>
            <a:schemeClr val="accent4">
              <a:lumMod val="20000"/>
              <a:lumOff val="80000"/>
            </a:schemeClr>
          </a:solidFill>
        </p:spPr>
        <p:style>
          <a:lnRef idx="2">
            <a:schemeClr val="lt1">
              <a:hueOff val="0"/>
              <a:satOff val="0"/>
              <a:lumOff val="0"/>
              <a:alphaOff val="0"/>
            </a:schemeClr>
          </a:lnRef>
          <a:fillRef idx="1">
            <a:schemeClr val="accent2">
              <a:hueOff val="1560506"/>
              <a:satOff val="-1946"/>
              <a:lumOff val="458"/>
              <a:alphaOff val="0"/>
            </a:schemeClr>
          </a:fillRef>
          <a:effectRef idx="0">
            <a:schemeClr val="accent2">
              <a:hueOff val="1560506"/>
              <a:satOff val="-1946"/>
              <a:lumOff val="458"/>
              <a:alphaOff val="0"/>
            </a:schemeClr>
          </a:effectRef>
          <a:fontRef idx="minor">
            <a:schemeClr val="lt1"/>
          </a:fontRef>
        </p:style>
        <p:txBody>
          <a:bodyPr spcFirstLastPara="0" vert="horz" wrap="square" lIns="36000" tIns="100208" rIns="72000" bIns="100208" numCol="1" spcCol="1270" anchor="ctr" anchorCtr="0">
            <a:noAutofit/>
          </a:bodyPr>
          <a:lstStyle/>
          <a:p>
            <a:pPr marL="174625" lvl="0" algn="l" defTabSz="622300">
              <a:lnSpc>
                <a:spcPct val="90000"/>
              </a:lnSpc>
              <a:spcBef>
                <a:spcPct val="0"/>
              </a:spcBef>
              <a:spcAft>
                <a:spcPct val="35000"/>
              </a:spcAft>
            </a:pPr>
            <a:r>
              <a:rPr lang="ja-JP" b="1" kern="1200" dirty="0" smtClean="0">
                <a:solidFill>
                  <a:schemeClr val="tx1"/>
                </a:solidFill>
                <a:effectLst/>
                <a:latin typeface="メイリオ"/>
                <a:ea typeface="メイリオ"/>
                <a:cs typeface="メイリオ"/>
              </a:rPr>
              <a:t>女性の視点での意見交換会</a:t>
            </a:r>
            <a:r>
              <a:rPr lang="en-US" altLang="ja-JP" b="1" kern="1200" dirty="0" smtClean="0">
                <a:solidFill>
                  <a:schemeClr val="tx1"/>
                </a:solidFill>
                <a:effectLst/>
                <a:latin typeface="メイリオ"/>
                <a:ea typeface="メイリオ"/>
                <a:cs typeface="メイリオ"/>
              </a:rPr>
              <a:t> (</a:t>
            </a:r>
            <a:r>
              <a:rPr lang="ja-JP" altLang="en-US" b="1" kern="1200" dirty="0" smtClean="0">
                <a:solidFill>
                  <a:schemeClr val="tx1"/>
                </a:solidFill>
                <a:effectLst/>
                <a:latin typeface="メイリオ"/>
                <a:ea typeface="メイリオ"/>
                <a:cs typeface="メイリオ"/>
              </a:rPr>
              <a:t>平成</a:t>
            </a:r>
            <a:r>
              <a:rPr lang="en-US" altLang="ja-JP" b="1" kern="1200" dirty="0" smtClean="0">
                <a:solidFill>
                  <a:schemeClr val="tx1"/>
                </a:solidFill>
                <a:effectLst/>
                <a:latin typeface="メイリオ"/>
                <a:ea typeface="メイリオ"/>
                <a:cs typeface="メイリオ"/>
              </a:rPr>
              <a:t>24</a:t>
            </a:r>
            <a:r>
              <a:rPr lang="ja-JP" altLang="en-US" b="1" kern="1200" dirty="0" smtClean="0">
                <a:solidFill>
                  <a:schemeClr val="tx1"/>
                </a:solidFill>
                <a:effectLst/>
                <a:latin typeface="メイリオ"/>
                <a:ea typeface="メイリオ"/>
                <a:cs typeface="メイリオ"/>
              </a:rPr>
              <a:t>年</a:t>
            </a:r>
            <a:r>
              <a:rPr lang="en-US" altLang="ja-JP" b="1" kern="1200" dirty="0" smtClean="0">
                <a:solidFill>
                  <a:schemeClr val="tx1"/>
                </a:solidFill>
                <a:effectLst/>
                <a:latin typeface="メイリオ"/>
                <a:ea typeface="メイリオ"/>
                <a:cs typeface="メイリオ"/>
              </a:rPr>
              <a:t>〜</a:t>
            </a:r>
            <a:r>
              <a:rPr lang="ja-JP" altLang="en-US" b="1" kern="1200" dirty="0" smtClean="0">
                <a:solidFill>
                  <a:schemeClr val="tx1"/>
                </a:solidFill>
                <a:effectLst/>
                <a:latin typeface="メイリオ"/>
                <a:ea typeface="メイリオ"/>
                <a:cs typeface="メイリオ"/>
              </a:rPr>
              <a:t>平成</a:t>
            </a:r>
            <a:r>
              <a:rPr lang="en-US" altLang="ja-JP" b="1" kern="1200" dirty="0" smtClean="0">
                <a:solidFill>
                  <a:schemeClr val="tx1"/>
                </a:solidFill>
                <a:effectLst/>
                <a:latin typeface="メイリオ"/>
                <a:ea typeface="メイリオ"/>
                <a:cs typeface="メイリオ"/>
              </a:rPr>
              <a:t>26</a:t>
            </a:r>
            <a:r>
              <a:rPr lang="ja-JP" altLang="en-US" b="1" kern="1200" dirty="0" smtClean="0">
                <a:solidFill>
                  <a:schemeClr val="tx1"/>
                </a:solidFill>
                <a:effectLst/>
                <a:latin typeface="メイリオ"/>
                <a:ea typeface="メイリオ"/>
                <a:cs typeface="メイリオ"/>
              </a:rPr>
              <a:t>年）</a:t>
            </a:r>
            <a:endParaRPr kumimoji="1" lang="ja-JP" altLang="en-US" b="1" kern="1200" dirty="0">
              <a:solidFill>
                <a:schemeClr val="tx1"/>
              </a:solidFill>
              <a:latin typeface="メイリオ"/>
              <a:ea typeface="メイリオ"/>
              <a:cs typeface="メイリオ"/>
            </a:endParaRPr>
          </a:p>
          <a:p>
            <a:pPr marL="577850" lvl="1" indent="-228600" algn="l" defTabSz="622300">
              <a:lnSpc>
                <a:spcPct val="90000"/>
              </a:lnSpc>
              <a:spcBef>
                <a:spcPct val="0"/>
              </a:spcBef>
              <a:spcAft>
                <a:spcPct val="15000"/>
              </a:spcAft>
            </a:pPr>
            <a:r>
              <a:rPr kumimoji="1" lang="ja-JP" altLang="en-US" b="1" kern="1200" dirty="0" smtClean="0">
                <a:solidFill>
                  <a:schemeClr val="tx1"/>
                </a:solidFill>
                <a:latin typeface="メイリオ"/>
                <a:ea typeface="メイリオ"/>
                <a:cs typeface="メイリオ"/>
              </a:rPr>
              <a:t>・市長とともに、</a:t>
            </a:r>
            <a:r>
              <a:rPr lang="ja-JP" kern="1200" dirty="0" smtClean="0">
                <a:solidFill>
                  <a:schemeClr val="tx1"/>
                </a:solidFill>
                <a:latin typeface="メイリオ"/>
                <a:ea typeface="メイリオ"/>
                <a:cs typeface="メイリオ"/>
              </a:rPr>
              <a:t>女性に配慮した避難所</a:t>
            </a:r>
            <a:r>
              <a:rPr lang="ja-JP" altLang="en-US" kern="1200" dirty="0" smtClean="0">
                <a:solidFill>
                  <a:schemeClr val="tx1"/>
                </a:solidFill>
                <a:latin typeface="メイリオ"/>
                <a:ea typeface="メイリオ"/>
                <a:cs typeface="メイリオ"/>
              </a:rPr>
              <a:t>マニュアル・</a:t>
            </a:r>
            <a:r>
              <a:rPr lang="ja-JP" kern="1200" dirty="0" smtClean="0">
                <a:solidFill>
                  <a:schemeClr val="tx1"/>
                </a:solidFill>
                <a:latin typeface="メイリオ"/>
                <a:ea typeface="メイリオ"/>
                <a:cs typeface="メイリオ"/>
              </a:rPr>
              <a:t>運営</a:t>
            </a:r>
            <a:r>
              <a:rPr lang="ja-JP" altLang="en-US" dirty="0" smtClean="0">
                <a:solidFill>
                  <a:schemeClr val="tx1"/>
                </a:solidFill>
                <a:latin typeface="メイリオ"/>
                <a:ea typeface="メイリオ"/>
                <a:cs typeface="メイリオ"/>
              </a:rPr>
              <a:t>をはじめとした</a:t>
            </a:r>
            <a:r>
              <a:rPr lang="ja-JP" kern="1200" dirty="0" smtClean="0">
                <a:solidFill>
                  <a:schemeClr val="tx1"/>
                </a:solidFill>
                <a:latin typeface="メイリオ"/>
                <a:ea typeface="メイリオ"/>
                <a:cs typeface="メイリオ"/>
              </a:rPr>
              <a:t>防災対策</a:t>
            </a:r>
            <a:r>
              <a:rPr lang="ja-JP" altLang="en-US" kern="1200" dirty="0" smtClean="0">
                <a:solidFill>
                  <a:schemeClr val="tx1"/>
                </a:solidFill>
                <a:latin typeface="メイリオ"/>
                <a:ea typeface="メイリオ"/>
                <a:cs typeface="メイリオ"/>
              </a:rPr>
              <a:t>全般に関する意見交換会を３回にわたり実施。</a:t>
            </a:r>
            <a:endParaRPr lang="en-US" altLang="ja-JP" kern="1200" dirty="0" smtClean="0">
              <a:solidFill>
                <a:schemeClr val="tx1"/>
              </a:solidFill>
              <a:latin typeface="メイリオ"/>
              <a:ea typeface="メイリオ"/>
              <a:cs typeface="メイリオ"/>
            </a:endParaRPr>
          </a:p>
          <a:p>
            <a:pPr marL="592138" lvl="1" indent="-241300" algn="l" defTabSz="622300">
              <a:lnSpc>
                <a:spcPct val="90000"/>
              </a:lnSpc>
              <a:spcBef>
                <a:spcPct val="0"/>
              </a:spcBef>
              <a:spcAft>
                <a:spcPct val="15000"/>
              </a:spcAft>
            </a:pPr>
            <a:r>
              <a:rPr lang="ja-JP" altLang="en-US" kern="1200" dirty="0" smtClean="0">
                <a:solidFill>
                  <a:schemeClr val="tx1"/>
                </a:solidFill>
                <a:latin typeface="メイリオ"/>
                <a:ea typeface="メイリオ"/>
                <a:cs typeface="メイリオ"/>
              </a:rPr>
              <a:t>・女性消防団員、防災指導員、三島市開催の講座受講者、学生等、</a:t>
            </a:r>
            <a:r>
              <a:rPr lang="ja-JP" altLang="en-US" b="1" kern="1200" dirty="0" smtClean="0">
                <a:solidFill>
                  <a:schemeClr val="tx1"/>
                </a:solidFill>
                <a:latin typeface="メイリオ"/>
                <a:ea typeface="メイリオ"/>
                <a:cs typeface="メイリオ"/>
              </a:rPr>
              <a:t>多様な参加者から意見を聴取</a:t>
            </a:r>
            <a:endParaRPr lang="en-US" altLang="ja-JP" b="1" kern="1200" dirty="0" smtClean="0">
              <a:solidFill>
                <a:schemeClr val="tx1"/>
              </a:solidFill>
              <a:latin typeface="メイリオ"/>
              <a:ea typeface="メイリオ"/>
              <a:cs typeface="メイリオ"/>
            </a:endParaRPr>
          </a:p>
          <a:p>
            <a:pPr marL="604838" lvl="1" indent="-241300" algn="l" defTabSz="622300">
              <a:lnSpc>
                <a:spcPct val="90000"/>
              </a:lnSpc>
              <a:spcBef>
                <a:spcPct val="0"/>
              </a:spcBef>
              <a:spcAft>
                <a:spcPct val="15000"/>
              </a:spcAft>
            </a:pPr>
            <a:endParaRPr lang="en-US" altLang="ja-JP" sz="800" b="1" dirty="0" smtClean="0">
              <a:solidFill>
                <a:schemeClr val="tx1"/>
              </a:solidFill>
              <a:latin typeface="メイリオ"/>
              <a:ea typeface="メイリオ"/>
              <a:cs typeface="メイリオ"/>
            </a:endParaRPr>
          </a:p>
          <a:p>
            <a:pPr marL="604838" lvl="1" indent="-241300" algn="l" defTabSz="622300">
              <a:lnSpc>
                <a:spcPct val="90000"/>
              </a:lnSpc>
              <a:spcBef>
                <a:spcPct val="0"/>
              </a:spcBef>
              <a:spcAft>
                <a:spcPct val="15000"/>
              </a:spcAft>
            </a:pPr>
            <a:r>
              <a:rPr lang="en-US" altLang="ja-JP" b="1" dirty="0" smtClean="0">
                <a:solidFill>
                  <a:schemeClr val="tx1"/>
                </a:solidFill>
                <a:latin typeface="メイリオ"/>
                <a:ea typeface="メイリオ"/>
                <a:cs typeface="メイリオ"/>
              </a:rPr>
              <a:t>			</a:t>
            </a:r>
            <a:r>
              <a:rPr lang="ja-JP" altLang="en-US" sz="2000" b="1" u="sng" dirty="0" smtClean="0">
                <a:solidFill>
                  <a:schemeClr val="accent2"/>
                </a:solidFill>
                <a:latin typeface="メイリオ"/>
                <a:ea typeface="メイリオ"/>
                <a:cs typeface="メイリオ"/>
              </a:rPr>
              <a:t>得られた意見は可能な限り全て対応！</a:t>
            </a:r>
            <a:endParaRPr kumimoji="1" lang="ja-JP" altLang="en-US" sz="2000" b="1" u="sng" kern="1200" dirty="0">
              <a:solidFill>
                <a:schemeClr val="accent2"/>
              </a:solidFill>
              <a:latin typeface="メイリオ"/>
              <a:ea typeface="メイリオ"/>
              <a:cs typeface="メイリオ"/>
            </a:endParaRPr>
          </a:p>
        </p:txBody>
      </p:sp>
      <p:sp>
        <p:nvSpPr>
          <p:cNvPr id="20" name="正方形/長方形 19"/>
          <p:cNvSpPr/>
          <p:nvPr/>
        </p:nvSpPr>
        <p:spPr>
          <a:xfrm>
            <a:off x="94129" y="80683"/>
            <a:ext cx="1331259" cy="66590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事例</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正方形/長方形 20"/>
          <p:cNvSpPr/>
          <p:nvPr/>
        </p:nvSpPr>
        <p:spPr>
          <a:xfrm>
            <a:off x="1425388" y="80683"/>
            <a:ext cx="7584140" cy="665907"/>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男女共同参画の視点による避難所用品の整備②</a:t>
            </a:r>
            <a:endParaRPr kumimoji="1" lang="ja-JP" altLang="en-US"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フリーフォーム 10"/>
          <p:cNvSpPr/>
          <p:nvPr/>
        </p:nvSpPr>
        <p:spPr>
          <a:xfrm>
            <a:off x="6765867" y="2379166"/>
            <a:ext cx="668360" cy="722825"/>
          </a:xfrm>
          <a:custGeom>
            <a:avLst/>
            <a:gdLst>
              <a:gd name="connsiteX0" fmla="*/ 0 w 820795"/>
              <a:gd name="connsiteY0" fmla="*/ 451437 h 820795"/>
              <a:gd name="connsiteX1" fmla="*/ 184679 w 820795"/>
              <a:gd name="connsiteY1" fmla="*/ 451437 h 820795"/>
              <a:gd name="connsiteX2" fmla="*/ 184679 w 820795"/>
              <a:gd name="connsiteY2" fmla="*/ 0 h 820795"/>
              <a:gd name="connsiteX3" fmla="*/ 636116 w 820795"/>
              <a:gd name="connsiteY3" fmla="*/ 0 h 820795"/>
              <a:gd name="connsiteX4" fmla="*/ 636116 w 820795"/>
              <a:gd name="connsiteY4" fmla="*/ 451437 h 820795"/>
              <a:gd name="connsiteX5" fmla="*/ 820795 w 820795"/>
              <a:gd name="connsiteY5" fmla="*/ 451437 h 820795"/>
              <a:gd name="connsiteX6" fmla="*/ 410398 w 820795"/>
              <a:gd name="connsiteY6" fmla="*/ 820795 h 820795"/>
              <a:gd name="connsiteX7" fmla="*/ 0 w 820795"/>
              <a:gd name="connsiteY7" fmla="*/ 451437 h 82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0795" h="820795">
                <a:moveTo>
                  <a:pt x="0" y="451437"/>
                </a:moveTo>
                <a:lnTo>
                  <a:pt x="184679" y="451437"/>
                </a:lnTo>
                <a:lnTo>
                  <a:pt x="184679" y="0"/>
                </a:lnTo>
                <a:lnTo>
                  <a:pt x="636116" y="0"/>
                </a:lnTo>
                <a:lnTo>
                  <a:pt x="636116" y="451437"/>
                </a:lnTo>
                <a:lnTo>
                  <a:pt x="820795" y="451437"/>
                </a:lnTo>
                <a:lnTo>
                  <a:pt x="410398" y="820795"/>
                </a:lnTo>
                <a:lnTo>
                  <a:pt x="0" y="451437"/>
                </a:lnTo>
                <a:close/>
              </a:path>
            </a:pathLst>
          </a:custGeom>
          <a:solidFill>
            <a:schemeClr val="accent5">
              <a:lumMod val="75000"/>
              <a:alpha val="90000"/>
            </a:schemeClr>
          </a:solidFill>
          <a:ln>
            <a:solidFill>
              <a:schemeClr val="accent5">
                <a:alpha val="90000"/>
              </a:schemeClr>
            </a:solid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02459" tIns="17780" rIns="202459" bIns="220927" numCol="1" spcCol="1270" anchor="ctr" anchorCtr="0">
            <a:noAutofit/>
          </a:bodyPr>
          <a:lstStyle/>
          <a:p>
            <a:pPr lvl="0" algn="ctr" defTabSz="622300">
              <a:lnSpc>
                <a:spcPct val="90000"/>
              </a:lnSpc>
              <a:spcBef>
                <a:spcPct val="0"/>
              </a:spcBef>
              <a:spcAft>
                <a:spcPct val="35000"/>
              </a:spcAft>
            </a:pPr>
            <a:endParaRPr kumimoji="1" lang="ja-JP" altLang="en-US" sz="1400" kern="1200" dirty="0">
              <a:latin typeface="メイリオ"/>
              <a:ea typeface="メイリオ"/>
              <a:cs typeface="メイリオ"/>
            </a:endParaRPr>
          </a:p>
        </p:txBody>
      </p:sp>
      <p:sp>
        <p:nvSpPr>
          <p:cNvPr id="23" name="フリーフォーム 22"/>
          <p:cNvSpPr/>
          <p:nvPr/>
        </p:nvSpPr>
        <p:spPr>
          <a:xfrm rot="16200000">
            <a:off x="1628537" y="4226010"/>
            <a:ext cx="491286" cy="493603"/>
          </a:xfrm>
          <a:custGeom>
            <a:avLst/>
            <a:gdLst>
              <a:gd name="connsiteX0" fmla="*/ 0 w 820795"/>
              <a:gd name="connsiteY0" fmla="*/ 451437 h 820795"/>
              <a:gd name="connsiteX1" fmla="*/ 184679 w 820795"/>
              <a:gd name="connsiteY1" fmla="*/ 451437 h 820795"/>
              <a:gd name="connsiteX2" fmla="*/ 184679 w 820795"/>
              <a:gd name="connsiteY2" fmla="*/ 0 h 820795"/>
              <a:gd name="connsiteX3" fmla="*/ 636116 w 820795"/>
              <a:gd name="connsiteY3" fmla="*/ 0 h 820795"/>
              <a:gd name="connsiteX4" fmla="*/ 636116 w 820795"/>
              <a:gd name="connsiteY4" fmla="*/ 451437 h 820795"/>
              <a:gd name="connsiteX5" fmla="*/ 820795 w 820795"/>
              <a:gd name="connsiteY5" fmla="*/ 451437 h 820795"/>
              <a:gd name="connsiteX6" fmla="*/ 410398 w 820795"/>
              <a:gd name="connsiteY6" fmla="*/ 820795 h 820795"/>
              <a:gd name="connsiteX7" fmla="*/ 0 w 820795"/>
              <a:gd name="connsiteY7" fmla="*/ 451437 h 82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0795" h="820795">
                <a:moveTo>
                  <a:pt x="0" y="451437"/>
                </a:moveTo>
                <a:lnTo>
                  <a:pt x="184679" y="451437"/>
                </a:lnTo>
                <a:lnTo>
                  <a:pt x="184679" y="0"/>
                </a:lnTo>
                <a:lnTo>
                  <a:pt x="636116" y="0"/>
                </a:lnTo>
                <a:lnTo>
                  <a:pt x="636116" y="451437"/>
                </a:lnTo>
                <a:lnTo>
                  <a:pt x="820795" y="451437"/>
                </a:lnTo>
                <a:lnTo>
                  <a:pt x="410398" y="820795"/>
                </a:lnTo>
                <a:lnTo>
                  <a:pt x="0" y="451437"/>
                </a:lnTo>
                <a:close/>
              </a:path>
            </a:pathLst>
          </a:custGeom>
          <a:solidFill>
            <a:schemeClr val="accent5">
              <a:lumMod val="75000"/>
              <a:alpha val="90000"/>
            </a:schemeClr>
          </a:solidFill>
          <a:ln>
            <a:solidFill>
              <a:schemeClr val="accent5">
                <a:alpha val="90000"/>
              </a:schemeClr>
            </a:solid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02459" tIns="17780" rIns="202459" bIns="220927" numCol="1" spcCol="1270" anchor="ctr" anchorCtr="0">
            <a:noAutofit/>
          </a:bodyPr>
          <a:lstStyle/>
          <a:p>
            <a:pPr lvl="0" algn="ctr" defTabSz="622300">
              <a:lnSpc>
                <a:spcPct val="90000"/>
              </a:lnSpc>
              <a:spcBef>
                <a:spcPct val="0"/>
              </a:spcBef>
              <a:spcAft>
                <a:spcPct val="35000"/>
              </a:spcAft>
            </a:pPr>
            <a:endParaRPr kumimoji="1" lang="ja-JP" altLang="en-US" sz="1400" kern="1200" dirty="0">
              <a:latin typeface="メイリオ"/>
              <a:ea typeface="メイリオ"/>
              <a:cs typeface="メイリオ"/>
            </a:endParaRPr>
          </a:p>
        </p:txBody>
      </p:sp>
      <p:sp>
        <p:nvSpPr>
          <p:cNvPr id="29" name="フリーフォーム 28"/>
          <p:cNvSpPr/>
          <p:nvPr/>
        </p:nvSpPr>
        <p:spPr>
          <a:xfrm>
            <a:off x="7680267" y="4563566"/>
            <a:ext cx="668360" cy="722825"/>
          </a:xfrm>
          <a:custGeom>
            <a:avLst/>
            <a:gdLst>
              <a:gd name="connsiteX0" fmla="*/ 0 w 820795"/>
              <a:gd name="connsiteY0" fmla="*/ 451437 h 820795"/>
              <a:gd name="connsiteX1" fmla="*/ 184679 w 820795"/>
              <a:gd name="connsiteY1" fmla="*/ 451437 h 820795"/>
              <a:gd name="connsiteX2" fmla="*/ 184679 w 820795"/>
              <a:gd name="connsiteY2" fmla="*/ 0 h 820795"/>
              <a:gd name="connsiteX3" fmla="*/ 636116 w 820795"/>
              <a:gd name="connsiteY3" fmla="*/ 0 h 820795"/>
              <a:gd name="connsiteX4" fmla="*/ 636116 w 820795"/>
              <a:gd name="connsiteY4" fmla="*/ 451437 h 820795"/>
              <a:gd name="connsiteX5" fmla="*/ 820795 w 820795"/>
              <a:gd name="connsiteY5" fmla="*/ 451437 h 820795"/>
              <a:gd name="connsiteX6" fmla="*/ 410398 w 820795"/>
              <a:gd name="connsiteY6" fmla="*/ 820795 h 820795"/>
              <a:gd name="connsiteX7" fmla="*/ 0 w 820795"/>
              <a:gd name="connsiteY7" fmla="*/ 451437 h 82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0795" h="820795">
                <a:moveTo>
                  <a:pt x="0" y="451437"/>
                </a:moveTo>
                <a:lnTo>
                  <a:pt x="184679" y="451437"/>
                </a:lnTo>
                <a:lnTo>
                  <a:pt x="184679" y="0"/>
                </a:lnTo>
                <a:lnTo>
                  <a:pt x="636116" y="0"/>
                </a:lnTo>
                <a:lnTo>
                  <a:pt x="636116" y="451437"/>
                </a:lnTo>
                <a:lnTo>
                  <a:pt x="820795" y="451437"/>
                </a:lnTo>
                <a:lnTo>
                  <a:pt x="410398" y="820795"/>
                </a:lnTo>
                <a:lnTo>
                  <a:pt x="0" y="451437"/>
                </a:lnTo>
                <a:close/>
              </a:path>
            </a:pathLst>
          </a:custGeom>
          <a:solidFill>
            <a:schemeClr val="accent5">
              <a:lumMod val="75000"/>
              <a:alpha val="90000"/>
            </a:schemeClr>
          </a:solidFill>
          <a:ln>
            <a:solidFill>
              <a:schemeClr val="accent5">
                <a:alpha val="90000"/>
              </a:schemeClr>
            </a:solid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02459" tIns="17780" rIns="202459" bIns="220927" numCol="1" spcCol="1270" anchor="ctr" anchorCtr="0">
            <a:noAutofit/>
          </a:bodyPr>
          <a:lstStyle/>
          <a:p>
            <a:pPr lvl="0" algn="ctr" defTabSz="622300">
              <a:lnSpc>
                <a:spcPct val="90000"/>
              </a:lnSpc>
              <a:spcBef>
                <a:spcPct val="0"/>
              </a:spcBef>
              <a:spcAft>
                <a:spcPct val="35000"/>
              </a:spcAft>
            </a:pPr>
            <a:endParaRPr kumimoji="1" lang="ja-JP" altLang="en-US" sz="1400" kern="1200" dirty="0">
              <a:latin typeface="メイリオ"/>
              <a:ea typeface="メイリオ"/>
              <a:cs typeface="メイリオ"/>
            </a:endParaRPr>
          </a:p>
        </p:txBody>
      </p:sp>
      <p:sp>
        <p:nvSpPr>
          <p:cNvPr id="31" name="正方形/長方形 30"/>
          <p:cNvSpPr/>
          <p:nvPr/>
        </p:nvSpPr>
        <p:spPr>
          <a:xfrm>
            <a:off x="210221" y="818418"/>
            <a:ext cx="7608189" cy="400110"/>
          </a:xfrm>
          <a:prstGeom prst="rect">
            <a:avLst/>
          </a:prstGeom>
        </p:spPr>
        <p:txBody>
          <a:bodyPr wrap="square">
            <a:spAutoFit/>
          </a:bodyPr>
          <a:lstStyle/>
          <a:p>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経緯</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000" b="1" dirty="0">
              <a:solidFill>
                <a:srgbClr val="FF0000"/>
              </a:solidFill>
              <a:latin typeface="メイリオ"/>
              <a:ea typeface="メイリオ"/>
              <a:cs typeface="メイリオ"/>
            </a:endParaRPr>
          </a:p>
        </p:txBody>
      </p:sp>
      <p:sp>
        <p:nvSpPr>
          <p:cNvPr id="34" name="正方形/長方形 33"/>
          <p:cNvSpPr/>
          <p:nvPr/>
        </p:nvSpPr>
        <p:spPr>
          <a:xfrm>
            <a:off x="7449671" y="80683"/>
            <a:ext cx="1559858" cy="66590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静岡県</a:t>
            </a:r>
            <a:endPar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三島市</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356870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94129" y="80682"/>
            <a:ext cx="8915400" cy="6629400"/>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323850" y="5660829"/>
            <a:ext cx="8510868" cy="901336"/>
          </a:xfrm>
          <a:prstGeom prst="roundRect">
            <a:avLst>
              <a:gd name="adj" fmla="val 8401"/>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lIns="72000" rIns="0" rtlCol="0" anchor="ctr" anchorCtr="0"/>
          <a:lstStyle/>
          <a:p>
            <a:r>
              <a:rPr lang="ja-JP" altLang="en-US" sz="1600" b="1" dirty="0" smtClean="0">
                <a:latin typeface="メイリオ"/>
                <a:ea typeface="メイリオ"/>
                <a:cs typeface="メイリオ"/>
              </a:rPr>
              <a:t>・</a:t>
            </a:r>
            <a:r>
              <a:rPr lang="ja-JP" altLang="en-US" sz="1600" b="1" u="sng" dirty="0" smtClean="0">
                <a:solidFill>
                  <a:schemeClr val="accent2"/>
                </a:solidFill>
                <a:latin typeface="メイリオ"/>
                <a:ea typeface="メイリオ"/>
                <a:cs typeface="メイリオ"/>
              </a:rPr>
              <a:t>絵と色でわかりやすく表示</a:t>
            </a:r>
            <a:r>
              <a:rPr lang="ja-JP" altLang="en-US" sz="1600" b="1" dirty="0" smtClean="0">
                <a:latin typeface="メイリオ"/>
                <a:ea typeface="メイリオ"/>
                <a:cs typeface="メイリオ"/>
              </a:rPr>
              <a:t>したピクトグラムを使用した部屋名表示マークを作成。</a:t>
            </a:r>
            <a:endParaRPr lang="en-US" altLang="ja-JP" sz="1600" b="1" dirty="0">
              <a:latin typeface="メイリオ"/>
              <a:ea typeface="メイリオ"/>
              <a:cs typeface="メイリオ"/>
            </a:endParaRPr>
          </a:p>
          <a:p>
            <a:r>
              <a:rPr lang="ja-JP" altLang="en-US" sz="1600" b="1" dirty="0" smtClean="0">
                <a:latin typeface="メイリオ"/>
                <a:ea typeface="メイリオ"/>
                <a:cs typeface="メイリオ"/>
              </a:rPr>
              <a:t>・ビブスやアレルギー・マタニティーマークは</a:t>
            </a:r>
            <a:r>
              <a:rPr lang="ja-JP" altLang="en-US" sz="1600" b="1" u="sng" dirty="0" smtClean="0">
                <a:solidFill>
                  <a:schemeClr val="accent2"/>
                </a:solidFill>
                <a:latin typeface="メイリオ"/>
                <a:ea typeface="メイリオ"/>
                <a:cs typeface="メイリオ"/>
              </a:rPr>
              <a:t>あらかじめ避難所に配備</a:t>
            </a:r>
            <a:r>
              <a:rPr lang="ja-JP" altLang="en-US" sz="1600" b="1" dirty="0" smtClean="0">
                <a:latin typeface="メイリオ"/>
                <a:ea typeface="メイリオ"/>
                <a:cs typeface="メイリオ"/>
              </a:rPr>
              <a:t>。</a:t>
            </a:r>
            <a:endParaRPr lang="en-US" altLang="ja-JP" sz="1600" b="1" dirty="0">
              <a:latin typeface="メイリオ"/>
              <a:ea typeface="メイリオ"/>
              <a:cs typeface="メイリオ"/>
            </a:endParaRPr>
          </a:p>
          <a:p>
            <a:r>
              <a:rPr lang="ja-JP" altLang="en-US" sz="1600" b="1" dirty="0" smtClean="0">
                <a:latin typeface="メイリオ"/>
                <a:ea typeface="メイリオ"/>
                <a:cs typeface="メイリオ"/>
              </a:rPr>
              <a:t>＊プライバシーに配慮し、女性専用の各スペースを設置</a:t>
            </a:r>
            <a:r>
              <a:rPr lang="ja-JP" altLang="en-US" sz="1600" b="1" dirty="0" smtClean="0">
                <a:solidFill>
                  <a:schemeClr val="tx1"/>
                </a:solidFill>
                <a:latin typeface="メイリオ"/>
                <a:ea typeface="メイリオ"/>
                <a:cs typeface="メイリオ"/>
              </a:rPr>
              <a:t>。</a:t>
            </a:r>
            <a:endParaRPr lang="ja-JP" altLang="en-US" sz="1600" b="1" dirty="0">
              <a:solidFill>
                <a:schemeClr val="tx1"/>
              </a:solidFill>
              <a:latin typeface="メイリオ"/>
              <a:ea typeface="メイリオ"/>
              <a:cs typeface="メイリオ"/>
            </a:endParaRPr>
          </a:p>
        </p:txBody>
      </p:sp>
      <p:sp>
        <p:nvSpPr>
          <p:cNvPr id="15" name="正方形/長方形 14"/>
          <p:cNvSpPr/>
          <p:nvPr/>
        </p:nvSpPr>
        <p:spPr>
          <a:xfrm>
            <a:off x="94129" y="80683"/>
            <a:ext cx="1331259" cy="665908"/>
          </a:xfrm>
          <a:prstGeom prst="rect">
            <a:avLst/>
          </a:prstGeom>
          <a:solidFill>
            <a:schemeClr val="accent5"/>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事例１</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a:xfrm>
            <a:off x="1425388" y="80683"/>
            <a:ext cx="7584140" cy="665907"/>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rPr>
              <a:t>男女共同参画の視点による避難所用品の整備</a:t>
            </a:r>
            <a:endParaRPr kumimoji="1" lang="ja-JP" altLang="en-US" sz="2000" dirty="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267682" y="1235858"/>
            <a:ext cx="6608637" cy="2178425"/>
          </a:xfrm>
          <a:prstGeom prst="rect">
            <a:avLst/>
          </a:prstGeom>
        </p:spPr>
      </p:pic>
      <p:pic>
        <p:nvPicPr>
          <p:cNvPr id="6" name="図 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688575" y="3408806"/>
            <a:ext cx="3129835" cy="2152337"/>
          </a:xfrm>
          <a:prstGeom prst="rect">
            <a:avLst/>
          </a:prstGeom>
        </p:spPr>
      </p:pic>
      <p:sp>
        <p:nvSpPr>
          <p:cNvPr id="21" name="正方形/長方形 20"/>
          <p:cNvSpPr/>
          <p:nvPr/>
        </p:nvSpPr>
        <p:spPr>
          <a:xfrm>
            <a:off x="94130" y="80682"/>
            <a:ext cx="1331259" cy="66590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事例</a:t>
            </a:r>
            <a:r>
              <a:rPr kumimoji="1"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正方形/長方形 21"/>
          <p:cNvSpPr/>
          <p:nvPr/>
        </p:nvSpPr>
        <p:spPr>
          <a:xfrm>
            <a:off x="1425389" y="80682"/>
            <a:ext cx="7584140" cy="665907"/>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男女共同参画の視点による避難所用品の整備③</a:t>
            </a:r>
            <a:endParaRPr kumimoji="1" lang="ja-JP" altLang="en-US"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正方形/長方形 22"/>
          <p:cNvSpPr/>
          <p:nvPr/>
        </p:nvSpPr>
        <p:spPr>
          <a:xfrm>
            <a:off x="210221" y="818418"/>
            <a:ext cx="7608189" cy="400110"/>
          </a:xfrm>
          <a:prstGeom prst="rect">
            <a:avLst/>
          </a:prstGeom>
        </p:spPr>
        <p:txBody>
          <a:bodyPr wrap="square">
            <a:spAutoFit/>
          </a:bodyPr>
          <a:lstStyle/>
          <a:p>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取組</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のポイント</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避難所用品の整備（ピクトグラム）</a:t>
            </a:r>
            <a:endParaRPr lang="en-US" altLang="ja-JP" sz="2000" b="1" dirty="0">
              <a:solidFill>
                <a:srgbClr val="FF0000"/>
              </a:solidFill>
              <a:latin typeface="メイリオ"/>
              <a:ea typeface="メイリオ"/>
              <a:cs typeface="メイリオ"/>
            </a:endParaRPr>
          </a:p>
        </p:txBody>
      </p:sp>
      <p:sp>
        <p:nvSpPr>
          <p:cNvPr id="27" name="正方形/長方形 26"/>
          <p:cNvSpPr/>
          <p:nvPr/>
        </p:nvSpPr>
        <p:spPr>
          <a:xfrm>
            <a:off x="7449671" y="80683"/>
            <a:ext cx="1559858" cy="66590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静岡県</a:t>
            </a:r>
            <a:endPar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三島市</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5388" y="3426983"/>
            <a:ext cx="3146612" cy="2100364"/>
          </a:xfrm>
          <a:prstGeom prst="rect">
            <a:avLst/>
          </a:prstGeom>
        </p:spPr>
      </p:pic>
    </p:spTree>
    <p:extLst>
      <p:ext uri="{BB962C8B-B14F-4D97-AF65-F5344CB8AC3E}">
        <p14:creationId xmlns:p14="http://schemas.microsoft.com/office/powerpoint/2010/main" val="26629695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94129" y="80682"/>
            <a:ext cx="8915400" cy="6629400"/>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94129" y="80683"/>
            <a:ext cx="1331259" cy="66590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事例</a:t>
            </a:r>
            <a:r>
              <a:rPr kumimoji="1"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1425388" y="80683"/>
            <a:ext cx="7584140" cy="665907"/>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男女共同参画の視点による避難所用品の整備④</a:t>
            </a:r>
            <a:endParaRPr kumimoji="1" lang="ja-JP" altLang="en-US"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a:xfrm>
            <a:off x="712694" y="1343626"/>
            <a:ext cx="2770093" cy="383985"/>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pPr algn="ct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意見交換会</a:t>
            </a: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の実施</a:t>
            </a:r>
            <a:endParaRPr lang="en-US" altLang="ja-JP"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角丸四角形 16"/>
          <p:cNvSpPr/>
          <p:nvPr/>
        </p:nvSpPr>
        <p:spPr>
          <a:xfrm>
            <a:off x="600635" y="1647401"/>
            <a:ext cx="8289365" cy="2231504"/>
          </a:xfrm>
          <a:prstGeom prst="roundRect">
            <a:avLst>
              <a:gd name="adj" fmla="val 863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72000" rtlCol="0" anchor="ctr"/>
          <a:lstStyle/>
          <a:p>
            <a:pPr marL="201613" indent="228600"/>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男女共同参画の視点からの防災施策を検討するに当たり、</a:t>
            </a:r>
            <a:r>
              <a:rPr lang="ja-JP" altLang="en-US" b="1" u="sng"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女性の自治会役員や</a:t>
            </a:r>
            <a:r>
              <a:rPr lang="en-US" altLang="ja-JP" b="1" u="sng"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PTA</a:t>
            </a:r>
            <a:r>
              <a:rPr lang="ja-JP" altLang="en-US" b="1" u="sng"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役員、女性消防団員、防災指導員等、幅広い女性と意見交換</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58813" indent="-228600"/>
            <a:endParaRPr lang="en-US" altLang="ja-JP" sz="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58813" indent="-228600"/>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・意見交換会開始時、</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危機管理担当課には女性職員がいなかった</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東日本大震災での男女共同参画の視点からの課題を踏まえ</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、市の防災対策に男女共同参画の視点の導入方法を検討。</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58813" indent="-228600"/>
            <a:endParaRPr lang="en-US" altLang="ja-JP" sz="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430213"/>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u="sng"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男女共同参画担当課、女性団体と連携</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して参加者の選出を実施。</a:t>
            </a:r>
            <a:endParaRPr lang="en-US" altLang="ja-JP"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正方形/長方形 17"/>
          <p:cNvSpPr/>
          <p:nvPr/>
        </p:nvSpPr>
        <p:spPr>
          <a:xfrm>
            <a:off x="712694" y="3959116"/>
            <a:ext cx="2299447" cy="383985"/>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pPr algn="ct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取組後の対応</a:t>
            </a:r>
            <a:endParaRPr lang="en-US" altLang="ja-JP"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角丸四角形 18"/>
          <p:cNvSpPr/>
          <p:nvPr/>
        </p:nvSpPr>
        <p:spPr>
          <a:xfrm>
            <a:off x="600635" y="4343101"/>
            <a:ext cx="8289365" cy="1697878"/>
          </a:xfrm>
          <a:prstGeom prst="roundRect">
            <a:avLst>
              <a:gd name="adj" fmla="val 863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72000" rtlCol="0" anchor="ctr"/>
          <a:lstStyle/>
          <a:p>
            <a:pPr marL="201613" indent="201613"/>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避難所に備品を設置した後、</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実際に開所訓練を実施。</a:t>
            </a:r>
            <a:endPar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646113" indent="-228600"/>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避難所の</a:t>
            </a:r>
            <a:r>
              <a:rPr lang="ja-JP" altLang="en-US" b="1" u="sng"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運営班に女性班や要配慮支援班を設置</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したことから</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訓練には</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女性も積極的に参加。</a:t>
            </a:r>
            <a:endPar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01613"/>
            <a:endParaRPr lang="en-US" altLang="ja-JP" sz="8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01613" indent="242888"/>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訓練等で新たに見えてきた課題は、適宜対応。</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テキスト ボックス 19"/>
          <p:cNvSpPr txBox="1"/>
          <p:nvPr/>
        </p:nvSpPr>
        <p:spPr>
          <a:xfrm>
            <a:off x="6059675" y="6071486"/>
            <a:ext cx="2957325" cy="646331"/>
          </a:xfrm>
          <a:prstGeom prst="rect">
            <a:avLst/>
          </a:prstGeom>
          <a:noFill/>
        </p:spPr>
        <p:txBody>
          <a:bodyPr wrap="square" rtlCol="0">
            <a:spAutoFit/>
          </a:bodyPr>
          <a:lstStyle/>
          <a:p>
            <a:pPr algn="r"/>
            <a:r>
              <a:rPr lang="ja-JP" altLang="en-US" sz="1200" b="1" dirty="0" smtClean="0">
                <a:latin typeface="メイリオ"/>
                <a:ea typeface="メイリオ"/>
                <a:cs typeface="メイリオ"/>
              </a:rPr>
              <a:t>三島市　企画戦略部</a:t>
            </a:r>
            <a:endParaRPr lang="en-US" altLang="ja-JP" sz="1200" b="1" dirty="0" smtClean="0">
              <a:latin typeface="メイリオ"/>
              <a:ea typeface="メイリオ"/>
              <a:cs typeface="メイリオ"/>
            </a:endParaRPr>
          </a:p>
          <a:p>
            <a:pPr algn="r"/>
            <a:r>
              <a:rPr lang="ja-JP" altLang="en-US" sz="1200" b="1" dirty="0" smtClean="0">
                <a:latin typeface="メイリオ"/>
                <a:ea typeface="メイリオ"/>
                <a:cs typeface="メイリオ"/>
              </a:rPr>
              <a:t>危機管理課危機</a:t>
            </a:r>
            <a:r>
              <a:rPr lang="ja-JP" altLang="en-US" sz="1200" b="1" dirty="0">
                <a:latin typeface="メイリオ"/>
                <a:ea typeface="メイリオ"/>
                <a:cs typeface="メイリオ"/>
              </a:rPr>
              <a:t>管理係　</a:t>
            </a:r>
            <a:endParaRPr lang="en-US" altLang="ja-JP" sz="1200" b="1" dirty="0" smtClean="0">
              <a:latin typeface="メイリオ"/>
              <a:ea typeface="メイリオ"/>
              <a:cs typeface="メイリオ"/>
            </a:endParaRPr>
          </a:p>
          <a:p>
            <a:pPr algn="r"/>
            <a:r>
              <a:rPr lang="en-US" altLang="ja-JP" sz="1200" b="1" dirty="0" smtClean="0">
                <a:latin typeface="メイリオ"/>
                <a:ea typeface="メイリオ"/>
                <a:cs typeface="メイリオ"/>
              </a:rPr>
              <a:t>055-983-2650</a:t>
            </a:r>
            <a:endParaRPr lang="en-US" altLang="ja-JP" sz="1200" b="1" dirty="0">
              <a:latin typeface="メイリオ"/>
              <a:ea typeface="メイリオ"/>
              <a:cs typeface="メイリオ"/>
            </a:endParaRPr>
          </a:p>
        </p:txBody>
      </p:sp>
      <p:sp>
        <p:nvSpPr>
          <p:cNvPr id="21" name="テキスト ボックス 20"/>
          <p:cNvSpPr txBox="1"/>
          <p:nvPr/>
        </p:nvSpPr>
        <p:spPr>
          <a:xfrm>
            <a:off x="250825" y="6217909"/>
            <a:ext cx="6970246" cy="461665"/>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内閣府避難所の確保と質の向上に関する検討会第４回質の</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向上ワーキンググループー</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資料２ </a:t>
            </a:r>
            <a:r>
              <a:rPr lang="en-US" altLang="ja-JP" sz="1200" dirty="0" smtClean="0">
                <a:solidFill>
                  <a:schemeClr val="accent1"/>
                </a:solidFill>
                <a:latin typeface="メイリオ" panose="020B0604030504040204" pitchFamily="50" charset="-128"/>
                <a:ea typeface="メイリオ" panose="020B0604030504040204" pitchFamily="50" charset="-128"/>
                <a:cs typeface="メイリオ" panose="020B0604030504040204" pitchFamily="50" charset="-128"/>
                <a:hlinkClick r:id="rId3"/>
              </a:rPr>
              <a:t>http://www.bousai.go.jp/kaigirep/kentokai/hinanzyokakuho/wg_situ/pdf/dai4kaisiryo2.pdf</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正方形/長方形 21"/>
          <p:cNvSpPr/>
          <p:nvPr/>
        </p:nvSpPr>
        <p:spPr>
          <a:xfrm>
            <a:off x="210221" y="818418"/>
            <a:ext cx="7608189" cy="400110"/>
          </a:xfrm>
          <a:prstGeom prst="rect">
            <a:avLst/>
          </a:prstGeom>
        </p:spPr>
        <p:txBody>
          <a:bodyPr wrap="square">
            <a:spAutoFit/>
          </a:bodyPr>
          <a:lstStyle/>
          <a:p>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取組</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のポイント</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000" b="1" dirty="0">
              <a:solidFill>
                <a:srgbClr val="FF0000"/>
              </a:solidFill>
              <a:latin typeface="メイリオ"/>
              <a:ea typeface="メイリオ"/>
              <a:cs typeface="メイリオ"/>
            </a:endParaRPr>
          </a:p>
        </p:txBody>
      </p:sp>
      <p:sp>
        <p:nvSpPr>
          <p:cNvPr id="24" name="正方形/長方形 23"/>
          <p:cNvSpPr/>
          <p:nvPr/>
        </p:nvSpPr>
        <p:spPr>
          <a:xfrm>
            <a:off x="7449671" y="80683"/>
            <a:ext cx="1559858" cy="66590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静岡県</a:t>
            </a:r>
            <a:endPar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三島市</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2439727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94129" y="80682"/>
            <a:ext cx="8915400" cy="6629400"/>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02829" y="6381682"/>
            <a:ext cx="1113857" cy="230832"/>
          </a:xfrm>
          <a:prstGeom prst="rect">
            <a:avLst/>
          </a:prstGeom>
          <a:noFill/>
          <a:ln>
            <a:solidFill>
              <a:schemeClr val="tx1"/>
            </a:solidFill>
          </a:ln>
        </p:spPr>
        <p:txBody>
          <a:bodyPr wrap="none" rtlCol="0">
            <a:spAutoFit/>
          </a:bodyPr>
          <a:lstStyle/>
          <a:p>
            <a:r>
              <a:rPr kumimoji="1" lang="ja-JP" altLang="en-US" sz="900" dirty="0" smtClean="0">
                <a:latin typeface="+mj-ea"/>
                <a:ea typeface="+mj-ea"/>
              </a:rPr>
              <a:t>平成２８年３月現在</a:t>
            </a:r>
            <a:endParaRPr kumimoji="1" lang="ja-JP" altLang="en-US" sz="900" dirty="0">
              <a:latin typeface="+mj-ea"/>
              <a:ea typeface="+mj-ea"/>
            </a:endParaRPr>
          </a:p>
        </p:txBody>
      </p:sp>
      <p:sp>
        <p:nvSpPr>
          <p:cNvPr id="11" name="正方形/長方形 10"/>
          <p:cNvSpPr/>
          <p:nvPr/>
        </p:nvSpPr>
        <p:spPr>
          <a:xfrm>
            <a:off x="94130" y="80682"/>
            <a:ext cx="1331259" cy="66590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事例</a:t>
            </a:r>
            <a:r>
              <a:rPr kumimoji="1"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1425389" y="80682"/>
            <a:ext cx="7584140" cy="665907"/>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災害</a:t>
            </a:r>
            <a:r>
              <a:rPr lang="ja-JP" altLang="en-US"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時に</a:t>
            </a:r>
            <a:r>
              <a:rPr lang="ja-JP" altLang="en-US"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おける妊産婦・乳児救護所の開所①</a:t>
            </a:r>
            <a:endParaRPr kumimoji="1" lang="ja-JP" altLang="en-US"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208096" y="812503"/>
            <a:ext cx="8708425" cy="1930229"/>
          </a:xfrm>
          <a:prstGeom prst="rect">
            <a:avLst/>
          </a:prstGeom>
          <a:noFill/>
          <a:ln>
            <a:solidFill>
              <a:schemeClr val="tx1"/>
            </a:solidFill>
          </a:ln>
        </p:spPr>
        <p:txBody>
          <a:bodyPr wrap="square" rIns="36000" rtlCol="0">
            <a:noAutofit/>
          </a:bodyPr>
          <a:lstStyle/>
          <a:p>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取組の概要</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a:t>
            </a:r>
          </a:p>
          <a:p>
            <a:pPr marL="228600" indent="-228600">
              <a:lnSpc>
                <a:spcPct val="110000"/>
              </a:lnSpc>
            </a:pP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・文京区では、平成</a:t>
            </a: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24</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年に全国に先駆けて</a:t>
            </a:r>
            <a:r>
              <a:rPr lang="ja-JP" altLang="en-US" b="1" u="sng"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災害時に妊産婦や乳児が避難する専用の妊産婦・乳児救護所（母子救護所）の設置を地域防災計画に記載</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28600" indent="-228600">
              <a:lnSpc>
                <a:spcPct val="110000"/>
              </a:lnSpc>
            </a:pP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・母子救護所を確保するための</a:t>
            </a:r>
            <a:r>
              <a:rPr lang="ja-JP" altLang="en-US" b="1" u="sng"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支援協定を区内各所と締結</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28600" indent="-228600">
              <a:lnSpc>
                <a:spcPct val="110000"/>
              </a:lnSpc>
            </a:pPr>
            <a:r>
              <a:rPr lang="ja-JP" altLang="en-US" dirty="0" smtClean="0">
                <a:latin typeface="メイリオ"/>
                <a:ea typeface="メイリオ"/>
                <a:cs typeface="メイリオ"/>
              </a:rPr>
              <a:t>・</a:t>
            </a:r>
            <a:r>
              <a:rPr lang="ja-JP" altLang="en-US" b="1" dirty="0" smtClean="0">
                <a:latin typeface="メイリオ"/>
                <a:ea typeface="メイリオ"/>
                <a:cs typeface="メイリオ"/>
              </a:rPr>
              <a:t>毎年、協定先の大学において関連機関と協力しながら、母子救護所の開設訓練を実施し、災害時に妊産婦・乳児を保護する体制を構築。</a:t>
            </a:r>
            <a:endParaRPr lang="en-US" altLang="ja-JP" dirty="0">
              <a:latin typeface="メイリオ"/>
              <a:ea typeface="メイリオ"/>
              <a:cs typeface="メイリオ"/>
            </a:endParaRPr>
          </a:p>
        </p:txBody>
      </p:sp>
      <p:pic>
        <p:nvPicPr>
          <p:cNvPr id="15" name="図 14"/>
          <p:cNvPicPr>
            <a:picLocks noChangeAspect="1"/>
          </p:cNvPicPr>
          <p:nvPr/>
        </p:nvPicPr>
        <p:blipFill rotWithShape="1">
          <a:blip r:embed="rId3" cstate="print">
            <a:extLst>
              <a:ext uri="{28A0092B-C50C-407E-A947-70E740481C1C}">
                <a14:useLocalDpi xmlns:a14="http://schemas.microsoft.com/office/drawing/2010/main" val="0"/>
              </a:ext>
            </a:extLst>
          </a:blip>
          <a:srcRect l="1251" r="8217" b="4137"/>
          <a:stretch/>
        </p:blipFill>
        <p:spPr>
          <a:xfrm>
            <a:off x="202829" y="2772311"/>
            <a:ext cx="3890869" cy="3579791"/>
          </a:xfrm>
          <a:prstGeom prst="rect">
            <a:avLst/>
          </a:prstGeom>
        </p:spPr>
      </p:pic>
      <p:sp>
        <p:nvSpPr>
          <p:cNvPr id="16" name="テキスト ボックス 15"/>
          <p:cNvSpPr txBox="1"/>
          <p:nvPr/>
        </p:nvSpPr>
        <p:spPr>
          <a:xfrm>
            <a:off x="3926542" y="2808644"/>
            <a:ext cx="4989980" cy="3803870"/>
          </a:xfrm>
          <a:prstGeom prst="rect">
            <a:avLst/>
          </a:prstGeom>
          <a:noFill/>
          <a:ln>
            <a:noFill/>
          </a:ln>
        </p:spPr>
        <p:txBody>
          <a:bodyPr wrap="square" rIns="72000" rtlCol="0" anchor="ctr" anchorCtr="0">
            <a:noAutofit/>
          </a:bodyPr>
          <a:lstStyle/>
          <a:p>
            <a:pPr marL="228600" indent="-228600"/>
            <a:r>
              <a:rPr lang="ja-JP" altLang="en-US" dirty="0" smtClean="0">
                <a:latin typeface="メイリオ"/>
                <a:ea typeface="メイリオ"/>
                <a:cs typeface="メイリオ"/>
              </a:rPr>
              <a:t>・区内の女子大を中心とした</a:t>
            </a:r>
            <a:r>
              <a:rPr lang="ja-JP" altLang="en-US" b="1" dirty="0" smtClean="0">
                <a:latin typeface="メイリオ"/>
                <a:ea typeface="メイリオ"/>
                <a:cs typeface="メイリオ"/>
              </a:rPr>
              <a:t>大学と連携し、</a:t>
            </a:r>
            <a:r>
              <a:rPr lang="ja-JP" altLang="en-US" b="1" u="sng" dirty="0" smtClean="0">
                <a:solidFill>
                  <a:schemeClr val="accent5"/>
                </a:solidFill>
                <a:latin typeface="メイリオ"/>
                <a:ea typeface="メイリオ"/>
                <a:cs typeface="メイリオ"/>
              </a:rPr>
              <a:t>「妊産婦・乳児救護所」を構内に設置</a:t>
            </a:r>
            <a:r>
              <a:rPr lang="ja-JP" altLang="en-US" dirty="0" smtClean="0">
                <a:latin typeface="メイリオ"/>
                <a:ea typeface="メイリオ"/>
                <a:cs typeface="メイリオ"/>
              </a:rPr>
              <a:t>。</a:t>
            </a:r>
            <a:endParaRPr lang="en-US" altLang="ja-JP" dirty="0" smtClean="0">
              <a:latin typeface="メイリオ"/>
              <a:ea typeface="メイリオ"/>
              <a:cs typeface="メイリオ"/>
            </a:endParaRPr>
          </a:p>
          <a:p>
            <a:endParaRPr lang="en-US" altLang="ja-JP" dirty="0" smtClean="0">
              <a:latin typeface="メイリオ"/>
              <a:ea typeface="メイリオ"/>
              <a:cs typeface="メイリオ"/>
            </a:endParaRPr>
          </a:p>
          <a:p>
            <a:endParaRPr lang="en-US" altLang="ja-JP" dirty="0" smtClean="0">
              <a:latin typeface="メイリオ"/>
              <a:ea typeface="メイリオ"/>
              <a:cs typeface="メイリオ"/>
            </a:endParaRPr>
          </a:p>
          <a:p>
            <a:pPr marL="215900" indent="-215900"/>
            <a:r>
              <a:rPr lang="ja-JP" altLang="en-US" dirty="0" smtClean="0">
                <a:latin typeface="メイリオ"/>
                <a:ea typeface="メイリオ"/>
                <a:cs typeface="メイリオ"/>
              </a:rPr>
              <a:t>・救護所には助産師会・助産師会館から</a:t>
            </a:r>
            <a:r>
              <a:rPr lang="ja-JP" altLang="en-US" b="1" u="sng" dirty="0" smtClean="0">
                <a:solidFill>
                  <a:schemeClr val="accent5"/>
                </a:solidFill>
                <a:latin typeface="メイリオ"/>
                <a:ea typeface="メイリオ"/>
                <a:cs typeface="メイリオ"/>
              </a:rPr>
              <a:t>助産師が派遣</a:t>
            </a:r>
            <a:r>
              <a:rPr lang="ja-JP" altLang="en-US" dirty="0" smtClean="0">
                <a:latin typeface="メイリオ"/>
                <a:ea typeface="メイリオ"/>
                <a:cs typeface="メイリオ"/>
              </a:rPr>
              <a:t>され、妊産婦等の心身のケアを実施。</a:t>
            </a:r>
            <a:endParaRPr lang="en-US" altLang="ja-JP" dirty="0" smtClean="0">
              <a:latin typeface="メイリオ"/>
              <a:ea typeface="メイリオ"/>
              <a:cs typeface="メイリオ"/>
            </a:endParaRPr>
          </a:p>
          <a:p>
            <a:endParaRPr lang="en-US" altLang="ja-JP" dirty="0" smtClean="0">
              <a:latin typeface="メイリオ"/>
              <a:ea typeface="メイリオ"/>
              <a:cs typeface="メイリオ"/>
            </a:endParaRPr>
          </a:p>
          <a:p>
            <a:pPr marL="201613" indent="-201613"/>
            <a:r>
              <a:rPr lang="ja-JP" altLang="en-US" dirty="0" smtClean="0">
                <a:latin typeface="メイリオ"/>
                <a:ea typeface="メイリオ"/>
                <a:cs typeface="メイリオ"/>
              </a:rPr>
              <a:t>・</a:t>
            </a:r>
            <a:r>
              <a:rPr lang="ja-JP" altLang="en-US" dirty="0">
                <a:latin typeface="メイリオ"/>
                <a:ea typeface="メイリオ"/>
                <a:cs typeface="メイリオ"/>
              </a:rPr>
              <a:t>ハイリスク妊産婦・乳児の搬送先</a:t>
            </a:r>
            <a:r>
              <a:rPr lang="ja-JP" altLang="en-US" dirty="0" smtClean="0">
                <a:latin typeface="メイリオ"/>
                <a:ea typeface="メイリオ"/>
                <a:cs typeface="メイリオ"/>
              </a:rPr>
              <a:t>後方支援として</a:t>
            </a:r>
            <a:r>
              <a:rPr lang="ja-JP" altLang="en-US" b="1" u="sng" dirty="0" smtClean="0">
                <a:solidFill>
                  <a:schemeClr val="accent5"/>
                </a:solidFill>
                <a:latin typeface="メイリオ"/>
                <a:ea typeface="メイリオ"/>
                <a:cs typeface="メイリオ"/>
              </a:rPr>
              <a:t>大学病院等とも連携</a:t>
            </a:r>
            <a:r>
              <a:rPr lang="ja-JP" altLang="en-US" dirty="0" smtClean="0">
                <a:latin typeface="メイリオ"/>
                <a:ea typeface="メイリオ"/>
                <a:cs typeface="メイリオ"/>
              </a:rPr>
              <a:t>。</a:t>
            </a:r>
            <a:endParaRPr lang="en-US" altLang="ja-JP" dirty="0" smtClean="0">
              <a:latin typeface="メイリオ"/>
              <a:ea typeface="メイリオ"/>
              <a:cs typeface="メイリオ"/>
            </a:endParaRPr>
          </a:p>
          <a:p>
            <a:endParaRPr lang="en-US" altLang="ja-JP" dirty="0" smtClean="0">
              <a:latin typeface="メイリオ"/>
              <a:ea typeface="メイリオ"/>
              <a:cs typeface="メイリオ"/>
            </a:endParaRPr>
          </a:p>
          <a:p>
            <a:r>
              <a:rPr lang="ja-JP" altLang="en-US" dirty="0" smtClean="0">
                <a:latin typeface="メイリオ"/>
                <a:ea typeface="メイリオ"/>
                <a:cs typeface="メイリオ"/>
              </a:rPr>
              <a:t>・必要な備蓄品リストを作成。</a:t>
            </a:r>
            <a:endParaRPr lang="en-US" altLang="ja-JP" dirty="0" smtClean="0">
              <a:latin typeface="メイリオ"/>
              <a:ea typeface="メイリオ"/>
              <a:cs typeface="メイリオ"/>
            </a:endParaRPr>
          </a:p>
          <a:p>
            <a:r>
              <a:rPr lang="en-US" altLang="ja-JP" dirty="0" smtClean="0">
                <a:latin typeface="メイリオ"/>
                <a:ea typeface="メイリオ"/>
                <a:cs typeface="メイリオ"/>
              </a:rPr>
              <a:t>(</a:t>
            </a:r>
            <a:r>
              <a:rPr lang="ja-JP" altLang="en-US" dirty="0" smtClean="0">
                <a:latin typeface="メイリオ"/>
                <a:ea typeface="メイリオ"/>
                <a:cs typeface="メイリオ"/>
              </a:rPr>
              <a:t>アレルギーを持つ乳児用の粉ミルク等も備蓄</a:t>
            </a:r>
            <a:r>
              <a:rPr lang="en-US" altLang="ja-JP" dirty="0" smtClean="0">
                <a:latin typeface="メイリオ"/>
                <a:ea typeface="メイリオ"/>
                <a:cs typeface="メイリオ"/>
              </a:rPr>
              <a:t>)</a:t>
            </a:r>
            <a:endParaRPr lang="en-US" altLang="ja-JP" dirty="0">
              <a:latin typeface="メイリオ"/>
              <a:ea typeface="メイリオ"/>
              <a:cs typeface="メイリオ"/>
            </a:endParaRPr>
          </a:p>
        </p:txBody>
      </p:sp>
      <p:sp>
        <p:nvSpPr>
          <p:cNvPr id="22" name="正方形/長方形 21"/>
          <p:cNvSpPr/>
          <p:nvPr/>
        </p:nvSpPr>
        <p:spPr>
          <a:xfrm>
            <a:off x="7449671" y="80683"/>
            <a:ext cx="1559858" cy="66590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東京都</a:t>
            </a:r>
            <a:endPar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文京区</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038682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94129" y="80682"/>
            <a:ext cx="8915400" cy="6629400"/>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フリーフォーム 4"/>
          <p:cNvSpPr/>
          <p:nvPr/>
        </p:nvSpPr>
        <p:spPr>
          <a:xfrm>
            <a:off x="323850" y="1139729"/>
            <a:ext cx="7435103" cy="837039"/>
          </a:xfrm>
          <a:custGeom>
            <a:avLst/>
            <a:gdLst>
              <a:gd name="connsiteX0" fmla="*/ 0 w 7083275"/>
              <a:gd name="connsiteY0" fmla="*/ 97158 h 971582"/>
              <a:gd name="connsiteX1" fmla="*/ 97158 w 7083275"/>
              <a:gd name="connsiteY1" fmla="*/ 0 h 971582"/>
              <a:gd name="connsiteX2" fmla="*/ 6986117 w 7083275"/>
              <a:gd name="connsiteY2" fmla="*/ 0 h 971582"/>
              <a:gd name="connsiteX3" fmla="*/ 7083275 w 7083275"/>
              <a:gd name="connsiteY3" fmla="*/ 97158 h 971582"/>
              <a:gd name="connsiteX4" fmla="*/ 7083275 w 7083275"/>
              <a:gd name="connsiteY4" fmla="*/ 874424 h 971582"/>
              <a:gd name="connsiteX5" fmla="*/ 6986117 w 7083275"/>
              <a:gd name="connsiteY5" fmla="*/ 971582 h 971582"/>
              <a:gd name="connsiteX6" fmla="*/ 97158 w 7083275"/>
              <a:gd name="connsiteY6" fmla="*/ 971582 h 971582"/>
              <a:gd name="connsiteX7" fmla="*/ 0 w 7083275"/>
              <a:gd name="connsiteY7" fmla="*/ 874424 h 971582"/>
              <a:gd name="connsiteX8" fmla="*/ 0 w 7083275"/>
              <a:gd name="connsiteY8" fmla="*/ 97158 h 971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83275" h="971582">
                <a:moveTo>
                  <a:pt x="0" y="97158"/>
                </a:moveTo>
                <a:cubicBezTo>
                  <a:pt x="0" y="43499"/>
                  <a:pt x="43499" y="0"/>
                  <a:pt x="97158" y="0"/>
                </a:cubicBezTo>
                <a:lnTo>
                  <a:pt x="6986117" y="0"/>
                </a:lnTo>
                <a:cubicBezTo>
                  <a:pt x="7039776" y="0"/>
                  <a:pt x="7083275" y="43499"/>
                  <a:pt x="7083275" y="97158"/>
                </a:cubicBezTo>
                <a:lnTo>
                  <a:pt x="7083275" y="874424"/>
                </a:lnTo>
                <a:cubicBezTo>
                  <a:pt x="7083275" y="928083"/>
                  <a:pt x="7039776" y="971582"/>
                  <a:pt x="6986117" y="971582"/>
                </a:cubicBezTo>
                <a:lnTo>
                  <a:pt x="97158" y="971582"/>
                </a:lnTo>
                <a:cubicBezTo>
                  <a:pt x="43499" y="971582"/>
                  <a:pt x="0" y="928083"/>
                  <a:pt x="0" y="874424"/>
                </a:cubicBezTo>
                <a:lnTo>
                  <a:pt x="0" y="97158"/>
                </a:lnTo>
                <a:close/>
              </a:path>
            </a:pathLst>
          </a:custGeom>
          <a:solidFill>
            <a:schemeClr val="accent2">
              <a:lumMod val="20000"/>
              <a:lumOff val="8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2000" tIns="89417" rIns="72000" bIns="89417" numCol="1" spcCol="1270" anchor="ctr" anchorCtr="0">
            <a:noAutofit/>
          </a:bodyPr>
          <a:lstStyle/>
          <a:p>
            <a:pPr lvl="0" algn="l" defTabSz="711200">
              <a:lnSpc>
                <a:spcPct val="90000"/>
              </a:lnSpc>
              <a:spcBef>
                <a:spcPct val="0"/>
              </a:spcBef>
              <a:spcAft>
                <a:spcPct val="35000"/>
              </a:spcAft>
            </a:pPr>
            <a:r>
              <a:rPr kumimoji="1" lang="ja-JP" altLang="en-US" sz="1600" b="1" kern="1200" dirty="0" smtClean="0">
                <a:solidFill>
                  <a:schemeClr val="tx1"/>
                </a:solidFill>
                <a:latin typeface="メイリオ"/>
                <a:ea typeface="メイリオ"/>
                <a:cs typeface="メイリオ"/>
              </a:rPr>
              <a:t>東日本大震災</a:t>
            </a:r>
            <a:endParaRPr kumimoji="1" lang="ja-JP" altLang="en-US" sz="1600" b="1" kern="1200" dirty="0">
              <a:solidFill>
                <a:schemeClr val="tx1"/>
              </a:solidFill>
              <a:latin typeface="メイリオ"/>
              <a:ea typeface="メイリオ"/>
              <a:cs typeface="メイリオ"/>
            </a:endParaRPr>
          </a:p>
          <a:p>
            <a:pPr marL="174625" lvl="1" algn="l" defTabSz="711200">
              <a:lnSpc>
                <a:spcPct val="90000"/>
              </a:lnSpc>
              <a:spcBef>
                <a:spcPct val="0"/>
              </a:spcBef>
              <a:spcAft>
                <a:spcPct val="15000"/>
              </a:spcAft>
            </a:pPr>
            <a:r>
              <a:rPr kumimoji="1" lang="ja-JP" altLang="en-US" sz="1600" b="1" kern="1200" dirty="0" smtClean="0">
                <a:solidFill>
                  <a:schemeClr val="tx1"/>
                </a:solidFill>
                <a:latin typeface="メイリオ"/>
                <a:ea typeface="メイリオ"/>
                <a:cs typeface="メイリオ"/>
              </a:rPr>
              <a:t>東日本大震災の際</a:t>
            </a:r>
            <a:r>
              <a:rPr kumimoji="1" lang="ja-JP" altLang="en-US" sz="1600" kern="1200" dirty="0" smtClean="0">
                <a:solidFill>
                  <a:schemeClr val="tx1"/>
                </a:solidFill>
                <a:latin typeface="メイリオ"/>
                <a:ea typeface="メイリオ"/>
                <a:cs typeface="メイリオ"/>
              </a:rPr>
              <a:t>、避難所に派遣された区職員が</a:t>
            </a:r>
            <a:r>
              <a:rPr lang="ja-JP" altLang="en-US" sz="1600" kern="1200" dirty="0" smtClean="0">
                <a:solidFill>
                  <a:schemeClr val="tx1"/>
                </a:solidFill>
                <a:latin typeface="メイリオ"/>
                <a:ea typeface="メイリオ"/>
                <a:cs typeface="メイリオ"/>
              </a:rPr>
              <a:t>、</a:t>
            </a:r>
            <a:r>
              <a:rPr lang="ja-JP" altLang="en-US" sz="1600" b="1" u="sng" kern="1200" dirty="0" smtClean="0">
                <a:solidFill>
                  <a:schemeClr val="accent5"/>
                </a:solidFill>
                <a:latin typeface="メイリオ"/>
                <a:ea typeface="メイリオ"/>
                <a:cs typeface="メイリオ"/>
              </a:rPr>
              <a:t>妊産婦と乳児へのケアが不十分だった</a:t>
            </a:r>
            <a:r>
              <a:rPr lang="ja-JP" altLang="en-US" sz="1600" kern="1200" dirty="0" smtClean="0">
                <a:solidFill>
                  <a:schemeClr val="tx1"/>
                </a:solidFill>
                <a:latin typeface="メイリオ"/>
                <a:ea typeface="メイリオ"/>
                <a:cs typeface="メイリオ"/>
              </a:rPr>
              <a:t>ことを目の当たりにした。</a:t>
            </a:r>
            <a:endParaRPr kumimoji="1" lang="ja-JP" altLang="en-US" sz="1600" kern="1200" dirty="0">
              <a:solidFill>
                <a:schemeClr val="tx1"/>
              </a:solidFill>
              <a:latin typeface="メイリオ"/>
              <a:ea typeface="メイリオ"/>
              <a:cs typeface="メイリオ"/>
            </a:endParaRPr>
          </a:p>
        </p:txBody>
      </p:sp>
      <p:sp>
        <p:nvSpPr>
          <p:cNvPr id="7" name="フリーフォーム 6"/>
          <p:cNvSpPr/>
          <p:nvPr/>
        </p:nvSpPr>
        <p:spPr>
          <a:xfrm>
            <a:off x="486191" y="2030559"/>
            <a:ext cx="7590378" cy="1060644"/>
          </a:xfrm>
          <a:custGeom>
            <a:avLst/>
            <a:gdLst>
              <a:gd name="connsiteX0" fmla="*/ 0 w 7201365"/>
              <a:gd name="connsiteY0" fmla="*/ 116446 h 1164461"/>
              <a:gd name="connsiteX1" fmla="*/ 116446 w 7201365"/>
              <a:gd name="connsiteY1" fmla="*/ 0 h 1164461"/>
              <a:gd name="connsiteX2" fmla="*/ 7084919 w 7201365"/>
              <a:gd name="connsiteY2" fmla="*/ 0 h 1164461"/>
              <a:gd name="connsiteX3" fmla="*/ 7201365 w 7201365"/>
              <a:gd name="connsiteY3" fmla="*/ 116446 h 1164461"/>
              <a:gd name="connsiteX4" fmla="*/ 7201365 w 7201365"/>
              <a:gd name="connsiteY4" fmla="*/ 1048015 h 1164461"/>
              <a:gd name="connsiteX5" fmla="*/ 7084919 w 7201365"/>
              <a:gd name="connsiteY5" fmla="*/ 1164461 h 1164461"/>
              <a:gd name="connsiteX6" fmla="*/ 116446 w 7201365"/>
              <a:gd name="connsiteY6" fmla="*/ 1164461 h 1164461"/>
              <a:gd name="connsiteX7" fmla="*/ 0 w 7201365"/>
              <a:gd name="connsiteY7" fmla="*/ 1048015 h 1164461"/>
              <a:gd name="connsiteX8" fmla="*/ 0 w 7201365"/>
              <a:gd name="connsiteY8" fmla="*/ 116446 h 1164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1365" h="1164461">
                <a:moveTo>
                  <a:pt x="0" y="116446"/>
                </a:moveTo>
                <a:cubicBezTo>
                  <a:pt x="0" y="52135"/>
                  <a:pt x="52135" y="0"/>
                  <a:pt x="116446" y="0"/>
                </a:cubicBezTo>
                <a:lnTo>
                  <a:pt x="7084919" y="0"/>
                </a:lnTo>
                <a:cubicBezTo>
                  <a:pt x="7149230" y="0"/>
                  <a:pt x="7201365" y="52135"/>
                  <a:pt x="7201365" y="116446"/>
                </a:cubicBezTo>
                <a:lnTo>
                  <a:pt x="7201365" y="1048015"/>
                </a:lnTo>
                <a:cubicBezTo>
                  <a:pt x="7201365" y="1112326"/>
                  <a:pt x="7149230" y="1164461"/>
                  <a:pt x="7084919" y="1164461"/>
                </a:cubicBezTo>
                <a:lnTo>
                  <a:pt x="116446" y="1164461"/>
                </a:lnTo>
                <a:cubicBezTo>
                  <a:pt x="52135" y="1164461"/>
                  <a:pt x="0" y="1112326"/>
                  <a:pt x="0" y="1048015"/>
                </a:cubicBezTo>
                <a:lnTo>
                  <a:pt x="0" y="116446"/>
                </a:lnTo>
                <a:close/>
              </a:path>
            </a:pathLst>
          </a:custGeom>
          <a:solidFill>
            <a:schemeClr val="accent6">
              <a:lumMod val="20000"/>
              <a:lumOff val="80000"/>
            </a:schemeClr>
          </a:solidFill>
        </p:spPr>
        <p:style>
          <a:lnRef idx="2">
            <a:schemeClr val="lt1">
              <a:hueOff val="0"/>
              <a:satOff val="0"/>
              <a:lumOff val="0"/>
              <a:alphaOff val="0"/>
            </a:schemeClr>
          </a:lnRef>
          <a:fillRef idx="1">
            <a:schemeClr val="accent2">
              <a:hueOff val="1170380"/>
              <a:satOff val="-1460"/>
              <a:lumOff val="343"/>
              <a:alphaOff val="0"/>
            </a:schemeClr>
          </a:fillRef>
          <a:effectRef idx="0">
            <a:schemeClr val="accent2">
              <a:hueOff val="1170380"/>
              <a:satOff val="-1460"/>
              <a:lumOff val="343"/>
              <a:alphaOff val="0"/>
            </a:schemeClr>
          </a:effectRef>
          <a:fontRef idx="minor">
            <a:schemeClr val="lt1"/>
          </a:fontRef>
        </p:style>
        <p:txBody>
          <a:bodyPr spcFirstLastPara="0" vert="horz" wrap="square" lIns="72000" tIns="95066" rIns="72000" bIns="95066" numCol="1" spcCol="1270" anchor="ctr" anchorCtr="0">
            <a:noAutofit/>
          </a:bodyPr>
          <a:lstStyle/>
          <a:p>
            <a:pPr lvl="0" algn="l" defTabSz="711200">
              <a:lnSpc>
                <a:spcPct val="90000"/>
              </a:lnSpc>
              <a:spcBef>
                <a:spcPct val="0"/>
              </a:spcBef>
              <a:spcAft>
                <a:spcPct val="35000"/>
              </a:spcAft>
            </a:pPr>
            <a:r>
              <a:rPr kumimoji="1" lang="ja-JP" altLang="en-US" sz="1600" b="1" kern="1200" dirty="0" smtClean="0">
                <a:solidFill>
                  <a:schemeClr val="tx1"/>
                </a:solidFill>
                <a:latin typeface="メイリオ"/>
                <a:ea typeface="メイリオ"/>
                <a:cs typeface="メイリオ"/>
              </a:rPr>
              <a:t>任意のプロジェクトチーム</a:t>
            </a:r>
            <a:endParaRPr kumimoji="1" lang="ja-JP" altLang="en-US" sz="1600" b="1" kern="1200" dirty="0">
              <a:solidFill>
                <a:schemeClr val="tx1"/>
              </a:solidFill>
              <a:latin typeface="メイリオ"/>
              <a:ea typeface="メイリオ"/>
              <a:cs typeface="メイリオ"/>
            </a:endParaRPr>
          </a:p>
          <a:p>
            <a:pPr marL="174625" lvl="1" algn="l" defTabSz="711200">
              <a:lnSpc>
                <a:spcPct val="90000"/>
              </a:lnSpc>
              <a:spcBef>
                <a:spcPct val="0"/>
              </a:spcBef>
              <a:spcAft>
                <a:spcPct val="15000"/>
              </a:spcAft>
            </a:pPr>
            <a:r>
              <a:rPr lang="ja-JP" altLang="en-US" sz="1600" kern="1200" dirty="0" smtClean="0">
                <a:solidFill>
                  <a:schemeClr val="tx1"/>
                </a:solidFill>
                <a:latin typeface="メイリオ"/>
                <a:ea typeface="メイリオ"/>
                <a:cs typeface="メイリオ"/>
              </a:rPr>
              <a:t>任意のプロジェクトチーム（医師、看護師、助産師、地域のパパ・ママ、子育て支援</a:t>
            </a:r>
            <a:r>
              <a:rPr lang="en-US" altLang="ja-JP" sz="1600" kern="1200" dirty="0" smtClean="0">
                <a:solidFill>
                  <a:schemeClr val="tx1"/>
                </a:solidFill>
                <a:latin typeface="メイリオ"/>
                <a:ea typeface="メイリオ"/>
                <a:cs typeface="メイリオ"/>
              </a:rPr>
              <a:t>NPO</a:t>
            </a:r>
            <a:r>
              <a:rPr lang="ja-JP" altLang="en-US" sz="1600" kern="1200" dirty="0" smtClean="0">
                <a:solidFill>
                  <a:schemeClr val="tx1"/>
                </a:solidFill>
                <a:latin typeface="メイリオ"/>
                <a:ea typeface="メイリオ"/>
                <a:cs typeface="メイリオ"/>
              </a:rPr>
              <a:t>等）を立ち上げ、プランを練った（東日本大震災後、何かせねばという機運が高まった）</a:t>
            </a:r>
            <a:endParaRPr kumimoji="1" lang="ja-JP" altLang="en-US" sz="1600" kern="1200" dirty="0">
              <a:solidFill>
                <a:schemeClr val="tx1"/>
              </a:solidFill>
              <a:latin typeface="メイリオ"/>
              <a:ea typeface="メイリオ"/>
              <a:cs typeface="メイリオ"/>
            </a:endParaRPr>
          </a:p>
        </p:txBody>
      </p:sp>
      <p:sp>
        <p:nvSpPr>
          <p:cNvPr id="9" name="フリーフォーム 8"/>
          <p:cNvSpPr/>
          <p:nvPr/>
        </p:nvSpPr>
        <p:spPr>
          <a:xfrm>
            <a:off x="803807" y="3144994"/>
            <a:ext cx="7595452" cy="839828"/>
          </a:xfrm>
          <a:custGeom>
            <a:avLst/>
            <a:gdLst>
              <a:gd name="connsiteX0" fmla="*/ 0 w 6974583"/>
              <a:gd name="connsiteY0" fmla="*/ 67080 h 670800"/>
              <a:gd name="connsiteX1" fmla="*/ 67080 w 6974583"/>
              <a:gd name="connsiteY1" fmla="*/ 0 h 670800"/>
              <a:gd name="connsiteX2" fmla="*/ 6907503 w 6974583"/>
              <a:gd name="connsiteY2" fmla="*/ 0 h 670800"/>
              <a:gd name="connsiteX3" fmla="*/ 6974583 w 6974583"/>
              <a:gd name="connsiteY3" fmla="*/ 67080 h 670800"/>
              <a:gd name="connsiteX4" fmla="*/ 6974583 w 6974583"/>
              <a:gd name="connsiteY4" fmla="*/ 603720 h 670800"/>
              <a:gd name="connsiteX5" fmla="*/ 6907503 w 6974583"/>
              <a:gd name="connsiteY5" fmla="*/ 670800 h 670800"/>
              <a:gd name="connsiteX6" fmla="*/ 67080 w 6974583"/>
              <a:gd name="connsiteY6" fmla="*/ 670800 h 670800"/>
              <a:gd name="connsiteX7" fmla="*/ 0 w 6974583"/>
              <a:gd name="connsiteY7" fmla="*/ 603720 h 670800"/>
              <a:gd name="connsiteX8" fmla="*/ 0 w 6974583"/>
              <a:gd name="connsiteY8" fmla="*/ 67080 h 67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74583" h="670800">
                <a:moveTo>
                  <a:pt x="0" y="67080"/>
                </a:moveTo>
                <a:cubicBezTo>
                  <a:pt x="0" y="30033"/>
                  <a:pt x="30033" y="0"/>
                  <a:pt x="67080" y="0"/>
                </a:cubicBezTo>
                <a:lnTo>
                  <a:pt x="6907503" y="0"/>
                </a:lnTo>
                <a:cubicBezTo>
                  <a:pt x="6944550" y="0"/>
                  <a:pt x="6974583" y="30033"/>
                  <a:pt x="6974583" y="67080"/>
                </a:cubicBezTo>
                <a:lnTo>
                  <a:pt x="6974583" y="603720"/>
                </a:lnTo>
                <a:cubicBezTo>
                  <a:pt x="6974583" y="640767"/>
                  <a:pt x="6944550" y="670800"/>
                  <a:pt x="6907503" y="670800"/>
                </a:cubicBezTo>
                <a:lnTo>
                  <a:pt x="67080" y="670800"/>
                </a:lnTo>
                <a:cubicBezTo>
                  <a:pt x="30033" y="670800"/>
                  <a:pt x="0" y="640767"/>
                  <a:pt x="0" y="603720"/>
                </a:cubicBezTo>
                <a:lnTo>
                  <a:pt x="0" y="67080"/>
                </a:lnTo>
                <a:close/>
              </a:path>
            </a:pathLst>
          </a:custGeom>
          <a:solidFill>
            <a:schemeClr val="accent3">
              <a:lumMod val="20000"/>
              <a:lumOff val="80000"/>
            </a:schemeClr>
          </a:solidFill>
        </p:spPr>
        <p:style>
          <a:lnRef idx="2">
            <a:schemeClr val="lt1">
              <a:hueOff val="0"/>
              <a:satOff val="0"/>
              <a:lumOff val="0"/>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txBody>
          <a:bodyPr spcFirstLastPara="0" vert="horz" wrap="square" lIns="72000" tIns="80607" rIns="72000" bIns="80607" numCol="1" spcCol="1270" anchor="ctr" anchorCtr="0">
            <a:noAutofit/>
          </a:bodyPr>
          <a:lstStyle/>
          <a:p>
            <a:pPr lvl="0" algn="l" defTabSz="711200">
              <a:lnSpc>
                <a:spcPct val="90000"/>
              </a:lnSpc>
              <a:spcBef>
                <a:spcPct val="0"/>
              </a:spcBef>
              <a:spcAft>
                <a:spcPct val="35000"/>
              </a:spcAft>
            </a:pPr>
            <a:r>
              <a:rPr lang="ja-JP" altLang="en-US" sz="1600" b="1" dirty="0">
                <a:solidFill>
                  <a:schemeClr val="tx1"/>
                </a:solidFill>
                <a:latin typeface="メイリオ"/>
                <a:ea typeface="メイリオ"/>
                <a:cs typeface="メイリオ"/>
              </a:rPr>
              <a:t>従前からの</a:t>
            </a:r>
            <a:r>
              <a:rPr kumimoji="1" lang="ja-JP" altLang="en-US" sz="1600" b="1" kern="1200" dirty="0" smtClean="0">
                <a:solidFill>
                  <a:schemeClr val="tx1"/>
                </a:solidFill>
                <a:latin typeface="メイリオ"/>
                <a:ea typeface="メイリオ"/>
                <a:cs typeface="メイリオ"/>
              </a:rPr>
              <a:t>連携　　</a:t>
            </a:r>
            <a:endParaRPr kumimoji="1" lang="ja-JP" altLang="en-US" sz="1600" b="1" kern="1200" dirty="0">
              <a:solidFill>
                <a:schemeClr val="tx1"/>
              </a:solidFill>
              <a:latin typeface="メイリオ"/>
              <a:ea typeface="メイリオ"/>
              <a:cs typeface="メイリオ"/>
            </a:endParaRPr>
          </a:p>
          <a:p>
            <a:pPr marL="174625" lvl="1" algn="l" defTabSz="711200">
              <a:lnSpc>
                <a:spcPct val="90000"/>
              </a:lnSpc>
              <a:spcBef>
                <a:spcPct val="0"/>
              </a:spcBef>
              <a:spcAft>
                <a:spcPct val="15000"/>
              </a:spcAft>
            </a:pPr>
            <a:r>
              <a:rPr kumimoji="1" lang="ja-JP" altLang="en-US" sz="1600" kern="1200" dirty="0" smtClean="0">
                <a:solidFill>
                  <a:schemeClr val="tx1"/>
                </a:solidFill>
                <a:latin typeface="メイリオ"/>
                <a:ea typeface="メイリオ"/>
                <a:cs typeface="メイリオ"/>
              </a:rPr>
              <a:t>もともと区と大学には連携があり、大学側からも、大規模災害時に帰宅困難者の受け入れについてどう対応すべきか相談があった。</a:t>
            </a:r>
            <a:endParaRPr kumimoji="1" lang="ja-JP" altLang="en-US" sz="1600" kern="1200" dirty="0">
              <a:solidFill>
                <a:schemeClr val="tx1"/>
              </a:solidFill>
              <a:latin typeface="メイリオ"/>
              <a:ea typeface="メイリオ"/>
              <a:cs typeface="メイリオ"/>
            </a:endParaRPr>
          </a:p>
        </p:txBody>
      </p:sp>
      <p:sp>
        <p:nvSpPr>
          <p:cNvPr id="11" name="フリーフォーム 10"/>
          <p:cNvSpPr/>
          <p:nvPr/>
        </p:nvSpPr>
        <p:spPr>
          <a:xfrm>
            <a:off x="1126498" y="4038613"/>
            <a:ext cx="7464347" cy="878950"/>
          </a:xfrm>
          <a:custGeom>
            <a:avLst/>
            <a:gdLst>
              <a:gd name="connsiteX0" fmla="*/ 0 w 7019532"/>
              <a:gd name="connsiteY0" fmla="*/ 94505 h 945049"/>
              <a:gd name="connsiteX1" fmla="*/ 94505 w 7019532"/>
              <a:gd name="connsiteY1" fmla="*/ 0 h 945049"/>
              <a:gd name="connsiteX2" fmla="*/ 6925027 w 7019532"/>
              <a:gd name="connsiteY2" fmla="*/ 0 h 945049"/>
              <a:gd name="connsiteX3" fmla="*/ 7019532 w 7019532"/>
              <a:gd name="connsiteY3" fmla="*/ 94505 h 945049"/>
              <a:gd name="connsiteX4" fmla="*/ 7019532 w 7019532"/>
              <a:gd name="connsiteY4" fmla="*/ 850544 h 945049"/>
              <a:gd name="connsiteX5" fmla="*/ 6925027 w 7019532"/>
              <a:gd name="connsiteY5" fmla="*/ 945049 h 945049"/>
              <a:gd name="connsiteX6" fmla="*/ 94505 w 7019532"/>
              <a:gd name="connsiteY6" fmla="*/ 945049 h 945049"/>
              <a:gd name="connsiteX7" fmla="*/ 0 w 7019532"/>
              <a:gd name="connsiteY7" fmla="*/ 850544 h 945049"/>
              <a:gd name="connsiteX8" fmla="*/ 0 w 7019532"/>
              <a:gd name="connsiteY8" fmla="*/ 94505 h 94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9532" h="945049">
                <a:moveTo>
                  <a:pt x="0" y="94505"/>
                </a:moveTo>
                <a:cubicBezTo>
                  <a:pt x="0" y="42311"/>
                  <a:pt x="42311" y="0"/>
                  <a:pt x="94505" y="0"/>
                </a:cubicBezTo>
                <a:lnTo>
                  <a:pt x="6925027" y="0"/>
                </a:lnTo>
                <a:cubicBezTo>
                  <a:pt x="6977221" y="0"/>
                  <a:pt x="7019532" y="42311"/>
                  <a:pt x="7019532" y="94505"/>
                </a:cubicBezTo>
                <a:lnTo>
                  <a:pt x="7019532" y="850544"/>
                </a:lnTo>
                <a:cubicBezTo>
                  <a:pt x="7019532" y="902738"/>
                  <a:pt x="6977221" y="945049"/>
                  <a:pt x="6925027" y="945049"/>
                </a:cubicBezTo>
                <a:lnTo>
                  <a:pt x="94505" y="945049"/>
                </a:lnTo>
                <a:cubicBezTo>
                  <a:pt x="42311" y="945049"/>
                  <a:pt x="0" y="902738"/>
                  <a:pt x="0" y="850544"/>
                </a:cubicBezTo>
                <a:lnTo>
                  <a:pt x="0" y="94505"/>
                </a:lnTo>
                <a:close/>
              </a:path>
            </a:pathLst>
          </a:custGeom>
          <a:solidFill>
            <a:schemeClr val="accent5">
              <a:lumMod val="20000"/>
              <a:lumOff val="80000"/>
            </a:schemeClr>
          </a:solidFill>
        </p:spPr>
        <p:style>
          <a:lnRef idx="2">
            <a:schemeClr val="lt1">
              <a:hueOff val="0"/>
              <a:satOff val="0"/>
              <a:lumOff val="0"/>
              <a:alphaOff val="0"/>
            </a:schemeClr>
          </a:lnRef>
          <a:fillRef idx="1">
            <a:schemeClr val="accent2">
              <a:hueOff val="3511139"/>
              <a:satOff val="-4379"/>
              <a:lumOff val="1030"/>
              <a:alphaOff val="0"/>
            </a:schemeClr>
          </a:fillRef>
          <a:effectRef idx="0">
            <a:schemeClr val="accent2">
              <a:hueOff val="3511139"/>
              <a:satOff val="-4379"/>
              <a:lumOff val="1030"/>
              <a:alphaOff val="0"/>
            </a:schemeClr>
          </a:effectRef>
          <a:fontRef idx="minor">
            <a:schemeClr val="lt1"/>
          </a:fontRef>
        </p:style>
        <p:txBody>
          <a:bodyPr spcFirstLastPara="0" vert="horz" wrap="square" lIns="72000" tIns="88640" rIns="72000" bIns="88640" numCol="1" spcCol="1270" anchor="ctr" anchorCtr="0">
            <a:noAutofit/>
          </a:bodyPr>
          <a:lstStyle/>
          <a:p>
            <a:pPr lvl="0" algn="l" defTabSz="711200">
              <a:lnSpc>
                <a:spcPct val="90000"/>
              </a:lnSpc>
              <a:spcBef>
                <a:spcPct val="0"/>
              </a:spcBef>
              <a:spcAft>
                <a:spcPct val="35000"/>
              </a:spcAft>
            </a:pPr>
            <a:r>
              <a:rPr kumimoji="1" lang="ja-JP" altLang="en-US" sz="1600" b="1" kern="1200" dirty="0" smtClean="0">
                <a:solidFill>
                  <a:schemeClr val="tx1"/>
                </a:solidFill>
                <a:latin typeface="メイリオ"/>
                <a:ea typeface="メイリオ"/>
                <a:cs typeface="メイリオ"/>
              </a:rPr>
              <a:t>大学や病院との協議</a:t>
            </a:r>
            <a:endParaRPr kumimoji="1" lang="ja-JP" altLang="en-US" sz="1600" b="1" kern="1200" dirty="0">
              <a:solidFill>
                <a:schemeClr val="tx1"/>
              </a:solidFill>
              <a:latin typeface="メイリオ"/>
              <a:ea typeface="メイリオ"/>
              <a:cs typeface="メイリオ"/>
            </a:endParaRPr>
          </a:p>
          <a:p>
            <a:pPr marL="174625" lvl="1" algn="l" defTabSz="711200">
              <a:lnSpc>
                <a:spcPct val="90000"/>
              </a:lnSpc>
              <a:spcBef>
                <a:spcPct val="0"/>
              </a:spcBef>
              <a:spcAft>
                <a:spcPct val="15000"/>
              </a:spcAft>
            </a:pPr>
            <a:r>
              <a:rPr kumimoji="1" lang="ja-JP" altLang="en-US" sz="1600" b="1" kern="1200" dirty="0" smtClean="0">
                <a:solidFill>
                  <a:schemeClr val="tx1"/>
                </a:solidFill>
                <a:latin typeface="メイリオ"/>
                <a:ea typeface="メイリオ"/>
                <a:cs typeface="メイリオ"/>
              </a:rPr>
              <a:t>具体的な連携方法や条件</a:t>
            </a:r>
            <a:r>
              <a:rPr kumimoji="1" lang="ja-JP" altLang="en-US" sz="1600" kern="1200" dirty="0" smtClean="0">
                <a:solidFill>
                  <a:schemeClr val="tx1"/>
                </a:solidFill>
                <a:latin typeface="メイリオ"/>
                <a:ea typeface="メイリオ"/>
                <a:cs typeface="メイリオ"/>
              </a:rPr>
              <a:t>（女子大は帰宅困難者の受け入れは女性に限定したい等）について</a:t>
            </a:r>
            <a:r>
              <a:rPr kumimoji="1" lang="ja-JP" altLang="en-US" sz="1600" b="1" kern="1200" dirty="0" smtClean="0">
                <a:solidFill>
                  <a:schemeClr val="tx1"/>
                </a:solidFill>
                <a:latin typeface="メイリオ"/>
                <a:ea typeface="メイリオ"/>
                <a:cs typeface="メイリオ"/>
              </a:rPr>
              <a:t>何度も丁寧に協議</a:t>
            </a:r>
            <a:r>
              <a:rPr kumimoji="1" lang="ja-JP" altLang="en-US" sz="1600" kern="1200" dirty="0" smtClean="0">
                <a:solidFill>
                  <a:schemeClr val="tx1"/>
                </a:solidFill>
                <a:latin typeface="メイリオ"/>
                <a:ea typeface="メイリオ"/>
                <a:cs typeface="メイリオ"/>
              </a:rPr>
              <a:t>を重ねた。</a:t>
            </a:r>
            <a:endParaRPr kumimoji="1" lang="ja-JP" altLang="en-US" sz="1600" kern="1200" dirty="0">
              <a:solidFill>
                <a:schemeClr val="tx1"/>
              </a:solidFill>
              <a:latin typeface="メイリオ"/>
              <a:ea typeface="メイリオ"/>
              <a:cs typeface="メイリオ"/>
            </a:endParaRPr>
          </a:p>
        </p:txBody>
      </p:sp>
      <p:sp>
        <p:nvSpPr>
          <p:cNvPr id="12" name="フリーフォーム 11"/>
          <p:cNvSpPr/>
          <p:nvPr/>
        </p:nvSpPr>
        <p:spPr>
          <a:xfrm>
            <a:off x="1318084" y="4971356"/>
            <a:ext cx="7570421" cy="1663359"/>
          </a:xfrm>
          <a:custGeom>
            <a:avLst/>
            <a:gdLst>
              <a:gd name="connsiteX0" fmla="*/ 0 w 7406724"/>
              <a:gd name="connsiteY0" fmla="*/ 175990 h 1759896"/>
              <a:gd name="connsiteX1" fmla="*/ 175990 w 7406724"/>
              <a:gd name="connsiteY1" fmla="*/ 0 h 1759896"/>
              <a:gd name="connsiteX2" fmla="*/ 7230734 w 7406724"/>
              <a:gd name="connsiteY2" fmla="*/ 0 h 1759896"/>
              <a:gd name="connsiteX3" fmla="*/ 7406724 w 7406724"/>
              <a:gd name="connsiteY3" fmla="*/ 175990 h 1759896"/>
              <a:gd name="connsiteX4" fmla="*/ 7406724 w 7406724"/>
              <a:gd name="connsiteY4" fmla="*/ 1583906 h 1759896"/>
              <a:gd name="connsiteX5" fmla="*/ 7230734 w 7406724"/>
              <a:gd name="connsiteY5" fmla="*/ 1759896 h 1759896"/>
              <a:gd name="connsiteX6" fmla="*/ 175990 w 7406724"/>
              <a:gd name="connsiteY6" fmla="*/ 1759896 h 1759896"/>
              <a:gd name="connsiteX7" fmla="*/ 0 w 7406724"/>
              <a:gd name="connsiteY7" fmla="*/ 1583906 h 1759896"/>
              <a:gd name="connsiteX8" fmla="*/ 0 w 7406724"/>
              <a:gd name="connsiteY8" fmla="*/ 175990 h 175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06724" h="1759896">
                <a:moveTo>
                  <a:pt x="0" y="175990"/>
                </a:moveTo>
                <a:cubicBezTo>
                  <a:pt x="0" y="78793"/>
                  <a:pt x="78793" y="0"/>
                  <a:pt x="175990" y="0"/>
                </a:cubicBezTo>
                <a:lnTo>
                  <a:pt x="7230734" y="0"/>
                </a:lnTo>
                <a:cubicBezTo>
                  <a:pt x="7327931" y="0"/>
                  <a:pt x="7406724" y="78793"/>
                  <a:pt x="7406724" y="175990"/>
                </a:cubicBezTo>
                <a:lnTo>
                  <a:pt x="7406724" y="1583906"/>
                </a:lnTo>
                <a:cubicBezTo>
                  <a:pt x="7406724" y="1681103"/>
                  <a:pt x="7327931" y="1759896"/>
                  <a:pt x="7230734" y="1759896"/>
                </a:cubicBezTo>
                <a:lnTo>
                  <a:pt x="175990" y="1759896"/>
                </a:lnTo>
                <a:cubicBezTo>
                  <a:pt x="78793" y="1759896"/>
                  <a:pt x="0" y="1681103"/>
                  <a:pt x="0" y="1583906"/>
                </a:cubicBezTo>
                <a:lnTo>
                  <a:pt x="0" y="175990"/>
                </a:lnTo>
                <a:close/>
              </a:path>
            </a:pathLst>
          </a:custGeom>
          <a:solidFill>
            <a:schemeClr val="accent4">
              <a:lumMod val="20000"/>
              <a:lumOff val="80000"/>
            </a:schemeClr>
          </a:solidFill>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72000" tIns="112506" rIns="36000" bIns="112506" numCol="1" spcCol="1270" anchor="ctr" anchorCtr="0">
            <a:noAutofit/>
          </a:bodyPr>
          <a:lstStyle/>
          <a:p>
            <a:pPr lvl="0" algn="l" defTabSz="711200">
              <a:lnSpc>
                <a:spcPct val="90000"/>
              </a:lnSpc>
              <a:spcBef>
                <a:spcPct val="0"/>
              </a:spcBef>
              <a:spcAft>
                <a:spcPct val="35000"/>
              </a:spcAft>
            </a:pPr>
            <a:r>
              <a:rPr kumimoji="1" lang="ja-JP" altLang="en-US" sz="1600" b="1" kern="1200" dirty="0" smtClean="0">
                <a:solidFill>
                  <a:schemeClr val="tx1"/>
                </a:solidFill>
                <a:latin typeface="メイリオ"/>
                <a:ea typeface="メイリオ"/>
                <a:cs typeface="メイリオ"/>
              </a:rPr>
              <a:t>協定の締結</a:t>
            </a:r>
            <a:endParaRPr kumimoji="1" lang="ja-JP" altLang="en-US" sz="1600" b="1" kern="1200" dirty="0">
              <a:solidFill>
                <a:schemeClr val="tx1"/>
              </a:solidFill>
              <a:latin typeface="メイリオ"/>
              <a:ea typeface="メイリオ"/>
              <a:cs typeface="メイリオ"/>
            </a:endParaRPr>
          </a:p>
          <a:p>
            <a:pPr marL="171450" lvl="1" indent="-171450" algn="l" defTabSz="711200">
              <a:lnSpc>
                <a:spcPct val="90000"/>
              </a:lnSpc>
              <a:spcBef>
                <a:spcPct val="0"/>
              </a:spcBef>
              <a:spcAft>
                <a:spcPct val="15000"/>
              </a:spcAft>
              <a:buChar char="••"/>
            </a:pPr>
            <a:r>
              <a:rPr lang="ja-JP" altLang="en-US" sz="1600" kern="1200" dirty="0" smtClean="0">
                <a:solidFill>
                  <a:schemeClr val="tx1"/>
                </a:solidFill>
                <a:latin typeface="メイリオ"/>
                <a:ea typeface="メイリオ"/>
                <a:cs typeface="メイリオ"/>
              </a:rPr>
              <a:t>設置場所：区内の４大学（</a:t>
            </a:r>
            <a:r>
              <a:rPr lang="ja-JP" altLang="en-US" sz="1600" b="1" kern="1200" dirty="0" smtClean="0">
                <a:solidFill>
                  <a:schemeClr val="tx1"/>
                </a:solidFill>
                <a:latin typeface="メイリオ"/>
                <a:ea typeface="メイリオ"/>
                <a:cs typeface="メイリオ"/>
              </a:rPr>
              <a:t>女子大は女子トイレの数が多い</a:t>
            </a:r>
            <a:r>
              <a:rPr lang="ja-JP" altLang="en-US" sz="1600" kern="1200" dirty="0" smtClean="0">
                <a:solidFill>
                  <a:schemeClr val="tx1"/>
                </a:solidFill>
                <a:latin typeface="メイリオ"/>
                <a:ea typeface="メイリオ"/>
                <a:cs typeface="メイリオ"/>
              </a:rPr>
              <a:t>ほか、</a:t>
            </a:r>
            <a:r>
              <a:rPr lang="ja-JP" altLang="en-US" sz="1600" b="1" kern="1200" dirty="0" smtClean="0">
                <a:solidFill>
                  <a:schemeClr val="tx1"/>
                </a:solidFill>
                <a:latin typeface="メイリオ"/>
                <a:ea typeface="メイリオ"/>
                <a:cs typeface="メイリオ"/>
              </a:rPr>
              <a:t>福祉・介護系をもつ大学は施設や学生の協力</a:t>
            </a:r>
            <a:r>
              <a:rPr lang="ja-JP" altLang="en-US" sz="1600" kern="1200" dirty="0" smtClean="0">
                <a:solidFill>
                  <a:schemeClr val="tx1"/>
                </a:solidFill>
                <a:latin typeface="メイリオ"/>
                <a:ea typeface="メイリオ"/>
                <a:cs typeface="メイリオ"/>
              </a:rPr>
              <a:t>も仰げる。）</a:t>
            </a:r>
            <a:endParaRPr kumimoji="1" lang="ja-JP" altLang="en-US" sz="1600" kern="1200" dirty="0">
              <a:solidFill>
                <a:schemeClr val="tx1"/>
              </a:solidFill>
              <a:latin typeface="メイリオ"/>
              <a:ea typeface="メイリオ"/>
              <a:cs typeface="メイリオ"/>
            </a:endParaRPr>
          </a:p>
          <a:p>
            <a:pPr marL="171450" lvl="1" indent="-171450" defTabSz="711200">
              <a:lnSpc>
                <a:spcPct val="90000"/>
              </a:lnSpc>
              <a:spcBef>
                <a:spcPct val="0"/>
              </a:spcBef>
              <a:spcAft>
                <a:spcPct val="15000"/>
              </a:spcAft>
              <a:buFontTx/>
              <a:buChar char="••"/>
            </a:pPr>
            <a:r>
              <a:rPr lang="ja-JP" altLang="en-US" sz="1600" kern="1200" dirty="0" smtClean="0">
                <a:solidFill>
                  <a:schemeClr val="tx1"/>
                </a:solidFill>
                <a:latin typeface="メイリオ"/>
                <a:ea typeface="メイリオ"/>
                <a:cs typeface="メイリオ"/>
              </a:rPr>
              <a:t>大学が</a:t>
            </a:r>
            <a:r>
              <a:rPr lang="ja-JP" altLang="en-US" sz="1600" b="1" kern="1200" dirty="0" smtClean="0">
                <a:solidFill>
                  <a:schemeClr val="tx1"/>
                </a:solidFill>
                <a:latin typeface="メイリオ"/>
                <a:ea typeface="メイリオ"/>
                <a:cs typeface="メイリオ"/>
              </a:rPr>
              <a:t>備蓄品の場所も</a:t>
            </a:r>
            <a:r>
              <a:rPr lang="ja-JP" altLang="en-US" sz="1600" b="1" dirty="0">
                <a:solidFill>
                  <a:schemeClr val="tx1"/>
                </a:solidFill>
                <a:latin typeface="メイリオ"/>
                <a:ea typeface="メイリオ"/>
                <a:cs typeface="メイリオ"/>
              </a:rPr>
              <a:t>提供</a:t>
            </a:r>
            <a:r>
              <a:rPr lang="ja-JP" altLang="en-US" sz="1600" dirty="0">
                <a:solidFill>
                  <a:schemeClr val="tx1"/>
                </a:solidFill>
                <a:latin typeface="メイリオ"/>
                <a:ea typeface="メイリオ"/>
                <a:cs typeface="メイリオ"/>
              </a:rPr>
              <a:t>（管理</a:t>
            </a:r>
            <a:r>
              <a:rPr lang="ja-JP" altLang="en-US" sz="1600" dirty="0" smtClean="0">
                <a:solidFill>
                  <a:schemeClr val="tx1"/>
                </a:solidFill>
                <a:latin typeface="メイリオ"/>
                <a:ea typeface="メイリオ"/>
                <a:cs typeface="メイリオ"/>
              </a:rPr>
              <a:t>は防災課）</a:t>
            </a:r>
            <a:r>
              <a:rPr lang="en-US" altLang="ja-JP" sz="1600" dirty="0">
                <a:solidFill>
                  <a:schemeClr val="tx1"/>
                </a:solidFill>
                <a:latin typeface="メイリオ"/>
                <a:ea typeface="メイリオ"/>
                <a:cs typeface="メイリオ"/>
              </a:rPr>
              <a:t/>
            </a:r>
            <a:br>
              <a:rPr lang="en-US" altLang="ja-JP" sz="1600" dirty="0">
                <a:solidFill>
                  <a:schemeClr val="tx1"/>
                </a:solidFill>
                <a:latin typeface="メイリオ"/>
                <a:ea typeface="メイリオ"/>
                <a:cs typeface="メイリオ"/>
              </a:rPr>
            </a:br>
            <a:r>
              <a:rPr lang="en-US" altLang="ja-JP" sz="1600" b="1" kern="1200" dirty="0" smtClean="0">
                <a:solidFill>
                  <a:schemeClr val="tx1"/>
                </a:solidFill>
                <a:latin typeface="メイリオ"/>
                <a:ea typeface="メイリオ"/>
                <a:cs typeface="メイリオ"/>
              </a:rPr>
              <a:t>①</a:t>
            </a:r>
            <a:r>
              <a:rPr lang="ja-JP" altLang="en-US" sz="1600" b="1" kern="1200" dirty="0" smtClean="0">
                <a:solidFill>
                  <a:schemeClr val="tx1"/>
                </a:solidFill>
                <a:latin typeface="メイリオ"/>
                <a:ea typeface="メイリオ"/>
                <a:cs typeface="メイリオ"/>
              </a:rPr>
              <a:t>粉ミルク（</a:t>
            </a:r>
            <a:r>
              <a:rPr lang="ja-JP" altLang="en-US" sz="1600" b="1" u="sng" kern="1200" dirty="0" smtClean="0">
                <a:solidFill>
                  <a:schemeClr val="tx1"/>
                </a:solidFill>
                <a:latin typeface="メイリオ"/>
                <a:ea typeface="メイリオ"/>
                <a:cs typeface="メイリオ"/>
              </a:rPr>
              <a:t>アレルギー用粉ミルク含む</a:t>
            </a:r>
            <a:r>
              <a:rPr lang="ja-JP" altLang="en-US" sz="1600" b="1" kern="1200" dirty="0" smtClean="0">
                <a:solidFill>
                  <a:schemeClr val="tx1"/>
                </a:solidFill>
                <a:latin typeface="メイリオ"/>
                <a:ea typeface="メイリオ"/>
                <a:cs typeface="メイリオ"/>
              </a:rPr>
              <a:t>）、</a:t>
            </a:r>
            <a:r>
              <a:rPr lang="en-US" altLang="ja-JP" sz="1600" b="1" kern="1200" dirty="0" smtClean="0">
                <a:solidFill>
                  <a:schemeClr val="tx1"/>
                </a:solidFill>
                <a:latin typeface="メイリオ"/>
                <a:ea typeface="メイリオ"/>
                <a:cs typeface="メイリオ"/>
              </a:rPr>
              <a:t>②</a:t>
            </a:r>
            <a:r>
              <a:rPr lang="ja-JP" altLang="en-US" sz="1600" b="1" kern="1200" dirty="0" smtClean="0">
                <a:solidFill>
                  <a:schemeClr val="tx1"/>
                </a:solidFill>
                <a:latin typeface="メイリオ"/>
                <a:ea typeface="メイリオ"/>
                <a:cs typeface="メイリオ"/>
              </a:rPr>
              <a:t>哺乳瓶や粉ミルク用の水、</a:t>
            </a:r>
            <a:r>
              <a:rPr lang="en-US" altLang="ja-JP" sz="1600" b="1" kern="1200" dirty="0" smtClean="0">
                <a:solidFill>
                  <a:schemeClr val="tx1"/>
                </a:solidFill>
                <a:latin typeface="メイリオ"/>
                <a:ea typeface="メイリオ"/>
                <a:cs typeface="メイリオ"/>
              </a:rPr>
              <a:t>③</a:t>
            </a:r>
            <a:r>
              <a:rPr lang="ja-JP" altLang="en-US" sz="1600" b="1" kern="1200" dirty="0" smtClean="0">
                <a:solidFill>
                  <a:schemeClr val="tx1"/>
                </a:solidFill>
                <a:latin typeface="メイリオ"/>
                <a:ea typeface="メイリオ"/>
                <a:cs typeface="メイリオ"/>
              </a:rPr>
              <a:t>紙おむつ、</a:t>
            </a:r>
            <a:r>
              <a:rPr lang="en-US" altLang="ja-JP" sz="1600" b="1" kern="1200" dirty="0" smtClean="0">
                <a:solidFill>
                  <a:schemeClr val="tx1"/>
                </a:solidFill>
                <a:latin typeface="メイリオ"/>
                <a:ea typeface="メイリオ"/>
                <a:cs typeface="メイリオ"/>
              </a:rPr>
              <a:t>④</a:t>
            </a:r>
            <a:r>
              <a:rPr lang="ja-JP" altLang="en-US" sz="1600" b="1" kern="1200" dirty="0" smtClean="0">
                <a:solidFill>
                  <a:schemeClr val="tx1"/>
                </a:solidFill>
                <a:latin typeface="メイリオ"/>
                <a:ea typeface="メイリオ"/>
                <a:cs typeface="メイリオ"/>
              </a:rPr>
              <a:t>お産セット</a:t>
            </a:r>
            <a:r>
              <a:rPr lang="ja-JP" altLang="en-US" sz="1600" kern="1200" dirty="0" smtClean="0">
                <a:solidFill>
                  <a:schemeClr val="tx1"/>
                </a:solidFill>
                <a:latin typeface="メイリオ"/>
                <a:ea typeface="メイリオ"/>
                <a:cs typeface="メイリオ"/>
              </a:rPr>
              <a:t>　等</a:t>
            </a:r>
            <a:endParaRPr kumimoji="1" lang="ja-JP" altLang="en-US" sz="1600" kern="1200" dirty="0">
              <a:solidFill>
                <a:schemeClr val="tx1"/>
              </a:solidFill>
              <a:latin typeface="メイリオ"/>
              <a:ea typeface="メイリオ"/>
              <a:cs typeface="メイリオ"/>
            </a:endParaRPr>
          </a:p>
        </p:txBody>
      </p:sp>
      <p:sp>
        <p:nvSpPr>
          <p:cNvPr id="22" name="正方形/長方形 21"/>
          <p:cNvSpPr/>
          <p:nvPr/>
        </p:nvSpPr>
        <p:spPr>
          <a:xfrm>
            <a:off x="94130" y="80682"/>
            <a:ext cx="1331259" cy="66590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事例</a:t>
            </a:r>
            <a:r>
              <a:rPr kumimoji="1"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正方形/長方形 22"/>
          <p:cNvSpPr/>
          <p:nvPr/>
        </p:nvSpPr>
        <p:spPr>
          <a:xfrm>
            <a:off x="1425389" y="80682"/>
            <a:ext cx="7584140" cy="665907"/>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災害</a:t>
            </a:r>
            <a:r>
              <a:rPr lang="ja-JP" altLang="en-US"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時に</a:t>
            </a:r>
            <a:r>
              <a:rPr lang="ja-JP" altLang="en-US"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おける妊産婦・乳児救護所の開所②</a:t>
            </a:r>
            <a:endParaRPr kumimoji="1" lang="ja-JP" altLang="en-US"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正方形/長方形 23"/>
          <p:cNvSpPr/>
          <p:nvPr/>
        </p:nvSpPr>
        <p:spPr>
          <a:xfrm>
            <a:off x="215022" y="821078"/>
            <a:ext cx="6750436" cy="400110"/>
          </a:xfrm>
          <a:prstGeom prst="rect">
            <a:avLst/>
          </a:prstGeom>
        </p:spPr>
        <p:txBody>
          <a:bodyPr wrap="square">
            <a:spAutoFit/>
          </a:bodyPr>
          <a:lstStyle/>
          <a:p>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取組の経緯</a:t>
            </a:r>
            <a:r>
              <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フリーフォーム 24"/>
          <p:cNvSpPr/>
          <p:nvPr/>
        </p:nvSpPr>
        <p:spPr>
          <a:xfrm>
            <a:off x="7199421" y="1669145"/>
            <a:ext cx="559532" cy="576950"/>
          </a:xfrm>
          <a:custGeom>
            <a:avLst/>
            <a:gdLst>
              <a:gd name="connsiteX0" fmla="*/ 0 w 820795"/>
              <a:gd name="connsiteY0" fmla="*/ 451437 h 820795"/>
              <a:gd name="connsiteX1" fmla="*/ 184679 w 820795"/>
              <a:gd name="connsiteY1" fmla="*/ 451437 h 820795"/>
              <a:gd name="connsiteX2" fmla="*/ 184679 w 820795"/>
              <a:gd name="connsiteY2" fmla="*/ 0 h 820795"/>
              <a:gd name="connsiteX3" fmla="*/ 636116 w 820795"/>
              <a:gd name="connsiteY3" fmla="*/ 0 h 820795"/>
              <a:gd name="connsiteX4" fmla="*/ 636116 w 820795"/>
              <a:gd name="connsiteY4" fmla="*/ 451437 h 820795"/>
              <a:gd name="connsiteX5" fmla="*/ 820795 w 820795"/>
              <a:gd name="connsiteY5" fmla="*/ 451437 h 820795"/>
              <a:gd name="connsiteX6" fmla="*/ 410398 w 820795"/>
              <a:gd name="connsiteY6" fmla="*/ 820795 h 820795"/>
              <a:gd name="connsiteX7" fmla="*/ 0 w 820795"/>
              <a:gd name="connsiteY7" fmla="*/ 451437 h 82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0795" h="820795">
                <a:moveTo>
                  <a:pt x="0" y="451437"/>
                </a:moveTo>
                <a:lnTo>
                  <a:pt x="184679" y="451437"/>
                </a:lnTo>
                <a:lnTo>
                  <a:pt x="184679" y="0"/>
                </a:lnTo>
                <a:lnTo>
                  <a:pt x="636116" y="0"/>
                </a:lnTo>
                <a:lnTo>
                  <a:pt x="636116" y="451437"/>
                </a:lnTo>
                <a:lnTo>
                  <a:pt x="820795" y="451437"/>
                </a:lnTo>
                <a:lnTo>
                  <a:pt x="410398" y="820795"/>
                </a:lnTo>
                <a:lnTo>
                  <a:pt x="0" y="451437"/>
                </a:lnTo>
                <a:close/>
              </a:path>
            </a:pathLst>
          </a:custGeom>
          <a:solidFill>
            <a:schemeClr val="accent6">
              <a:lumMod val="75000"/>
              <a:alpha val="90000"/>
            </a:schemeClr>
          </a:solidFill>
          <a:ln>
            <a:solidFill>
              <a:schemeClr val="accent6">
                <a:lumMod val="50000"/>
                <a:alpha val="90000"/>
              </a:schemeClr>
            </a:solid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02459" tIns="17780" rIns="202459" bIns="220927" numCol="1" spcCol="1270" anchor="ctr" anchorCtr="0">
            <a:noAutofit/>
          </a:bodyPr>
          <a:lstStyle/>
          <a:p>
            <a:pPr lvl="0" algn="ctr" defTabSz="622300">
              <a:lnSpc>
                <a:spcPct val="90000"/>
              </a:lnSpc>
              <a:spcBef>
                <a:spcPct val="0"/>
              </a:spcBef>
              <a:spcAft>
                <a:spcPct val="35000"/>
              </a:spcAft>
            </a:pPr>
            <a:endParaRPr kumimoji="1" lang="ja-JP" altLang="en-US" sz="1400" kern="1200" dirty="0">
              <a:latin typeface="メイリオ"/>
              <a:ea typeface="メイリオ"/>
              <a:cs typeface="メイリオ"/>
            </a:endParaRPr>
          </a:p>
        </p:txBody>
      </p:sp>
      <p:sp>
        <p:nvSpPr>
          <p:cNvPr id="26" name="フリーフォーム 25"/>
          <p:cNvSpPr/>
          <p:nvPr/>
        </p:nvSpPr>
        <p:spPr>
          <a:xfrm>
            <a:off x="7521154" y="2837545"/>
            <a:ext cx="559532" cy="576950"/>
          </a:xfrm>
          <a:custGeom>
            <a:avLst/>
            <a:gdLst>
              <a:gd name="connsiteX0" fmla="*/ 0 w 820795"/>
              <a:gd name="connsiteY0" fmla="*/ 451437 h 820795"/>
              <a:gd name="connsiteX1" fmla="*/ 184679 w 820795"/>
              <a:gd name="connsiteY1" fmla="*/ 451437 h 820795"/>
              <a:gd name="connsiteX2" fmla="*/ 184679 w 820795"/>
              <a:gd name="connsiteY2" fmla="*/ 0 h 820795"/>
              <a:gd name="connsiteX3" fmla="*/ 636116 w 820795"/>
              <a:gd name="connsiteY3" fmla="*/ 0 h 820795"/>
              <a:gd name="connsiteX4" fmla="*/ 636116 w 820795"/>
              <a:gd name="connsiteY4" fmla="*/ 451437 h 820795"/>
              <a:gd name="connsiteX5" fmla="*/ 820795 w 820795"/>
              <a:gd name="connsiteY5" fmla="*/ 451437 h 820795"/>
              <a:gd name="connsiteX6" fmla="*/ 410398 w 820795"/>
              <a:gd name="connsiteY6" fmla="*/ 820795 h 820795"/>
              <a:gd name="connsiteX7" fmla="*/ 0 w 820795"/>
              <a:gd name="connsiteY7" fmla="*/ 451437 h 82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0795" h="820795">
                <a:moveTo>
                  <a:pt x="0" y="451437"/>
                </a:moveTo>
                <a:lnTo>
                  <a:pt x="184679" y="451437"/>
                </a:lnTo>
                <a:lnTo>
                  <a:pt x="184679" y="0"/>
                </a:lnTo>
                <a:lnTo>
                  <a:pt x="636116" y="0"/>
                </a:lnTo>
                <a:lnTo>
                  <a:pt x="636116" y="451437"/>
                </a:lnTo>
                <a:lnTo>
                  <a:pt x="820795" y="451437"/>
                </a:lnTo>
                <a:lnTo>
                  <a:pt x="410398" y="820795"/>
                </a:lnTo>
                <a:lnTo>
                  <a:pt x="0" y="451437"/>
                </a:lnTo>
                <a:close/>
              </a:path>
            </a:pathLst>
          </a:custGeom>
          <a:solidFill>
            <a:schemeClr val="accent6">
              <a:lumMod val="75000"/>
              <a:alpha val="90000"/>
            </a:schemeClr>
          </a:solidFill>
          <a:ln>
            <a:solidFill>
              <a:schemeClr val="accent6">
                <a:lumMod val="50000"/>
                <a:alpha val="90000"/>
              </a:schemeClr>
            </a:solid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02459" tIns="17780" rIns="202459" bIns="220927" numCol="1" spcCol="1270" anchor="ctr" anchorCtr="0">
            <a:noAutofit/>
          </a:bodyPr>
          <a:lstStyle/>
          <a:p>
            <a:pPr lvl="0" algn="ctr" defTabSz="622300">
              <a:lnSpc>
                <a:spcPct val="90000"/>
              </a:lnSpc>
              <a:spcBef>
                <a:spcPct val="0"/>
              </a:spcBef>
              <a:spcAft>
                <a:spcPct val="35000"/>
              </a:spcAft>
            </a:pPr>
            <a:endParaRPr kumimoji="1" lang="ja-JP" altLang="en-US" sz="1400" kern="1200" dirty="0">
              <a:latin typeface="メイリオ"/>
              <a:ea typeface="メイリオ"/>
              <a:cs typeface="メイリオ"/>
            </a:endParaRPr>
          </a:p>
        </p:txBody>
      </p:sp>
      <p:sp>
        <p:nvSpPr>
          <p:cNvPr id="27" name="フリーフォーム 26"/>
          <p:cNvSpPr/>
          <p:nvPr/>
        </p:nvSpPr>
        <p:spPr>
          <a:xfrm>
            <a:off x="7842887" y="3751945"/>
            <a:ext cx="559532" cy="576950"/>
          </a:xfrm>
          <a:custGeom>
            <a:avLst/>
            <a:gdLst>
              <a:gd name="connsiteX0" fmla="*/ 0 w 820795"/>
              <a:gd name="connsiteY0" fmla="*/ 451437 h 820795"/>
              <a:gd name="connsiteX1" fmla="*/ 184679 w 820795"/>
              <a:gd name="connsiteY1" fmla="*/ 451437 h 820795"/>
              <a:gd name="connsiteX2" fmla="*/ 184679 w 820795"/>
              <a:gd name="connsiteY2" fmla="*/ 0 h 820795"/>
              <a:gd name="connsiteX3" fmla="*/ 636116 w 820795"/>
              <a:gd name="connsiteY3" fmla="*/ 0 h 820795"/>
              <a:gd name="connsiteX4" fmla="*/ 636116 w 820795"/>
              <a:gd name="connsiteY4" fmla="*/ 451437 h 820795"/>
              <a:gd name="connsiteX5" fmla="*/ 820795 w 820795"/>
              <a:gd name="connsiteY5" fmla="*/ 451437 h 820795"/>
              <a:gd name="connsiteX6" fmla="*/ 410398 w 820795"/>
              <a:gd name="connsiteY6" fmla="*/ 820795 h 820795"/>
              <a:gd name="connsiteX7" fmla="*/ 0 w 820795"/>
              <a:gd name="connsiteY7" fmla="*/ 451437 h 82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0795" h="820795">
                <a:moveTo>
                  <a:pt x="0" y="451437"/>
                </a:moveTo>
                <a:lnTo>
                  <a:pt x="184679" y="451437"/>
                </a:lnTo>
                <a:lnTo>
                  <a:pt x="184679" y="0"/>
                </a:lnTo>
                <a:lnTo>
                  <a:pt x="636116" y="0"/>
                </a:lnTo>
                <a:lnTo>
                  <a:pt x="636116" y="451437"/>
                </a:lnTo>
                <a:lnTo>
                  <a:pt x="820795" y="451437"/>
                </a:lnTo>
                <a:lnTo>
                  <a:pt x="410398" y="820795"/>
                </a:lnTo>
                <a:lnTo>
                  <a:pt x="0" y="451437"/>
                </a:lnTo>
                <a:close/>
              </a:path>
            </a:pathLst>
          </a:custGeom>
          <a:solidFill>
            <a:schemeClr val="accent6">
              <a:lumMod val="75000"/>
              <a:alpha val="90000"/>
            </a:schemeClr>
          </a:solidFill>
          <a:ln>
            <a:solidFill>
              <a:schemeClr val="accent6">
                <a:lumMod val="50000"/>
                <a:alpha val="90000"/>
              </a:schemeClr>
            </a:solid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02459" tIns="17780" rIns="202459" bIns="220927" numCol="1" spcCol="1270" anchor="ctr" anchorCtr="0">
            <a:noAutofit/>
          </a:bodyPr>
          <a:lstStyle/>
          <a:p>
            <a:pPr lvl="0" algn="ctr" defTabSz="622300">
              <a:lnSpc>
                <a:spcPct val="90000"/>
              </a:lnSpc>
              <a:spcBef>
                <a:spcPct val="0"/>
              </a:spcBef>
              <a:spcAft>
                <a:spcPct val="35000"/>
              </a:spcAft>
            </a:pPr>
            <a:endParaRPr kumimoji="1" lang="ja-JP" altLang="en-US" sz="1400" kern="1200" dirty="0">
              <a:latin typeface="メイリオ"/>
              <a:ea typeface="メイリオ"/>
              <a:cs typeface="メイリオ"/>
            </a:endParaRPr>
          </a:p>
        </p:txBody>
      </p:sp>
      <p:sp>
        <p:nvSpPr>
          <p:cNvPr id="28" name="フリーフォーム 27"/>
          <p:cNvSpPr/>
          <p:nvPr/>
        </p:nvSpPr>
        <p:spPr>
          <a:xfrm>
            <a:off x="8164621" y="4666345"/>
            <a:ext cx="559532" cy="576950"/>
          </a:xfrm>
          <a:custGeom>
            <a:avLst/>
            <a:gdLst>
              <a:gd name="connsiteX0" fmla="*/ 0 w 820795"/>
              <a:gd name="connsiteY0" fmla="*/ 451437 h 820795"/>
              <a:gd name="connsiteX1" fmla="*/ 184679 w 820795"/>
              <a:gd name="connsiteY1" fmla="*/ 451437 h 820795"/>
              <a:gd name="connsiteX2" fmla="*/ 184679 w 820795"/>
              <a:gd name="connsiteY2" fmla="*/ 0 h 820795"/>
              <a:gd name="connsiteX3" fmla="*/ 636116 w 820795"/>
              <a:gd name="connsiteY3" fmla="*/ 0 h 820795"/>
              <a:gd name="connsiteX4" fmla="*/ 636116 w 820795"/>
              <a:gd name="connsiteY4" fmla="*/ 451437 h 820795"/>
              <a:gd name="connsiteX5" fmla="*/ 820795 w 820795"/>
              <a:gd name="connsiteY5" fmla="*/ 451437 h 820795"/>
              <a:gd name="connsiteX6" fmla="*/ 410398 w 820795"/>
              <a:gd name="connsiteY6" fmla="*/ 820795 h 820795"/>
              <a:gd name="connsiteX7" fmla="*/ 0 w 820795"/>
              <a:gd name="connsiteY7" fmla="*/ 451437 h 82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0795" h="820795">
                <a:moveTo>
                  <a:pt x="0" y="451437"/>
                </a:moveTo>
                <a:lnTo>
                  <a:pt x="184679" y="451437"/>
                </a:lnTo>
                <a:lnTo>
                  <a:pt x="184679" y="0"/>
                </a:lnTo>
                <a:lnTo>
                  <a:pt x="636116" y="0"/>
                </a:lnTo>
                <a:lnTo>
                  <a:pt x="636116" y="451437"/>
                </a:lnTo>
                <a:lnTo>
                  <a:pt x="820795" y="451437"/>
                </a:lnTo>
                <a:lnTo>
                  <a:pt x="410398" y="820795"/>
                </a:lnTo>
                <a:lnTo>
                  <a:pt x="0" y="451437"/>
                </a:lnTo>
                <a:close/>
              </a:path>
            </a:pathLst>
          </a:custGeom>
          <a:solidFill>
            <a:schemeClr val="accent6">
              <a:lumMod val="75000"/>
              <a:alpha val="90000"/>
            </a:schemeClr>
          </a:solidFill>
          <a:ln>
            <a:solidFill>
              <a:schemeClr val="accent6">
                <a:lumMod val="50000"/>
                <a:alpha val="90000"/>
              </a:schemeClr>
            </a:solid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02459" tIns="17780" rIns="202459" bIns="220927" numCol="1" spcCol="1270" anchor="ctr" anchorCtr="0">
            <a:noAutofit/>
          </a:bodyPr>
          <a:lstStyle/>
          <a:p>
            <a:pPr lvl="0" algn="ctr" defTabSz="622300">
              <a:lnSpc>
                <a:spcPct val="90000"/>
              </a:lnSpc>
              <a:spcBef>
                <a:spcPct val="0"/>
              </a:spcBef>
              <a:spcAft>
                <a:spcPct val="35000"/>
              </a:spcAft>
            </a:pPr>
            <a:endParaRPr kumimoji="1" lang="ja-JP" altLang="en-US" sz="1400" kern="1200" dirty="0">
              <a:latin typeface="メイリオ"/>
              <a:ea typeface="メイリオ"/>
              <a:cs typeface="メイリオ"/>
            </a:endParaRPr>
          </a:p>
        </p:txBody>
      </p:sp>
      <p:sp>
        <p:nvSpPr>
          <p:cNvPr id="32" name="正方形/長方形 31"/>
          <p:cNvSpPr/>
          <p:nvPr/>
        </p:nvSpPr>
        <p:spPr>
          <a:xfrm>
            <a:off x="7449671" y="80683"/>
            <a:ext cx="1559858" cy="66590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東京都</a:t>
            </a:r>
            <a:endPar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文京区</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8561382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94129" y="80682"/>
            <a:ext cx="8915400" cy="6629400"/>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p:cNvGrpSpPr/>
          <p:nvPr/>
        </p:nvGrpSpPr>
        <p:grpSpPr>
          <a:xfrm>
            <a:off x="264918" y="802154"/>
            <a:ext cx="4144622" cy="4695515"/>
            <a:chOff x="326552" y="1854980"/>
            <a:chExt cx="4144622" cy="4695515"/>
          </a:xfrm>
        </p:grpSpPr>
        <p:sp>
          <p:nvSpPr>
            <p:cNvPr id="14" name="角丸四角形 13"/>
            <p:cNvSpPr/>
            <p:nvPr/>
          </p:nvSpPr>
          <p:spPr>
            <a:xfrm>
              <a:off x="326552" y="1854980"/>
              <a:ext cx="4144622" cy="4695515"/>
            </a:xfrm>
            <a:prstGeom prst="roundRect">
              <a:avLst>
                <a:gd name="adj" fmla="val 10503"/>
              </a:avLst>
            </a:prstGeom>
            <a:noFill/>
          </p:spPr>
          <p:style>
            <a:lnRef idx="2">
              <a:schemeClr val="accent2"/>
            </a:lnRef>
            <a:fillRef idx="1">
              <a:schemeClr val="lt1"/>
            </a:fillRef>
            <a:effectRef idx="0">
              <a:schemeClr val="accent2"/>
            </a:effectRef>
            <a:fontRef idx="minor">
              <a:schemeClr val="dk1"/>
            </a:fontRef>
          </p:style>
          <p:txBody>
            <a:bodyPr rtlCol="0" anchor="t" anchorCtr="0"/>
            <a:lstStyle/>
            <a:p>
              <a:pPr algn="ctr"/>
              <a:r>
                <a:rPr lang="ja-JP" altLang="ja-JP" b="1" u="sng" dirty="0">
                  <a:solidFill>
                    <a:schemeClr val="tx1"/>
                  </a:solidFill>
                  <a:latin typeface="メイリオ"/>
                  <a:ea typeface="メイリオ"/>
                  <a:cs typeface="メイリオ"/>
                </a:rPr>
                <a:t>母子救護所開設訓練</a:t>
              </a:r>
              <a:r>
                <a:rPr lang="ja-JP" altLang="en-US" b="1" u="sng" dirty="0">
                  <a:solidFill>
                    <a:schemeClr val="tx1"/>
                  </a:solidFill>
                  <a:latin typeface="メイリオ"/>
                  <a:ea typeface="メイリオ"/>
                  <a:cs typeface="メイリオ"/>
                </a:rPr>
                <a:t>の</a:t>
              </a:r>
              <a:r>
                <a:rPr lang="ja-JP" altLang="en-US" b="1" u="sng" dirty="0" smtClean="0">
                  <a:solidFill>
                    <a:schemeClr val="tx1"/>
                  </a:solidFill>
                  <a:latin typeface="メイリオ"/>
                  <a:ea typeface="メイリオ"/>
                  <a:cs typeface="メイリオ"/>
                </a:rPr>
                <a:t>様子</a:t>
              </a:r>
              <a:endParaRPr lang="ja-JP" altLang="ja-JP" b="1" u="sng" dirty="0">
                <a:solidFill>
                  <a:schemeClr val="tx1"/>
                </a:solidFill>
                <a:latin typeface="メイリオ"/>
                <a:ea typeface="メイリオ"/>
                <a:cs typeface="メイリオ"/>
              </a:endParaRPr>
            </a:p>
          </p:txBody>
        </p:sp>
        <p:pic>
          <p:nvPicPr>
            <p:cNvPr id="17" name="図 16"/>
            <p:cNvPicPr>
              <a:picLocks noChangeAspect="1"/>
            </p:cNvPicPr>
            <p:nvPr/>
          </p:nvPicPr>
          <p:blipFill>
            <a:blip r:embed="rId3"/>
            <a:stretch>
              <a:fillRect/>
            </a:stretch>
          </p:blipFill>
          <p:spPr>
            <a:xfrm>
              <a:off x="1980422" y="2423421"/>
              <a:ext cx="2223806" cy="2044191"/>
            </a:xfrm>
            <a:prstGeom prst="rect">
              <a:avLst/>
            </a:prstGeom>
          </p:spPr>
        </p:pic>
        <p:pic>
          <p:nvPicPr>
            <p:cNvPr id="18" name="図 17"/>
            <p:cNvPicPr>
              <a:picLocks noChangeAspect="1"/>
            </p:cNvPicPr>
            <p:nvPr/>
          </p:nvPicPr>
          <p:blipFill>
            <a:blip r:embed="rId4"/>
            <a:stretch>
              <a:fillRect/>
            </a:stretch>
          </p:blipFill>
          <p:spPr>
            <a:xfrm>
              <a:off x="703717" y="4527009"/>
              <a:ext cx="2523165" cy="1907341"/>
            </a:xfrm>
            <a:prstGeom prst="rect">
              <a:avLst/>
            </a:prstGeom>
          </p:spPr>
        </p:pic>
      </p:grpSp>
      <p:sp>
        <p:nvSpPr>
          <p:cNvPr id="19" name="角丸四角形 18"/>
          <p:cNvSpPr/>
          <p:nvPr/>
        </p:nvSpPr>
        <p:spPr>
          <a:xfrm>
            <a:off x="4677217" y="802154"/>
            <a:ext cx="4144622" cy="5781764"/>
          </a:xfrm>
          <a:prstGeom prst="roundRect">
            <a:avLst>
              <a:gd name="adj" fmla="val 10827"/>
            </a:avLst>
          </a:prstGeom>
          <a:noFill/>
        </p:spPr>
        <p:style>
          <a:lnRef idx="2">
            <a:schemeClr val="accent2"/>
          </a:lnRef>
          <a:fillRef idx="1">
            <a:schemeClr val="lt1"/>
          </a:fillRef>
          <a:effectRef idx="0">
            <a:schemeClr val="accent2"/>
          </a:effectRef>
          <a:fontRef idx="minor">
            <a:schemeClr val="dk1"/>
          </a:fontRef>
        </p:style>
        <p:txBody>
          <a:bodyPr rtlCol="0" anchor="t" anchorCtr="0"/>
          <a:lstStyle/>
          <a:p>
            <a:pPr algn="ctr"/>
            <a:r>
              <a:rPr lang="ja-JP" altLang="en-US" b="1" u="sng" dirty="0">
                <a:solidFill>
                  <a:schemeClr val="tx1"/>
                </a:solidFill>
                <a:latin typeface="メイリオ"/>
                <a:ea typeface="メイリオ"/>
                <a:cs typeface="メイリオ"/>
              </a:rPr>
              <a:t>災害時用備蓄配備内容一覧</a:t>
            </a:r>
            <a:endParaRPr kumimoji="1" lang="ja-JP" altLang="en-US" u="sng" dirty="0">
              <a:solidFill>
                <a:schemeClr val="tx1"/>
              </a:solidFill>
            </a:endParaRPr>
          </a:p>
        </p:txBody>
      </p:sp>
      <p:pic>
        <p:nvPicPr>
          <p:cNvPr id="2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3814" y="1428604"/>
            <a:ext cx="3620348" cy="490203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2" name="角丸四角形 21"/>
          <p:cNvSpPr/>
          <p:nvPr/>
        </p:nvSpPr>
        <p:spPr>
          <a:xfrm>
            <a:off x="232291" y="5575516"/>
            <a:ext cx="4177249" cy="1093572"/>
          </a:xfrm>
          <a:prstGeom prst="round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rIns="72000" rtlCol="0" anchor="t"/>
          <a:lstStyle/>
          <a:p>
            <a:r>
              <a:rPr lang="ja-JP" altLang="en-US" sz="1600" b="1" dirty="0" smtClean="0">
                <a:latin typeface="メイリオ"/>
                <a:ea typeface="メイリオ"/>
                <a:cs typeface="メイリオ"/>
              </a:rPr>
              <a:t>毎年継続的に開設訓練を実施している。</a:t>
            </a:r>
            <a:endParaRPr lang="en-US" altLang="ja-JP" sz="1600" b="1" dirty="0" smtClean="0">
              <a:latin typeface="メイリオ"/>
              <a:ea typeface="メイリオ"/>
              <a:cs typeface="メイリオ"/>
            </a:endParaRPr>
          </a:p>
          <a:p>
            <a:r>
              <a:rPr lang="ja-JP" altLang="en-US" sz="1600" b="1" dirty="0" smtClean="0">
                <a:latin typeface="メイリオ"/>
                <a:ea typeface="メイリオ"/>
                <a:cs typeface="メイリオ"/>
              </a:rPr>
              <a:t>備蓄品の設置は大学、管理は防災課が担当し、妊産婦、乳幼児のニーズにしっかり対応。</a:t>
            </a:r>
            <a:endParaRPr lang="en-US" altLang="ja-JP" sz="1600" b="1" dirty="0" smtClean="0">
              <a:latin typeface="メイリオ"/>
              <a:ea typeface="メイリオ"/>
              <a:cs typeface="メイリオ"/>
            </a:endParaRPr>
          </a:p>
        </p:txBody>
      </p:sp>
      <p:sp>
        <p:nvSpPr>
          <p:cNvPr id="13" name="正方形/長方形 12"/>
          <p:cNvSpPr/>
          <p:nvPr/>
        </p:nvSpPr>
        <p:spPr>
          <a:xfrm>
            <a:off x="94130" y="80682"/>
            <a:ext cx="1331259" cy="66590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事例</a:t>
            </a:r>
            <a:r>
              <a:rPr kumimoji="1"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a:xfrm>
            <a:off x="1425389" y="80682"/>
            <a:ext cx="7584140" cy="665907"/>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災害</a:t>
            </a:r>
            <a:r>
              <a:rPr lang="ja-JP" altLang="en-US"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時に</a:t>
            </a:r>
            <a:r>
              <a:rPr lang="ja-JP" altLang="en-US" sz="2000" dirty="0" smtClean="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rPr>
              <a:t>おける妊産婦・乳児救護所の開所③</a:t>
            </a:r>
            <a:endParaRPr kumimoji="1" lang="ja-JP" altLang="en-US" sz="2000" dirty="0">
              <a:solidFill>
                <a:schemeClr val="accent5"/>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正方形/長方形 23"/>
          <p:cNvSpPr/>
          <p:nvPr/>
        </p:nvSpPr>
        <p:spPr>
          <a:xfrm>
            <a:off x="7449671" y="80683"/>
            <a:ext cx="1559858" cy="665908"/>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東京都</a:t>
            </a:r>
            <a:endPar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文京区</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7001066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8654</Words>
  <Application>Microsoft Office PowerPoint</Application>
  <PresentationFormat>画面に合わせる (4:3)</PresentationFormat>
  <Paragraphs>843</Paragraphs>
  <Slides>28</Slides>
  <Notes>28</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28</vt:i4>
      </vt:variant>
    </vt:vector>
  </HeadingPairs>
  <TitlesOfParts>
    <vt:vector size="35" baseType="lpstr">
      <vt:lpstr>ＭＳ Ｐゴシック</vt:lpstr>
      <vt:lpstr>メイリオ</vt:lpstr>
      <vt:lpstr>Arial</vt:lpstr>
      <vt:lpstr>Calibri</vt:lpstr>
      <vt:lpstr>Calibri Light</vt:lpstr>
      <vt:lpstr>Wingdings</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2016-06-01T07:24:19Z</dcterms:created>
  <dcterms:modified xsi:type="dcterms:W3CDTF">2016-06-01T07:24:25Z</dcterms:modified>
</cp:coreProperties>
</file>