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332" r:id="rId2"/>
    <p:sldId id="301" r:id="rId3"/>
    <p:sldId id="421" r:id="rId4"/>
    <p:sldId id="422" r:id="rId5"/>
    <p:sldId id="423" r:id="rId6"/>
    <p:sldId id="424" r:id="rId7"/>
    <p:sldId id="425" r:id="rId8"/>
    <p:sldId id="442" r:id="rId9"/>
    <p:sldId id="426" r:id="rId10"/>
    <p:sldId id="427" r:id="rId11"/>
    <p:sldId id="429" r:id="rId12"/>
    <p:sldId id="430" r:id="rId13"/>
    <p:sldId id="431" r:id="rId14"/>
    <p:sldId id="444" r:id="rId15"/>
    <p:sldId id="433" r:id="rId16"/>
    <p:sldId id="434" r:id="rId17"/>
    <p:sldId id="435" r:id="rId18"/>
    <p:sldId id="436" r:id="rId19"/>
    <p:sldId id="446" r:id="rId20"/>
    <p:sldId id="438" r:id="rId21"/>
    <p:sldId id="445"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DB"/>
    <a:srgbClr val="FDF9DB"/>
    <a:srgbClr val="0000FF"/>
    <a:srgbClr val="CC66FF"/>
    <a:srgbClr val="FFFFCC"/>
    <a:srgbClr val="FFCC00"/>
    <a:srgbClr val="FFD47D"/>
    <a:srgbClr val="FDE899"/>
    <a:srgbClr val="D1E0B3"/>
    <a:srgbClr val="FFD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91727" autoAdjust="0"/>
  </p:normalViewPr>
  <p:slideViewPr>
    <p:cSldViewPr>
      <p:cViewPr varScale="1">
        <p:scale>
          <a:sx n="64" d="100"/>
          <a:sy n="64" d="100"/>
        </p:scale>
        <p:origin x="1740" y="78"/>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82"/>
    </p:cViewPr>
  </p:sorterViewPr>
  <p:notesViewPr>
    <p:cSldViewPr>
      <p:cViewPr varScale="1">
        <p:scale>
          <a:sx n="48" d="100"/>
          <a:sy n="48" d="100"/>
        </p:scale>
        <p:origin x="289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133936\Desktop\&#12473;&#12521;&#12452;&#12489;&#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133936\Desktop\&#12473;&#12521;&#12452;&#12489;&#299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O133936\Desktop\&#12473;&#12521;&#12452;&#12489;&#299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CO974107\Desktop\Book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O974107\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4087534884015"/>
          <c:y val="0.10778721966684858"/>
          <c:w val="0.8397402169753555"/>
          <c:h val="0.76708159004876864"/>
        </c:manualLayout>
      </c:layout>
      <c:barChart>
        <c:barDir val="col"/>
        <c:grouping val="clustered"/>
        <c:varyColors val="0"/>
        <c:ser>
          <c:idx val="0"/>
          <c:order val="0"/>
          <c:tx>
            <c:strRef>
              <c:f>Sheet1!$J$4</c:f>
              <c:strCache>
                <c:ptCount val="1"/>
                <c:pt idx="0">
                  <c:v>女性</c:v>
                </c:pt>
              </c:strCache>
            </c:strRef>
          </c:tx>
          <c:spPr>
            <a:pattFill prst="ltUpDiag">
              <a:fgClr>
                <a:schemeClr val="bg1"/>
              </a:fgClr>
              <a:bgClr>
                <a:schemeClr val="accent3"/>
              </a:bgClr>
            </a:pattFill>
            <a:ln>
              <a:noFill/>
            </a:ln>
            <a:effectLst/>
          </c:spPr>
          <c:invertIfNegative val="0"/>
          <c:dLbls>
            <c:dLbl>
              <c:idx val="0"/>
              <c:layout>
                <c:manualLayout>
                  <c:x val="0"/>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62574244615518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603E-3"/>
                  <c:y val="8.067380218943361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417161630770967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Sheet1!$K$4:$S$4</c:f>
              <c:numCache>
                <c:formatCode>#,##0_);[Red]\(#,##0\)</c:formatCode>
                <c:ptCount val="9"/>
                <c:pt idx="0">
                  <c:v>121</c:v>
                </c:pt>
                <c:pt idx="1">
                  <c:v>181</c:v>
                </c:pt>
                <c:pt idx="2">
                  <c:v>240</c:v>
                </c:pt>
                <c:pt idx="3">
                  <c:v>142</c:v>
                </c:pt>
                <c:pt idx="4">
                  <c:v>271</c:v>
                </c:pt>
                <c:pt idx="5">
                  <c:v>485</c:v>
                </c:pt>
                <c:pt idx="6">
                  <c:v>684</c:v>
                </c:pt>
                <c:pt idx="7">
                  <c:v>780</c:v>
                </c:pt>
                <c:pt idx="8">
                  <c:v>778</c:v>
                </c:pt>
              </c:numCache>
            </c:numRef>
          </c:val>
        </c:ser>
        <c:ser>
          <c:idx val="1"/>
          <c:order val="1"/>
          <c:tx>
            <c:strRef>
              <c:f>Sheet1!$J$5</c:f>
              <c:strCache>
                <c:ptCount val="1"/>
                <c:pt idx="0">
                  <c:v>男性</c:v>
                </c:pt>
              </c:strCache>
            </c:strRef>
          </c:tx>
          <c:spPr>
            <a:solidFill>
              <a:schemeClr val="accent5"/>
            </a:solidFill>
            <a:ln>
              <a:noFill/>
            </a:ln>
            <a:effectLst/>
          </c:spPr>
          <c:invertIfNegative val="0"/>
          <c:dLbls>
            <c:dLbl>
              <c:idx val="0"/>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208580815385058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62574244615518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417161630770117E-3"/>
                  <c:y val="8.800880088008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62574244615518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417161630769267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6417161630768417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6417161630770117E-3"/>
                  <c:y val="-8.067380218943361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Sheet1!$K$5:$S$5</c:f>
              <c:numCache>
                <c:formatCode>#,##0_);[Red]\(#,##0\)</c:formatCode>
                <c:ptCount val="9"/>
                <c:pt idx="0">
                  <c:v>131</c:v>
                </c:pt>
                <c:pt idx="1">
                  <c:v>136</c:v>
                </c:pt>
                <c:pt idx="2">
                  <c:v>232</c:v>
                </c:pt>
                <c:pt idx="3">
                  <c:v>122</c:v>
                </c:pt>
                <c:pt idx="4">
                  <c:v>215</c:v>
                </c:pt>
                <c:pt idx="5">
                  <c:v>385</c:v>
                </c:pt>
                <c:pt idx="6">
                  <c:v>533</c:v>
                </c:pt>
                <c:pt idx="7">
                  <c:v>488</c:v>
                </c:pt>
                <c:pt idx="8">
                  <c:v>471</c:v>
                </c:pt>
              </c:numCache>
            </c:numRef>
          </c:val>
        </c:ser>
        <c:dLbls>
          <c:showLegendKey val="0"/>
          <c:showVal val="0"/>
          <c:showCatName val="0"/>
          <c:showSerName val="0"/>
          <c:showPercent val="0"/>
          <c:showBubbleSize val="0"/>
        </c:dLbls>
        <c:gapWidth val="170"/>
        <c:axId val="146106800"/>
        <c:axId val="345430256"/>
      </c:barChart>
      <c:catAx>
        <c:axId val="14610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5430256"/>
        <c:crosses val="autoZero"/>
        <c:auto val="1"/>
        <c:lblAlgn val="ctr"/>
        <c:lblOffset val="100"/>
        <c:noMultiLvlLbl val="0"/>
      </c:catAx>
      <c:valAx>
        <c:axId val="345430256"/>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sz="1400"/>
                  <a:t>（人）</a:t>
                </a:r>
              </a:p>
            </c:rich>
          </c:tx>
          <c:layout>
            <c:manualLayout>
              <c:xMode val="edge"/>
              <c:yMode val="edge"/>
              <c:x val="4.0613919958538872E-2"/>
              <c:y val="2.0758296302071143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6106800"/>
        <c:crosses val="autoZero"/>
        <c:crossBetween val="between"/>
        <c:majorUnit val="500"/>
      </c:valAx>
      <c:spPr>
        <a:solidFill>
          <a:schemeClr val="bg1"/>
        </a:solidFill>
        <a:ln>
          <a:solidFill>
            <a:schemeClr val="bg1">
              <a:lumMod val="50000"/>
            </a:schemeClr>
          </a:solidFill>
        </a:ln>
        <a:effectLst/>
      </c:spPr>
    </c:plotArea>
    <c:legend>
      <c:legendPos val="t"/>
      <c:layout>
        <c:manualLayout>
          <c:xMode val="edge"/>
          <c:yMode val="edge"/>
          <c:x val="0.1405632265702067"/>
          <c:y val="0.16185927254142737"/>
          <c:w val="0.1553295490554473"/>
          <c:h val="7.3290415245325619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baseline="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4087534884015"/>
          <c:y val="0.10778721966684858"/>
          <c:w val="0.8397402169753555"/>
          <c:h val="0.76708159004876864"/>
        </c:manualLayout>
      </c:layout>
      <c:barChart>
        <c:barDir val="col"/>
        <c:grouping val="clustered"/>
        <c:varyColors val="0"/>
        <c:ser>
          <c:idx val="0"/>
          <c:order val="0"/>
          <c:tx>
            <c:strRef>
              <c:f>Sheet1!$J$7</c:f>
              <c:strCache>
                <c:ptCount val="1"/>
                <c:pt idx="0">
                  <c:v>女性</c:v>
                </c:pt>
              </c:strCache>
            </c:strRef>
          </c:tx>
          <c:spPr>
            <a:pattFill prst="ltUpDiag">
              <a:fgClr>
                <a:schemeClr val="bg1"/>
              </a:fgClr>
              <a:bgClr>
                <a:schemeClr val="accent3"/>
              </a:bgClr>
            </a:pattFill>
            <a:ln>
              <a:noFill/>
            </a:ln>
            <a:effectLst/>
          </c:spPr>
          <c:invertIfNegative val="0"/>
          <c:dLbls>
            <c:dLbl>
              <c:idx val="0"/>
              <c:layout>
                <c:manualLayout>
                  <c:x val="0"/>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62574244615518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603E-3"/>
                  <c:y val="8.067380218943361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962574244615603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ltLang="ja-JP" dirty="0" smtClean="0"/>
                      <a:t>1,965</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Sheet1!$K$7:$S$7</c:f>
              <c:numCache>
                <c:formatCode>#,##0_);[Red]\(#,##0\)</c:formatCode>
                <c:ptCount val="9"/>
                <c:pt idx="0">
                  <c:v>237</c:v>
                </c:pt>
                <c:pt idx="1">
                  <c:v>217</c:v>
                </c:pt>
                <c:pt idx="2">
                  <c:v>238</c:v>
                </c:pt>
                <c:pt idx="3">
                  <c:v>394</c:v>
                </c:pt>
                <c:pt idx="4">
                  <c:v>578</c:v>
                </c:pt>
                <c:pt idx="5">
                  <c:v>973</c:v>
                </c:pt>
                <c:pt idx="6">
                  <c:v>1451</c:v>
                </c:pt>
                <c:pt idx="7">
                  <c:v>1964</c:v>
                </c:pt>
                <c:pt idx="8">
                  <c:v>2091</c:v>
                </c:pt>
              </c:numCache>
            </c:numRef>
          </c:val>
        </c:ser>
        <c:ser>
          <c:idx val="1"/>
          <c:order val="1"/>
          <c:tx>
            <c:strRef>
              <c:f>Sheet1!$J$8</c:f>
              <c:strCache>
                <c:ptCount val="1"/>
                <c:pt idx="0">
                  <c:v>男性</c:v>
                </c:pt>
              </c:strCache>
            </c:strRef>
          </c:tx>
          <c:spPr>
            <a:solidFill>
              <a:schemeClr val="accent5"/>
            </a:solidFill>
            <a:ln>
              <a:noFill/>
            </a:ln>
            <a:effectLst/>
          </c:spPr>
          <c:invertIfNegative val="0"/>
          <c:dLbls>
            <c:dLbl>
              <c:idx val="0"/>
              <c:layout>
                <c:manualLayout>
                  <c:x val="1.392514848923101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208580815385058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925148489231036E-2"/>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417161630770117E-3"/>
                  <c:y val="8.800880088008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62574244615518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60429040769244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925148489231036E-2"/>
                  <c:y val="1.32013201320131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60429040769253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Sheet1!$K$8:$S$8</c:f>
              <c:numCache>
                <c:formatCode>#,##0_);[Red]\(#,##0\)</c:formatCode>
                <c:ptCount val="9"/>
                <c:pt idx="0">
                  <c:v>229</c:v>
                </c:pt>
                <c:pt idx="1">
                  <c:v>202</c:v>
                </c:pt>
                <c:pt idx="2">
                  <c:v>277</c:v>
                </c:pt>
                <c:pt idx="3">
                  <c:v>453</c:v>
                </c:pt>
                <c:pt idx="4">
                  <c:v>538</c:v>
                </c:pt>
                <c:pt idx="5">
                  <c:v>910</c:v>
                </c:pt>
                <c:pt idx="6">
                  <c:v>1494</c:v>
                </c:pt>
                <c:pt idx="7">
                  <c:v>1794</c:v>
                </c:pt>
                <c:pt idx="8">
                  <c:v>1290</c:v>
                </c:pt>
              </c:numCache>
            </c:numRef>
          </c:val>
        </c:ser>
        <c:dLbls>
          <c:showLegendKey val="0"/>
          <c:showVal val="0"/>
          <c:showCatName val="0"/>
          <c:showSerName val="0"/>
          <c:showPercent val="0"/>
          <c:showBubbleSize val="0"/>
        </c:dLbls>
        <c:gapWidth val="170"/>
        <c:axId val="345431824"/>
        <c:axId val="345432216"/>
      </c:barChart>
      <c:catAx>
        <c:axId val="3454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5432216"/>
        <c:crosses val="autoZero"/>
        <c:auto val="1"/>
        <c:lblAlgn val="ctr"/>
        <c:lblOffset val="100"/>
        <c:noMultiLvlLbl val="0"/>
      </c:catAx>
      <c:valAx>
        <c:axId val="345432216"/>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sz="1400"/>
                  <a:t>（人）</a:t>
                </a:r>
              </a:p>
            </c:rich>
          </c:tx>
          <c:layout>
            <c:manualLayout>
              <c:xMode val="edge"/>
              <c:yMode val="edge"/>
              <c:x val="4.0613919958538872E-2"/>
              <c:y val="2.0758296302071143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5431824"/>
        <c:crosses val="autoZero"/>
        <c:crossBetween val="between"/>
        <c:majorUnit val="500"/>
      </c:valAx>
      <c:spPr>
        <a:solidFill>
          <a:schemeClr val="bg1"/>
        </a:solidFill>
        <a:ln>
          <a:solidFill>
            <a:schemeClr val="bg1">
              <a:lumMod val="50000"/>
            </a:schemeClr>
          </a:solidFill>
        </a:ln>
        <a:effectLst/>
      </c:spPr>
    </c:plotArea>
    <c:legend>
      <c:legendPos val="t"/>
      <c:layout>
        <c:manualLayout>
          <c:xMode val="edge"/>
          <c:yMode val="edge"/>
          <c:x val="0.14056325023538971"/>
          <c:y val="0.14855060313814175"/>
          <c:w val="0.16627985236594364"/>
          <c:h val="7.4257945479587334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baseline="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51809384350615"/>
          <c:y val="0.14138317047718432"/>
          <c:w val="0.48848191748870357"/>
          <c:h val="0.7997145537530698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pattFill prst="ltUpDiag">
                <a:fgClr>
                  <a:schemeClr val="bg1"/>
                </a:fgClr>
                <a:bgClr>
                  <a:schemeClr val="accent3"/>
                </a:bgClr>
              </a:pattFill>
              <a:ln>
                <a:noFill/>
              </a:ln>
              <a:effectLst/>
            </c:spPr>
          </c:dPt>
          <c:dPt>
            <c:idx val="2"/>
            <c:invertIfNegative val="0"/>
            <c:bubble3D val="0"/>
            <c:spPr>
              <a:pattFill prst="ltUpDiag">
                <a:fgClr>
                  <a:schemeClr val="bg1"/>
                </a:fgClr>
                <a:bgClr>
                  <a:schemeClr val="accent3"/>
                </a:bgClr>
              </a:pattFill>
              <a:ln>
                <a:noFill/>
              </a:ln>
              <a:effectLst/>
            </c:spPr>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Sheet1!$J$11:$J$14</c:f>
              <c:strCache>
                <c:ptCount val="4"/>
                <c:pt idx="0">
                  <c:v>女性（n=2,888）</c:v>
                </c:pt>
                <c:pt idx="1">
                  <c:v>男性（n=1,805）</c:v>
                </c:pt>
                <c:pt idx="2">
                  <c:v>女性（n=765）</c:v>
                </c:pt>
                <c:pt idx="3">
                  <c:v>男性（n=633）</c:v>
                </c:pt>
              </c:strCache>
            </c:strRef>
          </c:cat>
          <c:val>
            <c:numRef>
              <c:f>Sheet1!$K$11:$K$14</c:f>
              <c:numCache>
                <c:formatCode>#,##0.0;[Red]\-#,##0.0</c:formatCode>
                <c:ptCount val="4"/>
                <c:pt idx="0">
                  <c:v>3.2</c:v>
                </c:pt>
                <c:pt idx="1">
                  <c:v>6.5</c:v>
                </c:pt>
                <c:pt idx="2">
                  <c:v>3.5</c:v>
                </c:pt>
                <c:pt idx="3">
                  <c:v>11.5</c:v>
                </c:pt>
              </c:numCache>
            </c:numRef>
          </c:val>
        </c:ser>
        <c:dLbls>
          <c:showLegendKey val="0"/>
          <c:showVal val="0"/>
          <c:showCatName val="0"/>
          <c:showSerName val="0"/>
          <c:showPercent val="0"/>
          <c:showBubbleSize val="0"/>
        </c:dLbls>
        <c:gapWidth val="182"/>
        <c:overlap val="10"/>
        <c:axId val="345433000"/>
        <c:axId val="345433392"/>
      </c:barChart>
      <c:catAx>
        <c:axId val="345433000"/>
        <c:scaling>
          <c:orientation val="maxMin"/>
        </c:scaling>
        <c:delete val="0"/>
        <c:axPos val="l"/>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ea"/>
                <a:ea typeface="+mn-ea"/>
                <a:cs typeface="+mn-cs"/>
              </a:defRPr>
            </a:pPr>
            <a:endParaRPr lang="ja-JP"/>
          </a:p>
        </c:txPr>
        <c:crossAx val="345433392"/>
        <c:crosses val="autoZero"/>
        <c:auto val="1"/>
        <c:lblAlgn val="ctr"/>
        <c:lblOffset val="100"/>
        <c:noMultiLvlLbl val="0"/>
      </c:catAx>
      <c:valAx>
        <c:axId val="345433392"/>
        <c:scaling>
          <c:orientation val="minMax"/>
          <c:max val="15"/>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t>
                </a:r>
                <a:endParaRPr lang="ja-JP"/>
              </a:p>
            </c:rich>
          </c:tx>
          <c:layout>
            <c:manualLayout>
              <c:xMode val="edge"/>
              <c:yMode val="edge"/>
              <c:x val="0.94551968503937012"/>
              <c:y val="1.09494522139956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in"/>
        <c:minorTickMark val="none"/>
        <c:tickLblPos val="low"/>
        <c:spPr>
          <a:noFill/>
          <a:ln>
            <a:solidFill>
              <a:schemeClr val="tx1">
                <a:lumMod val="15000"/>
                <a:lumOff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5433000"/>
        <c:crosses val="autoZero"/>
        <c:crossBetween val="between"/>
        <c:majorUnit val="5"/>
      </c:valAx>
      <c:spPr>
        <a:solidFill>
          <a:schemeClr val="bg1"/>
        </a:solidFill>
        <a:ln>
          <a:solidFill>
            <a:schemeClr val="bg1">
              <a:lumMod val="50000"/>
            </a:schemeClr>
          </a:solidFill>
        </a:ln>
        <a:effectLst/>
      </c:spPr>
    </c:plotArea>
    <c:plotVisOnly val="1"/>
    <c:dispBlanksAs val="gap"/>
    <c:showDLblsOverMax val="0"/>
  </c:chart>
  <c:spPr>
    <a:solidFill>
      <a:srgbClr val="FFFCDB"/>
    </a:solidFill>
    <a:ln w="9525" cap="flat" cmpd="sng" algn="ctr">
      <a:noFill/>
      <a:round/>
    </a:ln>
    <a:effectLst/>
  </c:spPr>
  <c:txPr>
    <a:bodyPr/>
    <a:lstStyle/>
    <a:p>
      <a:pPr>
        <a:defRPr sz="1400"/>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5592018389005"/>
          <c:y val="0.1333601460194834"/>
          <c:w val="0.50798258913288019"/>
          <c:h val="0.85492667190186122"/>
        </c:manualLayout>
      </c:layout>
      <c:barChart>
        <c:barDir val="bar"/>
        <c:grouping val="clustered"/>
        <c:varyColors val="0"/>
        <c:ser>
          <c:idx val="0"/>
          <c:order val="0"/>
          <c:tx>
            <c:v>女性（n＝525）</c:v>
          </c:tx>
          <c:spPr>
            <a:pattFill prst="ltUpDiag">
              <a:fgClr>
                <a:schemeClr val="bg1"/>
              </a:fgClr>
              <a:bgClr>
                <a:schemeClr val="accent3"/>
              </a:bgClr>
            </a:pattFill>
            <a:ln>
              <a:noFill/>
            </a:ln>
            <a:effectLst/>
          </c:spPr>
          <c:invertIfNegative val="0"/>
          <c:dLbls>
            <c:dLbl>
              <c:idx val="12"/>
              <c:layout>
                <c:manualLayout>
                  <c:x val="2.9384109073812884E-3"/>
                  <c:y val="1.2560350049610069E-1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0774048864332858E-16"/>
                  <c:y val="6.851179171552177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7.048892334258782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Sheet1!$B$48:$B$64</c:f>
              <c:strCache>
                <c:ptCount val="17"/>
                <c:pt idx="0">
                  <c:v>シャワーや入浴があまり出来ない</c:v>
                </c:pt>
                <c:pt idx="1">
                  <c:v>着替えが少ない</c:v>
                </c:pt>
                <c:pt idx="2">
                  <c:v>プライバシーが確保されていない</c:v>
                </c:pt>
                <c:pt idx="3">
                  <c:v>水道，電気，ガスなどのインフラが復旧していない</c:v>
                </c:pt>
                <c:pt idx="4">
                  <c:v>満足できる食事が出ない</c:v>
                </c:pt>
                <c:pt idx="5">
                  <c:v>トイレの数が少ない</c:v>
                </c:pt>
                <c:pt idx="6">
                  <c:v>テレビやパソコンが少なく，自分の欲しい情報を得ることが難しい</c:v>
                </c:pt>
                <c:pt idx="7">
                  <c:v>家族の安否が確認できず，不安だった</c:v>
                </c:pt>
                <c:pt idx="8">
                  <c:v>被災前の地域コミュニティが確保されていない</c:v>
                </c:pt>
                <c:pt idx="9">
                  <c:v>常用している薬が不足している</c:v>
                </c:pt>
                <c:pt idx="10">
                  <c:v>子どもが遊べたり，友人と話したりするようなスペースが確保されていない</c:v>
                </c:pt>
                <c:pt idx="11">
                  <c:v>ゴミ処理のルールがなく，不衛生になっている</c:v>
                </c:pt>
                <c:pt idx="12">
                  <c:v>医師や看護師などの巡回が少ない</c:v>
                </c:pt>
                <c:pt idx="13">
                  <c:v>話し相手が少ない</c:v>
                </c:pt>
                <c:pt idx="14">
                  <c:v>その他</c:v>
                </c:pt>
                <c:pt idx="15">
                  <c:v>特にない</c:v>
                </c:pt>
                <c:pt idx="16">
                  <c:v>無回答</c:v>
                </c:pt>
              </c:strCache>
            </c:strRef>
          </c:cat>
          <c:val>
            <c:numRef>
              <c:f>Sheet1!$C$48:$C$64</c:f>
              <c:numCache>
                <c:formatCode>0.0_ </c:formatCode>
                <c:ptCount val="17"/>
                <c:pt idx="0">
                  <c:v>49.523809523809526</c:v>
                </c:pt>
                <c:pt idx="1">
                  <c:v>42.857142857142854</c:v>
                </c:pt>
                <c:pt idx="2">
                  <c:v>39.047619047619051</c:v>
                </c:pt>
                <c:pt idx="3">
                  <c:v>36.38095238095238</c:v>
                </c:pt>
                <c:pt idx="4">
                  <c:v>35.61904761904762</c:v>
                </c:pt>
                <c:pt idx="5">
                  <c:v>27.80952380952381</c:v>
                </c:pt>
                <c:pt idx="6">
                  <c:v>25.904761904761902</c:v>
                </c:pt>
                <c:pt idx="7">
                  <c:v>21.333333333333336</c:v>
                </c:pt>
                <c:pt idx="8">
                  <c:v>13.523809523809524</c:v>
                </c:pt>
                <c:pt idx="9">
                  <c:v>13.333333333333334</c:v>
                </c:pt>
                <c:pt idx="10">
                  <c:v>11.80952380952381</c:v>
                </c:pt>
                <c:pt idx="11">
                  <c:v>10.857142857142858</c:v>
                </c:pt>
                <c:pt idx="12">
                  <c:v>9.7142857142857135</c:v>
                </c:pt>
                <c:pt idx="13">
                  <c:v>7.8095238095238093</c:v>
                </c:pt>
                <c:pt idx="14">
                  <c:v>12.19047619047619</c:v>
                </c:pt>
                <c:pt idx="15">
                  <c:v>8.7619047619047628</c:v>
                </c:pt>
                <c:pt idx="16">
                  <c:v>19</c:v>
                </c:pt>
              </c:numCache>
            </c:numRef>
          </c:val>
        </c:ser>
        <c:ser>
          <c:idx val="1"/>
          <c:order val="1"/>
          <c:tx>
            <c:v>男性（n＝345）</c:v>
          </c:tx>
          <c:spPr>
            <a:solidFill>
              <a:schemeClr val="accent5"/>
            </a:solidFill>
            <a:ln>
              <a:noFill/>
            </a:ln>
            <a:effectLst/>
          </c:spPr>
          <c:invertIfNegative val="0"/>
          <c:dLbls>
            <c:dLbl>
              <c:idx val="16"/>
              <c:layout>
                <c:manualLayout>
                  <c:x val="0"/>
                  <c:y val="3.768202490646399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Sheet1!$B$48:$B$64</c:f>
              <c:strCache>
                <c:ptCount val="17"/>
                <c:pt idx="0">
                  <c:v>シャワーや入浴があまり出来ない</c:v>
                </c:pt>
                <c:pt idx="1">
                  <c:v>着替えが少ない</c:v>
                </c:pt>
                <c:pt idx="2">
                  <c:v>プライバシーが確保されていない</c:v>
                </c:pt>
                <c:pt idx="3">
                  <c:v>水道，電気，ガスなどのインフラが復旧していない</c:v>
                </c:pt>
                <c:pt idx="4">
                  <c:v>満足できる食事が出ない</c:v>
                </c:pt>
                <c:pt idx="5">
                  <c:v>トイレの数が少ない</c:v>
                </c:pt>
                <c:pt idx="6">
                  <c:v>テレビやパソコンが少なく，自分の欲しい情報を得ることが難しい</c:v>
                </c:pt>
                <c:pt idx="7">
                  <c:v>家族の安否が確認できず，不安だった</c:v>
                </c:pt>
                <c:pt idx="8">
                  <c:v>被災前の地域コミュニティが確保されていない</c:v>
                </c:pt>
                <c:pt idx="9">
                  <c:v>常用している薬が不足している</c:v>
                </c:pt>
                <c:pt idx="10">
                  <c:v>子どもが遊べたり，友人と話したりするようなスペースが確保されていない</c:v>
                </c:pt>
                <c:pt idx="11">
                  <c:v>ゴミ処理のルールがなく，不衛生になっている</c:v>
                </c:pt>
                <c:pt idx="12">
                  <c:v>医師や看護師などの巡回が少ない</c:v>
                </c:pt>
                <c:pt idx="13">
                  <c:v>話し相手が少ない</c:v>
                </c:pt>
                <c:pt idx="14">
                  <c:v>その他</c:v>
                </c:pt>
                <c:pt idx="15">
                  <c:v>特にない</c:v>
                </c:pt>
                <c:pt idx="16">
                  <c:v>無回答</c:v>
                </c:pt>
              </c:strCache>
            </c:strRef>
          </c:cat>
          <c:val>
            <c:numRef>
              <c:f>Sheet1!$D$48:$D$64</c:f>
              <c:numCache>
                <c:formatCode>0.0_ </c:formatCode>
                <c:ptCount val="17"/>
                <c:pt idx="0">
                  <c:v>42.608695652173914</c:v>
                </c:pt>
                <c:pt idx="1">
                  <c:v>38.260869565217391</c:v>
                </c:pt>
                <c:pt idx="2">
                  <c:v>30.724637681159422</c:v>
                </c:pt>
                <c:pt idx="3">
                  <c:v>32.753623188405797</c:v>
                </c:pt>
                <c:pt idx="4">
                  <c:v>31.014492753623191</c:v>
                </c:pt>
                <c:pt idx="5">
                  <c:v>20.289855072463769</c:v>
                </c:pt>
                <c:pt idx="6">
                  <c:v>28.405797101449277</c:v>
                </c:pt>
                <c:pt idx="7">
                  <c:v>18.840579710144929</c:v>
                </c:pt>
                <c:pt idx="8">
                  <c:v>10.144927536231885</c:v>
                </c:pt>
                <c:pt idx="9">
                  <c:v>9.8550724637681171</c:v>
                </c:pt>
                <c:pt idx="10">
                  <c:v>8.9855072463768124</c:v>
                </c:pt>
                <c:pt idx="11">
                  <c:v>7.8260869565217401</c:v>
                </c:pt>
                <c:pt idx="12">
                  <c:v>8.4057971014492754</c:v>
                </c:pt>
                <c:pt idx="13">
                  <c:v>6.9565217391304346</c:v>
                </c:pt>
                <c:pt idx="14">
                  <c:v>13.623188405797102</c:v>
                </c:pt>
                <c:pt idx="15">
                  <c:v>13.043478260869565</c:v>
                </c:pt>
                <c:pt idx="16">
                  <c:v>19</c:v>
                </c:pt>
              </c:numCache>
            </c:numRef>
          </c:val>
        </c:ser>
        <c:dLbls>
          <c:dLblPos val="outEnd"/>
          <c:showLegendKey val="0"/>
          <c:showVal val="1"/>
          <c:showCatName val="0"/>
          <c:showSerName val="0"/>
          <c:showPercent val="0"/>
          <c:showBubbleSize val="0"/>
        </c:dLbls>
        <c:gapWidth val="100"/>
        <c:axId val="346114656"/>
        <c:axId val="346115048"/>
      </c:barChart>
      <c:catAx>
        <c:axId val="3461146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6115048"/>
        <c:crosses val="autoZero"/>
        <c:auto val="1"/>
        <c:lblAlgn val="ctr"/>
        <c:lblOffset val="100"/>
        <c:noMultiLvlLbl val="0"/>
      </c:catAx>
      <c:valAx>
        <c:axId val="34611504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a:t>
                </a:r>
              </a:p>
            </c:rich>
          </c:tx>
          <c:layout>
            <c:manualLayout>
              <c:xMode val="edge"/>
              <c:yMode val="edge"/>
              <c:x val="0.907776469760744"/>
              <c:y val="5.3123611725874069E-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out"/>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6114656"/>
        <c:crosses val="autoZero"/>
        <c:crossBetween val="between"/>
      </c:valAx>
      <c:spPr>
        <a:solidFill>
          <a:schemeClr val="bg1"/>
        </a:solidFill>
        <a:ln>
          <a:noFill/>
        </a:ln>
        <a:effectLst/>
      </c:spPr>
    </c:plotArea>
    <c:legend>
      <c:legendPos val="r"/>
      <c:layout>
        <c:manualLayout>
          <c:xMode val="edge"/>
          <c:yMode val="edge"/>
          <c:x val="0.79794480137267754"/>
          <c:y val="0.8126822878946407"/>
          <c:w val="0.17388981268645767"/>
          <c:h val="0.13534090909090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solidFill>
      <a:srgbClr val="FFFCDB"/>
    </a:solid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42505465815045E-2"/>
          <c:y val="7.1428571428571425E-2"/>
          <c:w val="0.88497271776375963"/>
          <c:h val="0.4944895961873963"/>
        </c:manualLayout>
      </c:layout>
      <c:barChart>
        <c:barDir val="col"/>
        <c:grouping val="clustered"/>
        <c:varyColors val="0"/>
        <c:ser>
          <c:idx val="0"/>
          <c:order val="0"/>
          <c:tx>
            <c:strRef>
              <c:f>Sheet1!$C$27</c:f>
              <c:strCache>
                <c:ptCount val="1"/>
                <c:pt idx="0">
                  <c:v>女性からの要望</c:v>
                </c:pt>
              </c:strCache>
            </c:strRef>
          </c:tx>
          <c:spPr>
            <a:pattFill prst="ltUpDiag">
              <a:fgClr>
                <a:schemeClr val="bg1"/>
              </a:fgClr>
              <a:bgClr>
                <a:schemeClr val="accent3"/>
              </a:bgClr>
            </a:pattFill>
            <a:ln>
              <a:solidFill>
                <a:srgbClr val="FDF9DB"/>
              </a:solidFill>
            </a:ln>
            <a:effectLst/>
          </c:spPr>
          <c:invertIfNegative val="0"/>
          <c:dLbls>
            <c:dLbl>
              <c:idx val="6"/>
              <c:layout>
                <c:manualLayout>
                  <c:x val="0"/>
                  <c:y val="1.12583861679644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8.95219808183294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5172012391830719E-3"/>
                  <c:y val="1.19362641091106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1.3676811295998064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4.5516037175493268E-3"/>
                  <c:y val="5.62919308398229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Sheet1!$B$28:$B$45</c:f>
              <c:strCache>
                <c:ptCount val="18"/>
                <c:pt idx="0">
                  <c:v>主食</c:v>
                </c:pt>
                <c:pt idx="1">
                  <c:v>家庭用医薬品</c:v>
                </c:pt>
                <c:pt idx="2">
                  <c:v>プライバシー間仕切り</c:v>
                </c:pt>
                <c:pt idx="3">
                  <c:v>ハンドクリーム</c:v>
                </c:pt>
                <c:pt idx="4">
                  <c:v>リップクリーム</c:v>
                </c:pt>
                <c:pt idx="5">
                  <c:v>化粧品</c:v>
                </c:pt>
                <c:pt idx="6">
                  <c:v>生理用品</c:v>
                </c:pt>
                <c:pt idx="7">
                  <c:v>おりもの用ライナー</c:v>
                </c:pt>
                <c:pt idx="8">
                  <c:v>尿漏れパッド</c:v>
                </c:pt>
                <c:pt idx="9">
                  <c:v>粉ミルク</c:v>
                </c:pt>
                <c:pt idx="10">
                  <c:v>哺乳瓶</c:v>
                </c:pt>
                <c:pt idx="11">
                  <c:v>哺乳瓶用消毒剤</c:v>
                </c:pt>
                <c:pt idx="12">
                  <c:v>小児用おむつ</c:v>
                </c:pt>
                <c:pt idx="13">
                  <c:v>おしりふき</c:v>
                </c:pt>
                <c:pt idx="14">
                  <c:v>離乳食</c:v>
                </c:pt>
                <c:pt idx="15">
                  <c:v>ベビーバス</c:v>
                </c:pt>
                <c:pt idx="16">
                  <c:v>成人用おむつ</c:v>
                </c:pt>
                <c:pt idx="17">
                  <c:v>介護職</c:v>
                </c:pt>
              </c:strCache>
            </c:strRef>
          </c:cat>
          <c:val>
            <c:numRef>
              <c:f>Sheet1!$C$28:$C$45</c:f>
              <c:numCache>
                <c:formatCode>#,##0_);[Red]\(#,##0\)</c:formatCode>
                <c:ptCount val="18"/>
                <c:pt idx="0">
                  <c:v>65</c:v>
                </c:pt>
                <c:pt idx="1">
                  <c:v>43</c:v>
                </c:pt>
                <c:pt idx="2">
                  <c:v>29</c:v>
                </c:pt>
                <c:pt idx="3">
                  <c:v>11</c:v>
                </c:pt>
                <c:pt idx="4">
                  <c:v>11</c:v>
                </c:pt>
                <c:pt idx="5">
                  <c:v>13</c:v>
                </c:pt>
                <c:pt idx="6">
                  <c:v>54</c:v>
                </c:pt>
                <c:pt idx="7">
                  <c:v>28</c:v>
                </c:pt>
                <c:pt idx="8">
                  <c:v>25</c:v>
                </c:pt>
                <c:pt idx="9">
                  <c:v>70</c:v>
                </c:pt>
                <c:pt idx="10">
                  <c:v>43</c:v>
                </c:pt>
                <c:pt idx="11">
                  <c:v>35</c:v>
                </c:pt>
                <c:pt idx="12">
                  <c:v>69</c:v>
                </c:pt>
                <c:pt idx="13">
                  <c:v>55</c:v>
                </c:pt>
                <c:pt idx="14">
                  <c:v>44</c:v>
                </c:pt>
                <c:pt idx="15">
                  <c:v>17</c:v>
                </c:pt>
                <c:pt idx="16">
                  <c:v>54</c:v>
                </c:pt>
                <c:pt idx="17">
                  <c:v>11</c:v>
                </c:pt>
              </c:numCache>
            </c:numRef>
          </c:val>
        </c:ser>
        <c:ser>
          <c:idx val="1"/>
          <c:order val="1"/>
          <c:tx>
            <c:strRef>
              <c:f>Sheet1!$D$27</c:f>
              <c:strCache>
                <c:ptCount val="1"/>
                <c:pt idx="0">
                  <c:v>男性からの要望</c:v>
                </c:pt>
              </c:strCache>
            </c:strRef>
          </c:tx>
          <c:spPr>
            <a:solidFill>
              <a:schemeClr val="accent1"/>
            </a:solidFill>
            <a:ln>
              <a:noFill/>
            </a:ln>
            <a:effectLst/>
          </c:spPr>
          <c:invertIfNegative val="0"/>
          <c:dLbls>
            <c:dLbl>
              <c:idx val="0"/>
              <c:layout>
                <c:manualLayout>
                  <c:x val="0"/>
                  <c:y val="1.1258386167964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344024783661439E-3"/>
                  <c:y val="1.1258386167964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6.0688049567321767E-3"/>
                  <c:y val="5.96813205455530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6.0688049567321767E-3"/>
                  <c:y val="5.62919308398229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Sheet1!$B$28:$B$45</c:f>
              <c:strCache>
                <c:ptCount val="18"/>
                <c:pt idx="0">
                  <c:v>主食</c:v>
                </c:pt>
                <c:pt idx="1">
                  <c:v>家庭用医薬品</c:v>
                </c:pt>
                <c:pt idx="2">
                  <c:v>プライバシー間仕切り</c:v>
                </c:pt>
                <c:pt idx="3">
                  <c:v>ハンドクリーム</c:v>
                </c:pt>
                <c:pt idx="4">
                  <c:v>リップクリーム</c:v>
                </c:pt>
                <c:pt idx="5">
                  <c:v>化粧品</c:v>
                </c:pt>
                <c:pt idx="6">
                  <c:v>生理用品</c:v>
                </c:pt>
                <c:pt idx="7">
                  <c:v>おりもの用ライナー</c:v>
                </c:pt>
                <c:pt idx="8">
                  <c:v>尿漏れパッド</c:v>
                </c:pt>
                <c:pt idx="9">
                  <c:v>粉ミルク</c:v>
                </c:pt>
                <c:pt idx="10">
                  <c:v>哺乳瓶</c:v>
                </c:pt>
                <c:pt idx="11">
                  <c:v>哺乳瓶用消毒剤</c:v>
                </c:pt>
                <c:pt idx="12">
                  <c:v>小児用おむつ</c:v>
                </c:pt>
                <c:pt idx="13">
                  <c:v>おしりふき</c:v>
                </c:pt>
                <c:pt idx="14">
                  <c:v>離乳食</c:v>
                </c:pt>
                <c:pt idx="15">
                  <c:v>ベビーバス</c:v>
                </c:pt>
                <c:pt idx="16">
                  <c:v>成人用おむつ</c:v>
                </c:pt>
                <c:pt idx="17">
                  <c:v>介護職</c:v>
                </c:pt>
              </c:strCache>
            </c:strRef>
          </c:cat>
          <c:val>
            <c:numRef>
              <c:f>Sheet1!$D$28:$D$45</c:f>
              <c:numCache>
                <c:formatCode>#,##0_);[Red]\(#,##0\)</c:formatCode>
                <c:ptCount val="18"/>
                <c:pt idx="0">
                  <c:v>63</c:v>
                </c:pt>
                <c:pt idx="1">
                  <c:v>36</c:v>
                </c:pt>
                <c:pt idx="2">
                  <c:v>27</c:v>
                </c:pt>
                <c:pt idx="3">
                  <c:v>4</c:v>
                </c:pt>
                <c:pt idx="4">
                  <c:v>4</c:v>
                </c:pt>
                <c:pt idx="5">
                  <c:v>3</c:v>
                </c:pt>
                <c:pt idx="6">
                  <c:v>8</c:v>
                </c:pt>
                <c:pt idx="7">
                  <c:v>6</c:v>
                </c:pt>
                <c:pt idx="8">
                  <c:v>14</c:v>
                </c:pt>
                <c:pt idx="9">
                  <c:v>28</c:v>
                </c:pt>
                <c:pt idx="10">
                  <c:v>20</c:v>
                </c:pt>
                <c:pt idx="11">
                  <c:v>14</c:v>
                </c:pt>
                <c:pt idx="12">
                  <c:v>29</c:v>
                </c:pt>
                <c:pt idx="13">
                  <c:v>26</c:v>
                </c:pt>
                <c:pt idx="14">
                  <c:v>19</c:v>
                </c:pt>
                <c:pt idx="15">
                  <c:v>11</c:v>
                </c:pt>
                <c:pt idx="16">
                  <c:v>51</c:v>
                </c:pt>
                <c:pt idx="17">
                  <c:v>11</c:v>
                </c:pt>
              </c:numCache>
            </c:numRef>
          </c:val>
        </c:ser>
        <c:dLbls>
          <c:showLegendKey val="0"/>
          <c:showVal val="0"/>
          <c:showCatName val="0"/>
          <c:showSerName val="0"/>
          <c:showPercent val="0"/>
          <c:showBubbleSize val="0"/>
        </c:dLbls>
        <c:gapWidth val="147"/>
        <c:axId val="346115832"/>
        <c:axId val="346116224"/>
      </c:barChart>
      <c:catAx>
        <c:axId val="34611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46116224"/>
        <c:crosses val="autoZero"/>
        <c:auto val="1"/>
        <c:lblAlgn val="ctr"/>
        <c:lblOffset val="100"/>
        <c:noMultiLvlLbl val="0"/>
      </c:catAx>
      <c:valAx>
        <c:axId val="34611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（件）</a:t>
                </a:r>
              </a:p>
            </c:rich>
          </c:tx>
          <c:layout>
            <c:manualLayout>
              <c:xMode val="edge"/>
              <c:yMode val="edge"/>
              <c:x val="1.8568512268304256E-2"/>
              <c:y val="0"/>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in"/>
        <c:minorTickMark val="none"/>
        <c:tickLblPos val="nextTo"/>
        <c:spPr>
          <a:noFill/>
          <a:ln>
            <a:solidFill>
              <a:schemeClr val="tx1">
                <a:lumMod val="35000"/>
                <a:lumOff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46115832"/>
        <c:crosses val="autoZero"/>
        <c:crossBetween val="between"/>
        <c:majorUnit val="20"/>
      </c:valAx>
      <c:spPr>
        <a:solidFill>
          <a:schemeClr val="bg1"/>
        </a:solidFill>
        <a:ln>
          <a:solidFill>
            <a:schemeClr val="tx1">
              <a:lumMod val="35000"/>
              <a:lumOff val="65000"/>
            </a:schemeClr>
          </a:solidFill>
        </a:ln>
        <a:effectLst/>
      </c:spPr>
    </c:plotArea>
    <c:legend>
      <c:legendPos val="b"/>
      <c:layout>
        <c:manualLayout>
          <c:xMode val="edge"/>
          <c:yMode val="edge"/>
          <c:x val="9.6411448728872071E-2"/>
          <c:y val="7.2980272116080158E-2"/>
          <c:w val="0.36592410125256747"/>
          <c:h val="5.24071991001124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sz="1400"/>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5284792917745E-2"/>
          <c:y val="1.8056806584657071E-2"/>
          <c:w val="0.91632947216391147"/>
          <c:h val="0.90756609731947657"/>
        </c:manualLayout>
      </c:layout>
      <c:pieChart>
        <c:varyColors val="1"/>
        <c:ser>
          <c:idx val="0"/>
          <c:order val="0"/>
          <c:tx>
            <c:strRef>
              <c:f>Sheet1!$B$1</c:f>
              <c:strCache>
                <c:ptCount val="1"/>
                <c:pt idx="0">
                  <c:v>市区町村防災会議における女性委員の割合(%)</c:v>
                </c:pt>
              </c:strCache>
            </c:strRef>
          </c:tx>
          <c:explosion val="25"/>
          <c:dPt>
            <c:idx val="0"/>
            <c:bubble3D val="0"/>
            <c:explosion val="21"/>
            <c:spPr>
              <a:pattFill prst="ltUpDiag">
                <a:fgClr>
                  <a:schemeClr val="bg1"/>
                </a:fgClr>
                <a:bgClr>
                  <a:schemeClr val="accent3"/>
                </a:bgClr>
              </a:pattFill>
              <a:ln>
                <a:noFill/>
              </a:ln>
              <a:effectLst/>
            </c:spPr>
          </c:dPt>
          <c:dPt>
            <c:idx val="1"/>
            <c:bubble3D val="0"/>
            <c:spPr>
              <a:solidFill>
                <a:schemeClr val="accent5"/>
              </a:solidFill>
              <a:ln>
                <a:noFill/>
              </a:ln>
              <a:effectLst/>
            </c:spPr>
          </c:dPt>
          <c:dLbls>
            <c:dLbl>
              <c:idx val="0"/>
              <c:layout>
                <c:manualLayout>
                  <c:x val="8.80289094862476E-2"/>
                  <c:y val="0.130571358267717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9590977986572863E-2"/>
                  <c:y val="-0.21341338464331741"/>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女性</c:v>
                </c:pt>
                <c:pt idx="1">
                  <c:v>男性</c:v>
                </c:pt>
              </c:strCache>
            </c:strRef>
          </c:cat>
          <c:val>
            <c:numRef>
              <c:f>Sheet1!$B$2:$B$3</c:f>
              <c:numCache>
                <c:formatCode>General</c:formatCode>
                <c:ptCount val="2"/>
                <c:pt idx="0">
                  <c:v>7.7</c:v>
                </c:pt>
                <c:pt idx="1">
                  <c:v>92.3</c:v>
                </c:pt>
              </c:numCache>
            </c:numRef>
          </c:val>
        </c:ser>
        <c:ser>
          <c:idx val="1"/>
          <c:order val="1"/>
          <c:tx>
            <c:strRef>
              <c:f>Sheet1!$C$1</c:f>
              <c:strCache>
                <c:ptCount val="1"/>
                <c:pt idx="0">
                  <c:v>列1</c:v>
                </c:pt>
              </c:strCache>
            </c:strRef>
          </c:tx>
          <c:explosion val="25"/>
          <c:dPt>
            <c:idx val="0"/>
            <c:bubble3D val="0"/>
            <c:spPr>
              <a:solidFill>
                <a:schemeClr val="accent1"/>
              </a:solidFill>
              <a:ln>
                <a:noFill/>
              </a:ln>
              <a:effectLst/>
            </c:spPr>
          </c:dPt>
          <c:dPt>
            <c:idx val="1"/>
            <c:bubble3D val="0"/>
            <c:spPr>
              <a:solidFill>
                <a:schemeClr val="accent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女性</c:v>
                </c:pt>
                <c:pt idx="1">
                  <c:v>男性</c:v>
                </c:pt>
              </c:strCache>
            </c:strRef>
          </c:cat>
          <c:val>
            <c:numRef>
              <c:f>Sheet1!$C$2:$C$3</c:f>
              <c:numCache>
                <c:formatCode>General</c:formatCode>
                <c:ptCount val="2"/>
              </c:numCache>
            </c:numRef>
          </c:val>
        </c:ser>
        <c:dLbls>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18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altLang="en-US" sz="2000" dirty="0"/>
              <a:t>日本の</a:t>
            </a:r>
            <a:r>
              <a:rPr lang="ja-JP" altLang="en-US" sz="2000" dirty="0" smtClean="0"/>
              <a:t>人口割合</a:t>
            </a:r>
            <a:endParaRPr lang="ja-JP" altLang="en-US" sz="2000" dirty="0"/>
          </a:p>
        </c:rich>
      </c:tx>
      <c:layout>
        <c:manualLayout>
          <c:xMode val="edge"/>
          <c:yMode val="edge"/>
          <c:x val="0.22672333097740913"/>
          <c:y val="1.722071493461920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4.4964271109356649E-2"/>
          <c:y val="0.25841317886490955"/>
          <c:w val="0.93294251089218316"/>
          <c:h val="0.90212666034190037"/>
        </c:manualLayout>
      </c:layout>
      <c:pieChart>
        <c:varyColors val="1"/>
        <c:ser>
          <c:idx val="0"/>
          <c:order val="0"/>
          <c:tx>
            <c:strRef>
              <c:f>Sheet1!$B$1</c:f>
              <c:strCache>
                <c:ptCount val="1"/>
                <c:pt idx="0">
                  <c:v>日本の人口比</c:v>
                </c:pt>
              </c:strCache>
            </c:strRef>
          </c:tx>
          <c:spPr>
            <a:solidFill>
              <a:schemeClr val="accent5"/>
            </a:solidFill>
          </c:spPr>
          <c:dPt>
            <c:idx val="0"/>
            <c:bubble3D val="0"/>
            <c:spPr>
              <a:pattFill prst="ltUpDiag">
                <a:fgClr>
                  <a:schemeClr val="bg1"/>
                </a:fgClr>
                <a:bgClr>
                  <a:schemeClr val="accent3"/>
                </a:bgClr>
              </a:pattFill>
              <a:ln>
                <a:noFill/>
              </a:ln>
              <a:effectLst/>
            </c:spPr>
          </c:dPt>
          <c:dPt>
            <c:idx val="1"/>
            <c:bubble3D val="0"/>
            <c:spPr>
              <a:solidFill>
                <a:schemeClr val="accent5"/>
              </a:solidFill>
              <a:ln>
                <a:noFill/>
              </a:ln>
              <a:effectLst/>
            </c:spPr>
          </c:dPt>
          <c:dLbls>
            <c:dLbl>
              <c:idx val="0"/>
              <c:layout>
                <c:manualLayout>
                  <c:x val="-0.18178520623312378"/>
                  <c:y val="1.016475121093628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84557029895229"/>
                  <c:y val="4.2137062090381164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女性</c:v>
                </c:pt>
                <c:pt idx="1">
                  <c:v>男性</c:v>
                </c:pt>
              </c:strCache>
            </c:strRef>
          </c:cat>
          <c:val>
            <c:numRef>
              <c:f>Sheet1!$B$2:$B$3</c:f>
              <c:numCache>
                <c:formatCode>General</c:formatCode>
                <c:ptCount val="2"/>
                <c:pt idx="0">
                  <c:v>6518</c:v>
                </c:pt>
                <c:pt idx="1">
                  <c:v>6170</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sz="1600"/>
              <a:t> 男 性 </a:t>
            </a:r>
          </a:p>
        </c:rich>
      </c:tx>
      <c:layout>
        <c:manualLayout>
          <c:xMode val="edge"/>
          <c:yMode val="edge"/>
          <c:x val="0.43415616257844314"/>
          <c:y val="6.962574244615518E-3"/>
        </c:manualLayout>
      </c:layout>
      <c:overlay val="0"/>
      <c:spPr>
        <a:noFill/>
        <a:ln>
          <a:solidFill>
            <a:schemeClr val="accent1"/>
          </a:solidFill>
        </a:ln>
        <a:effectLst/>
      </c:spPr>
    </c:title>
    <c:autoTitleDeleted val="0"/>
    <c:plotArea>
      <c:layout/>
      <c:barChart>
        <c:barDir val="col"/>
        <c:grouping val="stacked"/>
        <c:varyColors val="0"/>
        <c:ser>
          <c:idx val="0"/>
          <c:order val="0"/>
          <c:tx>
            <c:strRef>
              <c:f>Sheet1!$H$9</c:f>
              <c:strCache>
                <c:ptCount val="1"/>
                <c:pt idx="0">
                  <c:v>～20歳</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Sheet1!$I$9:$J$9</c:f>
              <c:numCache>
                <c:formatCode>#,##0_);[Red]\(#,##0\)</c:formatCode>
                <c:ptCount val="2"/>
                <c:pt idx="0">
                  <c:v>204</c:v>
                </c:pt>
                <c:pt idx="1">
                  <c:v>1252</c:v>
                </c:pt>
              </c:numCache>
            </c:numRef>
          </c:val>
        </c:ser>
        <c:ser>
          <c:idx val="1"/>
          <c:order val="1"/>
          <c:tx>
            <c:strRef>
              <c:f>Sheet1!$H$10</c:f>
              <c:strCache>
                <c:ptCount val="1"/>
                <c:pt idx="0">
                  <c:v>20～29歳</c:v>
                </c:pt>
              </c:strCache>
            </c:strRef>
          </c:tx>
          <c:spPr>
            <a:solidFill>
              <a:schemeClr val="dk1">
                <a:tint val="55000"/>
              </a:schemeClr>
            </a:solidFill>
            <a:ln>
              <a:solidFill>
                <a:schemeClr val="tx1"/>
              </a:solidFill>
            </a:ln>
            <a:effectLst/>
          </c:spPr>
          <c:invertIfNegative val="0"/>
          <c:dLbls>
            <c:dLbl>
              <c:idx val="0"/>
              <c:layout>
                <c:manualLayout>
                  <c:x val="-0.1642059321488063"/>
                  <c:y val="1.467419813787891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Sheet1!$I$10:$J$10</c:f>
              <c:numCache>
                <c:formatCode>#,##0_);[Red]\(#,##0\)</c:formatCode>
                <c:ptCount val="2"/>
                <c:pt idx="0">
                  <c:v>88</c:v>
                </c:pt>
                <c:pt idx="1">
                  <c:v>928</c:v>
                </c:pt>
              </c:numCache>
            </c:numRef>
          </c:val>
        </c:ser>
        <c:ser>
          <c:idx val="2"/>
          <c:order val="2"/>
          <c:tx>
            <c:strRef>
              <c:f>Sheet1!$H$11</c:f>
              <c:strCache>
                <c:ptCount val="1"/>
                <c:pt idx="0">
                  <c:v>30～39歳</c:v>
                </c:pt>
              </c:strCache>
            </c:strRef>
          </c:tx>
          <c:spPr>
            <a:solidFill>
              <a:schemeClr val="bg1"/>
            </a:solidFill>
            <a:ln>
              <a:solidFill>
                <a:schemeClr val="tx1"/>
              </a:solidFill>
            </a:ln>
            <a:effectLst/>
          </c:spPr>
          <c:invertIfNegative val="0"/>
          <c:dLbls>
            <c:dLbl>
              <c:idx val="0"/>
              <c:layout>
                <c:manualLayout>
                  <c:x val="-0.16668219016904975"/>
                  <c:y val="-1.222849844823243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Sheet1!$I$11:$J$11</c:f>
              <c:numCache>
                <c:formatCode>#,##0_);[Red]\(#,##0\)</c:formatCode>
                <c:ptCount val="2"/>
                <c:pt idx="0">
                  <c:v>76</c:v>
                </c:pt>
                <c:pt idx="1">
                  <c:v>420</c:v>
                </c:pt>
              </c:numCache>
            </c:numRef>
          </c:val>
        </c:ser>
        <c:ser>
          <c:idx val="3"/>
          <c:order val="3"/>
          <c:tx>
            <c:strRef>
              <c:f>Sheet1!$H$12</c:f>
              <c:strCache>
                <c:ptCount val="1"/>
                <c:pt idx="0">
                  <c:v>40～49歳</c:v>
                </c:pt>
              </c:strCache>
            </c:strRef>
          </c:tx>
          <c:spPr>
            <a:solidFill>
              <a:srgbClr val="494949"/>
            </a:solidFill>
            <a:ln>
              <a:solidFill>
                <a:schemeClr val="tx1"/>
              </a:solidFill>
            </a:ln>
            <a:effectLst/>
          </c:spPr>
          <c:invertIfNegative val="0"/>
          <c:dLbls>
            <c:dLbl>
              <c:idx val="0"/>
              <c:layout>
                <c:manualLayout>
                  <c:x val="-0.1642059321488063"/>
                  <c:y val="-4.3793729669042367E-2"/>
                </c:manualLayout>
              </c:layout>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fld id="{5812D345-CCFD-4AE2-BEDF-5EA56304A9D6}" type="VALUE">
                      <a:rPr lang="en-US" altLang="ja-JP">
                        <a:solidFill>
                          <a:schemeClr val="tx1">
                            <a:lumMod val="75000"/>
                            <a:lumOff val="25000"/>
                          </a:schemeClr>
                        </a:solidFill>
                      </a:rPr>
                      <a:pPr>
                        <a:defRPr sz="1600" b="0" i="0" u="none" strike="noStrike" kern="1200" baseline="0">
                          <a:solidFill>
                            <a:schemeClr val="tx1">
                              <a:lumMod val="75000"/>
                              <a:lumOff val="25000"/>
                            </a:schemeClr>
                          </a:solidFill>
                          <a:latin typeface="+mn-lt"/>
                          <a:ea typeface="+mn-ea"/>
                          <a:cs typeface="+mn-cs"/>
                        </a:defRPr>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Sheet1!$I$12:$J$12</c:f>
              <c:numCache>
                <c:formatCode>#,##0_);[Red]\(#,##0\)</c:formatCode>
                <c:ptCount val="2"/>
                <c:pt idx="0">
                  <c:v>84</c:v>
                </c:pt>
                <c:pt idx="1">
                  <c:v>956</c:v>
                </c:pt>
              </c:numCache>
            </c:numRef>
          </c:val>
        </c:ser>
        <c:ser>
          <c:idx val="4"/>
          <c:order val="4"/>
          <c:tx>
            <c:strRef>
              <c:f>Sheet1!$H$13</c:f>
              <c:strCache>
                <c:ptCount val="1"/>
                <c:pt idx="0">
                  <c:v>50～59歳</c:v>
                </c:pt>
              </c:strCache>
            </c:strRef>
          </c:tx>
          <c:spPr>
            <a:pattFill prst="ltUpDiag">
              <a:fgClr>
                <a:schemeClr val="tx1"/>
              </a:fgClr>
              <a:bgClr>
                <a:schemeClr val="bg1"/>
              </a:bgClr>
            </a:pattFill>
            <a:ln>
              <a:solidFill>
                <a:schemeClr val="tx1"/>
              </a:solidFill>
            </a:ln>
            <a:effectLst/>
          </c:spPr>
          <c:invertIfNegative val="0"/>
          <c:dLbls>
            <c:dLbl>
              <c:idx val="0"/>
              <c:layout>
                <c:manualLayout>
                  <c:x val="-0.16607593554641811"/>
                  <c:y val="-7.852960120334295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spPr>
                <a:pattFill prst="ltUpDiag">
                  <a:fgClr>
                    <a:schemeClr val="bg1">
                      <a:lumMod val="75000"/>
                    </a:schemeClr>
                  </a:fgClr>
                  <a:bgClr>
                    <a:schemeClr val="bg1"/>
                  </a:bgClr>
                </a:pattFill>
                <a:ln>
                  <a:noFill/>
                </a:ln>
                <a:effectLst/>
              </c:spPr>
              <c:txPr>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Sheet1!$I$13:$J$13</c:f>
              <c:numCache>
                <c:formatCode>#,##0_);[Red]\(#,##0\)</c:formatCode>
                <c:ptCount val="2"/>
                <c:pt idx="0">
                  <c:v>80</c:v>
                </c:pt>
                <c:pt idx="1">
                  <c:v>1292</c:v>
                </c:pt>
              </c:numCache>
            </c:numRef>
          </c:val>
        </c:ser>
        <c:ser>
          <c:idx val="5"/>
          <c:order val="5"/>
          <c:tx>
            <c:strRef>
              <c:f>Sheet1!$H$14</c:f>
              <c:strCache>
                <c:ptCount val="1"/>
                <c:pt idx="0">
                  <c:v>60歳～</c:v>
                </c:pt>
              </c:strCache>
            </c:strRef>
          </c:tx>
          <c:spPr>
            <a:solidFill>
              <a:schemeClr val="dk1">
                <a:tint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Sheet1!$I$14:$J$14</c:f>
              <c:numCache>
                <c:formatCode>#,##0_);[Red]\(#,##0\)</c:formatCode>
                <c:ptCount val="2"/>
                <c:pt idx="0">
                  <c:v>338</c:v>
                </c:pt>
                <c:pt idx="1">
                  <c:v>776</c:v>
                </c:pt>
              </c:numCache>
            </c:numRef>
          </c:val>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46117400"/>
        <c:axId val="346117792"/>
      </c:barChart>
      <c:catAx>
        <c:axId val="3461174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46117792"/>
        <c:crosses val="autoZero"/>
        <c:auto val="1"/>
        <c:lblAlgn val="ctr"/>
        <c:lblOffset val="100"/>
        <c:noMultiLvlLbl val="0"/>
      </c:catAx>
      <c:valAx>
        <c:axId val="3461177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4611740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sz="1600"/>
              <a:t> 女 性 </a:t>
            </a:r>
          </a:p>
        </c:rich>
      </c:tx>
      <c:layout>
        <c:manualLayout>
          <c:xMode val="edge"/>
          <c:yMode val="edge"/>
          <c:x val="0.28965268289722734"/>
          <c:y val="6.9625411243439943E-3"/>
        </c:manualLayout>
      </c:layout>
      <c:overlay val="0"/>
      <c:spPr>
        <a:noFill/>
        <a:ln>
          <a:solidFill>
            <a:schemeClr val="accent1"/>
          </a:solidFill>
        </a:ln>
        <a:effectLst/>
      </c:spPr>
    </c:title>
    <c:autoTitleDeleted val="0"/>
    <c:plotArea>
      <c:layout>
        <c:manualLayout>
          <c:layoutTarget val="inner"/>
          <c:xMode val="edge"/>
          <c:yMode val="edge"/>
          <c:x val="0"/>
          <c:y val="0.12066089600884174"/>
          <c:w val="0.71944499228511438"/>
          <c:h val="0.76655723979293322"/>
        </c:manualLayout>
      </c:layout>
      <c:barChart>
        <c:barDir val="col"/>
        <c:grouping val="stacked"/>
        <c:varyColors val="0"/>
        <c:ser>
          <c:idx val="0"/>
          <c:order val="0"/>
          <c:tx>
            <c:strRef>
              <c:f>Sheet1!$H$9</c:f>
              <c:strCache>
                <c:ptCount val="1"/>
                <c:pt idx="0">
                  <c:v>～20歳</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Sheet1!$K$9:$L$9</c:f>
              <c:numCache>
                <c:formatCode>#,##0_);[Red]\(#,##0\)</c:formatCode>
                <c:ptCount val="2"/>
                <c:pt idx="0">
                  <c:v>188</c:v>
                </c:pt>
                <c:pt idx="1">
                  <c:v>1192</c:v>
                </c:pt>
              </c:numCache>
            </c:numRef>
          </c:val>
        </c:ser>
        <c:ser>
          <c:idx val="1"/>
          <c:order val="1"/>
          <c:tx>
            <c:strRef>
              <c:f>Sheet1!$H$10</c:f>
              <c:strCache>
                <c:ptCount val="1"/>
                <c:pt idx="0">
                  <c:v>20～29歳</c:v>
                </c:pt>
              </c:strCache>
            </c:strRef>
          </c:tx>
          <c:spPr>
            <a:solidFill>
              <a:schemeClr val="dk1">
                <a:tint val="5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Sheet1!$K$10:$L$10</c:f>
              <c:numCache>
                <c:formatCode>#,##0_);[Red]\(#,##0\)</c:formatCode>
                <c:ptCount val="2"/>
                <c:pt idx="0">
                  <c:v>188</c:v>
                </c:pt>
                <c:pt idx="1">
                  <c:v>828</c:v>
                </c:pt>
              </c:numCache>
            </c:numRef>
          </c:val>
        </c:ser>
        <c:ser>
          <c:idx val="2"/>
          <c:order val="2"/>
          <c:tx>
            <c:strRef>
              <c:f>Sheet1!$H$11</c:f>
              <c:strCache>
                <c:ptCount val="1"/>
                <c:pt idx="0">
                  <c:v>30～39歳</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Sheet1!$K$11:$L$11</c:f>
              <c:numCache>
                <c:formatCode>#,##0_);[Red]\(#,##0\)</c:formatCode>
                <c:ptCount val="2"/>
                <c:pt idx="0">
                  <c:v>244</c:v>
                </c:pt>
                <c:pt idx="1">
                  <c:v>512</c:v>
                </c:pt>
              </c:numCache>
            </c:numRef>
          </c:val>
        </c:ser>
        <c:ser>
          <c:idx val="3"/>
          <c:order val="3"/>
          <c:tx>
            <c:strRef>
              <c:f>Sheet1!$H$12</c:f>
              <c:strCache>
                <c:ptCount val="1"/>
                <c:pt idx="0">
                  <c:v>40～49歳</c:v>
                </c:pt>
              </c:strCache>
            </c:strRef>
          </c:tx>
          <c:spPr>
            <a:solidFill>
              <a:srgbClr val="49494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Sheet1!$K$12:$L$12</c:f>
              <c:numCache>
                <c:formatCode>#,##0_);[Red]\(#,##0\)</c:formatCode>
                <c:ptCount val="2"/>
                <c:pt idx="0">
                  <c:v>388</c:v>
                </c:pt>
                <c:pt idx="1">
                  <c:v>1236</c:v>
                </c:pt>
              </c:numCache>
            </c:numRef>
          </c:val>
        </c:ser>
        <c:ser>
          <c:idx val="4"/>
          <c:order val="4"/>
          <c:tx>
            <c:strRef>
              <c:f>Sheet1!$H$13</c:f>
              <c:strCache>
                <c:ptCount val="1"/>
                <c:pt idx="0">
                  <c:v>50～59歳</c:v>
                </c:pt>
              </c:strCache>
            </c:strRef>
          </c:tx>
          <c:spPr>
            <a:pattFill prst="ltUpDiag">
              <a:fgClr>
                <a:schemeClr val="tx1"/>
              </a:fgClr>
              <a:bgClr>
                <a:schemeClr val="bg1"/>
              </a:bgClr>
            </a:pattFill>
            <a:ln>
              <a:solidFill>
                <a:schemeClr val="tx1"/>
              </a:solidFill>
            </a:ln>
            <a:effectLst/>
          </c:spPr>
          <c:invertIfNegative val="0"/>
          <c:dLbls>
            <c:spPr>
              <a:pattFill prst="ltUpDiag">
                <a:fgClr>
                  <a:schemeClr val="bg1">
                    <a:lumMod val="75000"/>
                  </a:schemeClr>
                </a:fgClr>
                <a:bgClr>
                  <a:schemeClr val="bg1"/>
                </a:bgClr>
              </a:pattFill>
              <a:ln>
                <a:noFill/>
              </a:ln>
              <a:effectLst/>
            </c:spPr>
            <c:txPr>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Sheet1!$K$13:$L$13</c:f>
              <c:numCache>
                <c:formatCode>#,##0_);[Red]\(#,##0\)</c:formatCode>
                <c:ptCount val="2"/>
                <c:pt idx="0">
                  <c:v>348</c:v>
                </c:pt>
                <c:pt idx="1">
                  <c:v>984</c:v>
                </c:pt>
              </c:numCache>
            </c:numRef>
          </c:val>
        </c:ser>
        <c:ser>
          <c:idx val="5"/>
          <c:order val="5"/>
          <c:tx>
            <c:strRef>
              <c:f>Sheet1!$H$14</c:f>
              <c:strCache>
                <c:ptCount val="1"/>
                <c:pt idx="0">
                  <c:v>60歳～</c:v>
                </c:pt>
              </c:strCache>
            </c:strRef>
          </c:tx>
          <c:spPr>
            <a:solidFill>
              <a:schemeClr val="dk1">
                <a:tint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Sheet1!$K$14:$L$14</c:f>
              <c:numCache>
                <c:formatCode>#,##0_);[Red]\(#,##0\)</c:formatCode>
                <c:ptCount val="2"/>
                <c:pt idx="0">
                  <c:v>680</c:v>
                </c:pt>
                <c:pt idx="1">
                  <c:v>884</c:v>
                </c:pt>
              </c:numCache>
            </c:numRef>
          </c:val>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46419328"/>
        <c:axId val="346419720"/>
      </c:barChart>
      <c:catAx>
        <c:axId val="346419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46419720"/>
        <c:crosses val="autoZero"/>
        <c:auto val="1"/>
        <c:lblAlgn val="ctr"/>
        <c:lblOffset val="100"/>
        <c:noMultiLvlLbl val="0"/>
      </c:catAx>
      <c:valAx>
        <c:axId val="346419720"/>
        <c:scaling>
          <c:orientation val="minMax"/>
        </c:scaling>
        <c:delete val="1"/>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crossAx val="346419328"/>
        <c:crosses val="autoZero"/>
        <c:crossBetween val="between"/>
      </c:valAx>
      <c:spPr>
        <a:noFill/>
        <a:ln>
          <a:noFill/>
        </a:ln>
        <a:effectLst/>
      </c:spPr>
    </c:plotArea>
    <c:legend>
      <c:legendPos val="r"/>
      <c:layout>
        <c:manualLayout>
          <c:xMode val="edge"/>
          <c:yMode val="edge"/>
          <c:x val="0.64126294775563308"/>
          <c:y val="0.1563832376750216"/>
          <c:w val="0.26834767275712157"/>
          <c:h val="0.719880919459835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0.44121</cdr:x>
      <cdr:y>0.53731</cdr:y>
    </cdr:from>
    <cdr:to>
      <cdr:x>0.93229</cdr:x>
      <cdr:y>0.53731</cdr:y>
    </cdr:to>
    <cdr:cxnSp macro="">
      <cdr:nvCxnSpPr>
        <cdr:cNvPr id="3" name="直線コネクタ 2"/>
        <cdr:cNvCxnSpPr/>
      </cdr:nvCxnSpPr>
      <cdr:spPr>
        <a:xfrm xmlns:a="http://schemas.openxmlformats.org/drawingml/2006/main">
          <a:off x="3581948" y="1754232"/>
          <a:ext cx="3986804" cy="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0.50833</cdr:x>
      <cdr:y>0.89676</cdr:y>
    </cdr:from>
    <cdr:to>
      <cdr:x>0.85853</cdr:x>
      <cdr:y>0.94906</cdr:y>
    </cdr:to>
    <cdr:sp macro="" textlink="">
      <cdr:nvSpPr>
        <cdr:cNvPr id="2" name="左中かっこ 1"/>
        <cdr:cNvSpPr/>
      </cdr:nvSpPr>
      <cdr:spPr>
        <a:xfrm xmlns:a="http://schemas.openxmlformats.org/drawingml/2006/main" rot="16200000">
          <a:off x="5602776" y="2698614"/>
          <a:ext cx="235976" cy="2931474"/>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0.35747</cdr:x>
      <cdr:y>0.90122</cdr:y>
    </cdr:from>
    <cdr:to>
      <cdr:x>0.50106</cdr:x>
      <cdr:y>0.95076</cdr:y>
    </cdr:to>
    <cdr:sp macro="" textlink="">
      <cdr:nvSpPr>
        <cdr:cNvPr id="3" name="左中かっこ 2"/>
        <cdr:cNvSpPr/>
      </cdr:nvSpPr>
      <cdr:spPr>
        <a:xfrm xmlns:a="http://schemas.openxmlformats.org/drawingml/2006/main" rot="16200000">
          <a:off x="3487843" y="3339994"/>
          <a:ext cx="210811" cy="1201928"/>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0.06134</cdr:x>
      <cdr:y>0.90181</cdr:y>
    </cdr:from>
    <cdr:to>
      <cdr:x>0.34639</cdr:x>
      <cdr:y>0.95105</cdr:y>
    </cdr:to>
    <cdr:sp macro="" textlink="">
      <cdr:nvSpPr>
        <cdr:cNvPr id="6" name="左中かっこ 5"/>
        <cdr:cNvSpPr/>
      </cdr:nvSpPr>
      <cdr:spPr>
        <a:xfrm xmlns:a="http://schemas.openxmlformats.org/drawingml/2006/main" rot="16200000">
          <a:off x="1601714" y="2749764"/>
          <a:ext cx="209571" cy="2386106"/>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0.86448</cdr:x>
      <cdr:y>0.89732</cdr:y>
    </cdr:from>
    <cdr:to>
      <cdr:x>0.93978</cdr:x>
      <cdr:y>0.94686</cdr:y>
    </cdr:to>
    <cdr:sp macro="" textlink="">
      <cdr:nvSpPr>
        <cdr:cNvPr id="7" name="左中かっこ 6"/>
        <cdr:cNvSpPr/>
      </cdr:nvSpPr>
      <cdr:spPr>
        <a:xfrm xmlns:a="http://schemas.openxmlformats.org/drawingml/2006/main" rot="16200000">
          <a:off x="7446054" y="3609203"/>
          <a:ext cx="210812" cy="630323"/>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5" y="0"/>
            <a:ext cx="3076364" cy="511731"/>
          </a:xfrm>
          <a:prstGeom prst="rect">
            <a:avLst/>
          </a:prstGeom>
        </p:spPr>
        <p:txBody>
          <a:bodyPr vert="horz" lIns="95448" tIns="47724" rIns="95448" bIns="47724" rtlCol="0"/>
          <a:lstStyle>
            <a:lvl1pPr algn="r">
              <a:defRPr sz="1300"/>
            </a:lvl1pPr>
          </a:lstStyle>
          <a:p>
            <a:fld id="{B412E235-79D1-CD4C-83FD-897C20296FC3}" type="datetimeFigureOut">
              <a:rPr kumimoji="1" lang="ja-JP" altLang="en-US" smtClean="0"/>
              <a:t>2016/6/1</a:t>
            </a:fld>
            <a:endParaRPr kumimoji="1" lang="ja-JP" altLang="en-US"/>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48" tIns="47724" rIns="95448" bIns="477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5" y="9721106"/>
            <a:ext cx="3076364" cy="511731"/>
          </a:xfrm>
          <a:prstGeom prst="rect">
            <a:avLst/>
          </a:prstGeom>
        </p:spPr>
        <p:txBody>
          <a:bodyPr vert="horz" lIns="95448" tIns="47724" rIns="95448" bIns="47724" rtlCol="0" anchor="b"/>
          <a:lstStyle>
            <a:lvl1pPr algn="r">
              <a:defRPr sz="1300"/>
            </a:lvl1pPr>
          </a:lstStyle>
          <a:p>
            <a:fld id="{F91B3A06-7739-C047-974D-9D758413E934}" type="slidenum">
              <a:rPr kumimoji="1" lang="ja-JP" altLang="en-US" smtClean="0"/>
              <a:t>‹#›</a:t>
            </a:fld>
            <a:endParaRPr kumimoji="1" lang="ja-JP" altLang="en-US"/>
          </a:p>
        </p:txBody>
      </p:sp>
    </p:spTree>
    <p:extLst>
      <p:ext uri="{BB962C8B-B14F-4D97-AF65-F5344CB8AC3E}">
        <p14:creationId xmlns:p14="http://schemas.microsoft.com/office/powerpoint/2010/main" val="326312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3508"/>
          </a:xfrm>
          <a:prstGeom prst="rect">
            <a:avLst/>
          </a:prstGeom>
        </p:spPr>
        <p:txBody>
          <a:bodyPr vert="horz" lIns="95448" tIns="47724" rIns="95448" bIns="47724" rtlCol="0"/>
          <a:lstStyle>
            <a:lvl1pPr algn="r">
              <a:defRPr sz="1300"/>
            </a:lvl1pPr>
          </a:lstStyle>
          <a:p>
            <a:fld id="{6DB0AD6F-552D-47D6-BB00-17ACF9E50FF1}" type="datetimeFigureOut">
              <a:rPr kumimoji="1" lang="ja-JP" altLang="en-US" smtClean="0"/>
              <a:t>2016/6/1</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931" y="4925409"/>
            <a:ext cx="5679440" cy="4029879"/>
          </a:xfrm>
          <a:prstGeom prst="rect">
            <a:avLst/>
          </a:prstGeom>
        </p:spPr>
        <p:txBody>
          <a:bodyPr vert="horz" lIns="95448" tIns="47724" rIns="95448" bIns="477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01678" y="9721107"/>
            <a:ext cx="3076364" cy="513507"/>
          </a:xfrm>
          <a:prstGeom prst="rect">
            <a:avLst/>
          </a:prstGeom>
        </p:spPr>
        <p:txBody>
          <a:bodyPr vert="horz" lIns="95448" tIns="47724" rIns="95448" bIns="47724" rtlCol="0" anchor="b"/>
          <a:lstStyle>
            <a:lvl1pPr algn="r">
              <a:defRPr sz="1300"/>
            </a:lvl1pPr>
          </a:lstStyle>
          <a:p>
            <a:fld id="{F30DD06D-053A-4048-A6F3-2B261F4FE62D}" type="slidenum">
              <a:rPr kumimoji="1" lang="ja-JP" altLang="en-US" smtClean="0"/>
              <a:t>‹#›</a:t>
            </a:fld>
            <a:endParaRPr kumimoji="1" lang="ja-JP" altLang="en-US"/>
          </a:p>
        </p:txBody>
      </p:sp>
    </p:spTree>
    <p:extLst>
      <p:ext uri="{BB962C8B-B14F-4D97-AF65-F5344CB8AC3E}">
        <p14:creationId xmlns:p14="http://schemas.microsoft.com/office/powerpoint/2010/main" val="2992778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a:t>
            </a:fld>
            <a:endParaRPr kumimoji="1" lang="ja-JP" altLang="en-US"/>
          </a:p>
        </p:txBody>
      </p:sp>
    </p:spTree>
    <p:extLst>
      <p:ext uri="{BB962C8B-B14F-4D97-AF65-F5344CB8AC3E}">
        <p14:creationId xmlns:p14="http://schemas.microsoft.com/office/powerpoint/2010/main" val="418676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kumimoji="1" lang="en-US" altLang="ja-JP" b="1" dirty="0" smtClean="0"/>
              <a:t>【</a:t>
            </a:r>
            <a:r>
              <a:rPr kumimoji="1" lang="ja-JP" altLang="en-US" b="1" dirty="0" smtClean="0"/>
              <a:t>参考データ</a:t>
            </a:r>
            <a:r>
              <a:rPr kumimoji="1" lang="en-US" altLang="ja-JP" b="1" dirty="0" smtClean="0"/>
              <a:t>】</a:t>
            </a:r>
            <a:r>
              <a:rPr kumimoji="1" lang="ja-JP" altLang="en-US" b="0" dirty="0" smtClean="0"/>
              <a:t>岩手県、宮城県及び福島県における死者数は、女性が男性より</a:t>
            </a:r>
            <a:r>
              <a:rPr kumimoji="1" lang="en-US" altLang="ja-JP" b="0" dirty="0" smtClean="0"/>
              <a:t>1,000</a:t>
            </a:r>
            <a:r>
              <a:rPr kumimoji="1" lang="ja-JP" altLang="en-US" b="0" dirty="0" smtClean="0"/>
              <a:t>人程度多く、高齢者で男女の死者数の差が大きい</a:t>
            </a:r>
            <a:endParaRPr kumimoji="1" lang="en-US" altLang="ja-JP" b="0" dirty="0" smtClean="0"/>
          </a:p>
          <a:p>
            <a:pPr defTabSz="954480">
              <a:defRPr/>
            </a:pPr>
            <a:endParaRPr lang="en-US" altLang="ja-JP" dirty="0"/>
          </a:p>
          <a:p>
            <a:r>
              <a:rPr lang="ja-JP" altLang="en-US" b="1" dirty="0"/>
              <a:t>ポイント</a:t>
            </a:r>
            <a:endParaRPr lang="en-US" altLang="ja-JP" b="1" dirty="0"/>
          </a:p>
          <a:p>
            <a:pPr marL="178966" indent="-178966">
              <a:buFont typeface="Wingdings" charset="2"/>
              <a:buChar char="ü"/>
            </a:pPr>
            <a:r>
              <a:rPr lang="en-US" altLang="ja-JP" dirty="0"/>
              <a:t>70</a:t>
            </a:r>
            <a:r>
              <a:rPr lang="ja-JP" altLang="en-US" dirty="0"/>
              <a:t>歳代以上の高齢者では、女性の方が人口が多いので、死者数も女性の方が多かった。</a:t>
            </a:r>
            <a:endParaRPr lang="en-US" altLang="ja-JP" dirty="0"/>
          </a:p>
          <a:p>
            <a:pPr marL="178966" indent="-178966">
              <a:buFont typeface="Wingdings" charset="2"/>
              <a:buChar char="ü"/>
            </a:pPr>
            <a:r>
              <a:rPr lang="ja-JP" altLang="en-US" dirty="0"/>
              <a:t>死因の</a:t>
            </a:r>
            <a:r>
              <a:rPr lang="en-US" altLang="ja-JP" dirty="0"/>
              <a:t>90</a:t>
            </a:r>
            <a:r>
              <a:rPr lang="ja-JP" altLang="en-US" dirty="0"/>
              <a:t>％以上が「溺死」。津波が押し寄せる中で、多くの高齢者が逃げ遅れるなどして亡くなった。</a:t>
            </a: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10</a:t>
            </a:fld>
            <a:endParaRPr kumimoji="1" lang="ja-JP" altLang="en-US"/>
          </a:p>
        </p:txBody>
      </p:sp>
    </p:spTree>
    <p:extLst>
      <p:ext uri="{BB962C8B-B14F-4D97-AF65-F5344CB8AC3E}">
        <p14:creationId xmlns:p14="http://schemas.microsoft.com/office/powerpoint/2010/main" val="232745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沿岸部のハローワークでは、女性の被災者の希望する仕事と求人の多い仕事にミスマッチ</a:t>
            </a:r>
            <a:endParaRPr kumimoji="1" lang="en-US" altLang="ja-JP" b="0"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東日本大震災後、雇用保険受給者実人数は、男性が前年前月の約</a:t>
            </a:r>
            <a:r>
              <a:rPr kumimoji="1" lang="en-US" altLang="ja-JP" dirty="0" smtClean="0"/>
              <a:t>1.7</a:t>
            </a:r>
            <a:r>
              <a:rPr kumimoji="1" lang="ja-JP" altLang="en-US" dirty="0" smtClean="0"/>
              <a:t>倍であるのに対し、女性は約</a:t>
            </a:r>
            <a:r>
              <a:rPr kumimoji="1" lang="en-US" altLang="ja-JP" dirty="0" smtClean="0"/>
              <a:t>2.3</a:t>
            </a:r>
            <a:r>
              <a:rPr kumimoji="1" lang="ja-JP" altLang="en-US" dirty="0" smtClean="0"/>
              <a:t>倍と増加率が高かった。</a:t>
            </a:r>
            <a:endParaRPr kumimoji="1" lang="en-US" altLang="ja-JP" dirty="0" smtClean="0"/>
          </a:p>
          <a:p>
            <a:pPr marL="178966" indent="-178966">
              <a:buFont typeface="Wingdings" panose="05000000000000000000" pitchFamily="2" charset="2"/>
              <a:buChar char="ü"/>
            </a:pPr>
            <a:r>
              <a:rPr kumimoji="1" lang="ja-JP" altLang="en-US" dirty="0" smtClean="0"/>
              <a:t>女性の雇用の場であった水産加工業等が津波の影響により甚大な被害を受け、女性の食料品製造の職業で女性の求職者が多いが求人倍率は低い。</a:t>
            </a:r>
            <a:endParaRPr kumimoji="1" lang="en-US" altLang="ja-JP" dirty="0" smtClean="0"/>
          </a:p>
          <a:p>
            <a:pPr marL="178966" indent="-178966">
              <a:buFont typeface="Wingdings" panose="05000000000000000000" pitchFamily="2" charset="2"/>
              <a:buChar char="ü"/>
            </a:pPr>
            <a:r>
              <a:rPr kumimoji="1" lang="ja-JP" altLang="en-US" dirty="0" smtClean="0"/>
              <a:t>建設・土木の職業等では求人数が求職者数を上回っているが、女性の求職者は極めて少ない。</a:t>
            </a:r>
            <a:endParaRPr kumimoji="1" lang="en-US" altLang="ja-JP" dirty="0" smtClean="0"/>
          </a:p>
          <a:p>
            <a:pPr marL="178966" indent="-178966">
              <a:buFont typeface="Wingdings" panose="05000000000000000000" pitchFamily="2" charset="2"/>
              <a:buChar char="ü"/>
            </a:pP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11</a:t>
            </a:fld>
            <a:endParaRPr kumimoji="1" lang="ja-JP" altLang="en-US"/>
          </a:p>
        </p:txBody>
      </p:sp>
    </p:spTree>
    <p:extLst>
      <p:ext uri="{BB962C8B-B14F-4D97-AF65-F5344CB8AC3E}">
        <p14:creationId xmlns:p14="http://schemas.microsoft.com/office/powerpoint/2010/main" val="149686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震災前後で飲酒量が増加した人は男性に多い</a:t>
            </a:r>
            <a:endParaRPr kumimoji="1" lang="en-US" altLang="ja-JP" dirty="0" smtClean="0"/>
          </a:p>
          <a:p>
            <a:endParaRPr kumimoji="1" lang="en-US" altLang="ja-JP" dirty="0" smtClean="0"/>
          </a:p>
          <a:p>
            <a:r>
              <a:rPr kumimoji="1" lang="ja-JP" altLang="en-US" b="1" dirty="0" smtClean="0"/>
              <a:t>ポイント</a:t>
            </a:r>
            <a:endParaRPr kumimoji="1" lang="en-US" altLang="ja-JP" b="1" dirty="0" smtClean="0"/>
          </a:p>
          <a:p>
            <a:pPr marL="238620" indent="-238620">
              <a:buFont typeface="Wingdings" panose="05000000000000000000" pitchFamily="2" charset="2"/>
              <a:buChar char="ü"/>
            </a:pPr>
            <a:r>
              <a:rPr kumimoji="1" lang="ja-JP" altLang="en-US" dirty="0" smtClean="0"/>
              <a:t>陸前高田市、石巻市ともに飲酒量が増加した人の割合は男性の方が高くなっている。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12</a:t>
            </a:fld>
            <a:endParaRPr kumimoji="1" lang="ja-JP" altLang="en-US"/>
          </a:p>
        </p:txBody>
      </p:sp>
    </p:spTree>
    <p:extLst>
      <p:ext uri="{BB962C8B-B14F-4D97-AF65-F5344CB8AC3E}">
        <p14:creationId xmlns:p14="http://schemas.microsoft.com/office/powerpoint/2010/main" val="306445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睡眠障害が強く疑われる者は男性に比べ女性が多い</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東日本大震災後、睡眠障害が強く疑われる者は、陸前高田市、石巻市ともに女性の割合が高くなっている。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13</a:t>
            </a:fld>
            <a:endParaRPr kumimoji="1" lang="ja-JP" altLang="en-US"/>
          </a:p>
        </p:txBody>
      </p:sp>
    </p:spTree>
    <p:extLst>
      <p:ext uri="{BB962C8B-B14F-4D97-AF65-F5344CB8AC3E}">
        <p14:creationId xmlns:p14="http://schemas.microsoft.com/office/powerpoint/2010/main" val="401585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避難所での生活について、男性に比べて女性の方が不便を感じている人が多い</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東日本大震災では、住民が一時的に避難した場所で長く滞在したことから、避難所の生活環境の改善が遅れた。</a:t>
            </a:r>
            <a:endParaRPr kumimoji="1" lang="en-US" altLang="ja-JP" dirty="0" smtClean="0"/>
          </a:p>
          <a:p>
            <a:pPr marL="178966" indent="-178966">
              <a:buFont typeface="Wingdings" panose="05000000000000000000" pitchFamily="2" charset="2"/>
              <a:buChar char="ü"/>
            </a:pPr>
            <a:r>
              <a:rPr kumimoji="1" lang="ja-JP" altLang="en-US" dirty="0" smtClean="0"/>
              <a:t>シャワーや入浴、プライバシー、トイレの数などで、女性が不便を感じた。</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14</a:t>
            </a:fld>
            <a:endParaRPr kumimoji="1" lang="ja-JP" altLang="en-US"/>
          </a:p>
        </p:txBody>
      </p:sp>
    </p:spTree>
    <p:extLst>
      <p:ext uri="{BB962C8B-B14F-4D97-AF65-F5344CB8AC3E}">
        <p14:creationId xmlns:p14="http://schemas.microsoft.com/office/powerpoint/2010/main" val="343319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男性と女性とでは、支援ニーズが異なることを伝えます。</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charset="2"/>
              <a:buChar char="ü"/>
            </a:pPr>
            <a:r>
              <a:rPr lang="ja-JP" altLang="en-US" dirty="0"/>
              <a:t>女性からの要望が多いのが、「生理用品」と「おりもの用ライナー」。</a:t>
            </a:r>
            <a:endParaRPr lang="en-US" altLang="ja-JP" dirty="0"/>
          </a:p>
          <a:p>
            <a:pPr marL="178966" indent="-178966">
              <a:buFont typeface="Wingdings" charset="2"/>
              <a:buChar char="ü"/>
            </a:pPr>
            <a:r>
              <a:rPr lang="ja-JP" altLang="en-US" dirty="0"/>
              <a:t>粉ミルク、哺乳瓶のほか、哺乳瓶用消毒剤、小児用おむつのほか、おしりふきの要望も多い。</a:t>
            </a:r>
            <a:endParaRPr lang="en-US" altLang="ja-JP" dirty="0"/>
          </a:p>
          <a:p>
            <a:pPr marL="178966" indent="-178966">
              <a:buFont typeface="Wingdings" charset="2"/>
              <a:buChar char="ü"/>
            </a:pPr>
            <a:endParaRPr lang="en-US" altLang="ja-JP" dirty="0"/>
          </a:p>
          <a:p>
            <a:r>
              <a:rPr lang="ja-JP" altLang="en-US" dirty="0"/>
              <a:t>⇒東日本大震災時には、備蓄や支援物資が、女性や子育て家庭からの要望に十分対応できていなかった。</a:t>
            </a:r>
            <a:endParaRPr lang="en-US" altLang="ja-JP" dirty="0"/>
          </a:p>
          <a:p>
            <a:endParaRPr lang="en-US" altLang="ja-JP" dirty="0"/>
          </a:p>
          <a:p>
            <a:r>
              <a:rPr lang="ja-JP" altLang="en-US" dirty="0"/>
              <a:t>「おりもの用ライナー」は、東日本大震災の被災地で、入浴できず、洗濯ができない環境において、衛生を保つ上で役に立った。⇒女性でないと気づきにくい</a:t>
            </a:r>
            <a:endParaRPr lang="en-US" altLang="ja-JP" dirty="0"/>
          </a:p>
          <a:p>
            <a:endParaRPr lang="en-US" altLang="ja-JP" dirty="0"/>
          </a:p>
          <a:p>
            <a:r>
              <a:rPr lang="ja-JP" altLang="en-US" dirty="0"/>
              <a:t>備蓄品や支援物資として、粉ミルクと哺乳瓶はあっても、お湯や消毒剤がないため使用できないことがあった。⇒普段、使っている人であれば気づく点が抜けていた</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15</a:t>
            </a:fld>
            <a:endParaRPr kumimoji="1" lang="ja-JP" altLang="en-US"/>
          </a:p>
        </p:txBody>
      </p:sp>
    </p:spTree>
    <p:extLst>
      <p:ext uri="{BB962C8B-B14F-4D97-AF65-F5344CB8AC3E}">
        <p14:creationId xmlns:p14="http://schemas.microsoft.com/office/powerpoint/2010/main" val="216469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避難所生活や生活再建において、</a:t>
            </a:r>
            <a:r>
              <a:rPr kumimoji="1" lang="ja-JP" altLang="en-US" b="1" u="sng" dirty="0" smtClean="0"/>
              <a:t>女性たちは男性とは異なる経験</a:t>
            </a:r>
            <a:r>
              <a:rPr kumimoji="1" lang="ja-JP" altLang="en-US" b="1" dirty="0" smtClean="0"/>
              <a:t>をしたことを、女性たちの「生の声」を紹介することで伝えます。</a:t>
            </a:r>
            <a:endParaRPr kumimoji="1" lang="en-US" altLang="ja-JP" b="1" dirty="0" smtClean="0"/>
          </a:p>
          <a:p>
            <a:endParaRPr kumimoji="1" lang="en-US" altLang="ja-JP" dirty="0" smtClean="0"/>
          </a:p>
          <a:p>
            <a:pPr defTabSz="954480">
              <a:defRPr/>
            </a:pPr>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生理用品がない。配布しているのが男性だったため受け取りにくい。</a:t>
            </a:r>
            <a:endParaRPr kumimoji="1" lang="en-US" altLang="ja-JP" dirty="0" smtClean="0"/>
          </a:p>
          <a:p>
            <a:pPr marL="178966" indent="-178966">
              <a:buFont typeface="Wingdings" panose="05000000000000000000" pitchFamily="2" charset="2"/>
              <a:buChar char="ü"/>
            </a:pPr>
            <a:r>
              <a:rPr kumimoji="1" lang="ja-JP" altLang="en-US" dirty="0" smtClean="0"/>
              <a:t>避難所運営リーダーには男性が多く、女性が要望や意見を言い出しにくい。</a:t>
            </a:r>
            <a:endParaRPr kumimoji="1" lang="en-US" altLang="ja-JP" dirty="0" smtClean="0"/>
          </a:p>
          <a:p>
            <a:pPr marL="178966" indent="-178966">
              <a:buFont typeface="Wingdings" panose="05000000000000000000" pitchFamily="2" charset="2"/>
              <a:buChar char="ü"/>
            </a:pPr>
            <a:r>
              <a:rPr kumimoji="1" lang="ja-JP" altLang="en-US" dirty="0" smtClean="0"/>
              <a:t>女性に対する暴力の問題。</a:t>
            </a:r>
            <a:endParaRPr kumimoji="1" lang="en-US" altLang="ja-JP" dirty="0" smtClean="0"/>
          </a:p>
          <a:p>
            <a:pPr marL="178966" indent="-178966">
              <a:buFont typeface="Wingdings" panose="05000000000000000000" pitchFamily="2" charset="2"/>
              <a:buChar char="ü"/>
            </a:pP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16</a:t>
            </a:fld>
            <a:endParaRPr kumimoji="1" lang="ja-JP" altLang="en-US"/>
          </a:p>
        </p:txBody>
      </p:sp>
    </p:spTree>
    <p:extLst>
      <p:ext uri="{BB962C8B-B14F-4D97-AF65-F5344CB8AC3E}">
        <p14:creationId xmlns:p14="http://schemas.microsoft.com/office/powerpoint/2010/main" val="32395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防災にかかる</a:t>
            </a:r>
            <a:r>
              <a:rPr lang="ja-JP" altLang="en-US" b="1" u="sng" dirty="0"/>
              <a:t>政策・方針決定過程への女性の参画割合が低い</a:t>
            </a:r>
            <a:r>
              <a:rPr lang="ja-JP" altLang="en-US" b="1" dirty="0"/>
              <a:t>ことを伝えます。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en-US" dirty="0"/>
              <a:t>災害時の男女のニーズの違いに配慮するためには、平常時の防災対策において女性の意見が反映されていることが必要。</a:t>
            </a:r>
            <a:endParaRPr lang="en-US" altLang="ja-JP" dirty="0"/>
          </a:p>
          <a:p>
            <a:pPr marL="178966" indent="-178966">
              <a:buFont typeface="Wingdings" panose="05000000000000000000" pitchFamily="2" charset="2"/>
              <a:buChar char="ü"/>
            </a:pPr>
            <a:r>
              <a:rPr lang="ja-JP" altLang="ja-JP" dirty="0"/>
              <a:t>現状では、</a:t>
            </a:r>
            <a:r>
              <a:rPr lang="ja-JP" altLang="en-US" dirty="0"/>
              <a:t>女性は人口の半分を占めるのに、</a:t>
            </a:r>
            <a:r>
              <a:rPr lang="ja-JP" altLang="ja-JP" dirty="0"/>
              <a:t>防災の計画づくりや方針決定</a:t>
            </a:r>
            <a:r>
              <a:rPr lang="ja-JP" altLang="en-US" dirty="0"/>
              <a:t>を行う「地方防災会議」</a:t>
            </a:r>
            <a:r>
              <a:rPr lang="ja-JP" altLang="ja-JP" dirty="0"/>
              <a:t>は「男性</a:t>
            </a:r>
            <a:r>
              <a:rPr lang="ja-JP" altLang="en-US" dirty="0"/>
              <a:t>が</a:t>
            </a:r>
            <a:r>
              <a:rPr lang="ja-JP" altLang="ja-JP" dirty="0"/>
              <a:t>中心」</a:t>
            </a:r>
            <a:r>
              <a:rPr lang="ja-JP" altLang="en-US" dirty="0"/>
              <a:t>。</a:t>
            </a:r>
            <a:endParaRPr lang="en-US" altLang="ja-JP" dirty="0"/>
          </a:p>
          <a:p>
            <a:endParaRPr lang="en-US" altLang="ja-JP" dirty="0"/>
          </a:p>
          <a:p>
            <a:pPr defTabSz="954480">
              <a:defRPr/>
            </a:pPr>
            <a:r>
              <a:rPr lang="ja-JP" altLang="en-US" dirty="0"/>
              <a:t>⇒地域防災では、</a:t>
            </a:r>
            <a:r>
              <a:rPr lang="ja-JP" altLang="ja-JP" dirty="0"/>
              <a:t>　「協議」と「協働」を意識しながら地域の</a:t>
            </a:r>
            <a:r>
              <a:rPr lang="ja-JP" altLang="en-US" dirty="0"/>
              <a:t>人たち</a:t>
            </a:r>
            <a:r>
              <a:rPr lang="ja-JP" altLang="ja-JP" dirty="0"/>
              <a:t>の力（多様性）を</a:t>
            </a:r>
            <a:r>
              <a:rPr lang="ja-JP" altLang="en-US" dirty="0"/>
              <a:t>生かすことが大切</a:t>
            </a:r>
            <a:endParaRPr lang="en-US" altLang="ja-JP" b="1" dirty="0"/>
          </a:p>
          <a:p>
            <a:r>
              <a:rPr lang="ja-JP" altLang="en-US" b="1" dirty="0"/>
              <a:t>⇒</a:t>
            </a:r>
            <a:r>
              <a:rPr lang="ja-JP" altLang="en-US" dirty="0"/>
              <a:t>「女性」特有の困難や支援ニーズに配慮した災害対応を行うには、女性が防災の政策・方針決定過程に参画する必要がある</a:t>
            </a:r>
            <a:endParaRPr lang="en-US" altLang="ja-JP" dirty="0"/>
          </a:p>
          <a:p>
            <a:r>
              <a:rPr lang="ja-JP" altLang="en-US" dirty="0"/>
              <a:t>　（多くの女性が、生活や地域に根ざした知恵や知識、情報網がある。地域の実状にあった備えをするためには、男性だけではなく、女性が持つ「力」を活かしていく必要がある。）</a:t>
            </a:r>
            <a:endParaRPr lang="en-US" altLang="ja-JP" dirty="0"/>
          </a:p>
          <a:p>
            <a:endParaRPr lang="en-US" altLang="ja-JP" dirty="0"/>
          </a:p>
          <a:p>
            <a:r>
              <a:rPr lang="ja-JP" altLang="en-US" dirty="0"/>
              <a:t>（参考）</a:t>
            </a:r>
            <a:r>
              <a:rPr lang="ja-JP" altLang="ja-JP" dirty="0"/>
              <a:t>自治会長の女性割合は、</a:t>
            </a:r>
            <a:r>
              <a:rPr lang="en-US" altLang="ja-JP" dirty="0"/>
              <a:t>4.9</a:t>
            </a:r>
            <a:r>
              <a:rPr lang="ja-JP" altLang="ja-JP" dirty="0"/>
              <a:t>％</a:t>
            </a:r>
            <a:r>
              <a:rPr lang="ja-JP" altLang="en-US" dirty="0"/>
              <a:t>である。</a:t>
            </a:r>
            <a:endParaRPr lang="ja-JP" altLang="ja-JP" dirty="0"/>
          </a:p>
          <a:p>
            <a:pPr marL="178966" indent="-178966">
              <a:buFont typeface="Wingdings" charset="2"/>
              <a:buChar char="ü"/>
            </a:pPr>
            <a:endParaRPr kumimoji="1" lang="ja-JP" altLang="en-US" b="0" dirty="0"/>
          </a:p>
        </p:txBody>
      </p:sp>
      <p:sp>
        <p:nvSpPr>
          <p:cNvPr id="4" name="スライド番号プレースホルダー 3"/>
          <p:cNvSpPr>
            <a:spLocks noGrp="1"/>
          </p:cNvSpPr>
          <p:nvPr>
            <p:ph type="sldNum" sz="quarter" idx="10"/>
          </p:nvPr>
        </p:nvSpPr>
        <p:spPr/>
        <p:txBody>
          <a:bodyPr/>
          <a:lstStyle/>
          <a:p>
            <a:fld id="{92590107-C902-4405-B318-2161E5B6F9FE}" type="slidenum">
              <a:rPr kumimoji="1" lang="ja-JP" altLang="en-US" smtClean="0"/>
              <a:t>17</a:t>
            </a:fld>
            <a:endParaRPr kumimoji="1" lang="ja-JP" altLang="en-US"/>
          </a:p>
        </p:txBody>
      </p:sp>
    </p:spTree>
    <p:extLst>
      <p:ext uri="{BB962C8B-B14F-4D97-AF65-F5344CB8AC3E}">
        <p14:creationId xmlns:p14="http://schemas.microsoft.com/office/powerpoint/2010/main" val="130448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ある市の防災訓練の写真から、地域で行われる</a:t>
            </a:r>
            <a:r>
              <a:rPr kumimoji="1" lang="ja-JP" altLang="en-US" b="1" u="sng" dirty="0" smtClean="0"/>
              <a:t>防災訓練の参加者に偏り</a:t>
            </a:r>
            <a:r>
              <a:rPr kumimoji="1" lang="ja-JP" altLang="en-US" b="1" dirty="0" smtClean="0"/>
              <a:t>がないかを考えてもらいます。</a:t>
            </a:r>
            <a:endParaRPr kumimoji="1" lang="en-US" altLang="ja-JP" b="1" dirty="0" smtClean="0"/>
          </a:p>
          <a:p>
            <a:endParaRPr kumimoji="1" lang="en-US" altLang="ja-JP" b="1" dirty="0" smtClean="0"/>
          </a:p>
          <a:p>
            <a:pPr defTabSz="954480">
              <a:defRPr/>
            </a:pPr>
            <a:r>
              <a:rPr lang="ja-JP" altLang="en-US" b="1" dirty="0"/>
              <a:t>ポイント</a:t>
            </a:r>
            <a:endParaRPr lang="en-US" altLang="ja-JP" b="1" dirty="0"/>
          </a:p>
          <a:p>
            <a:pPr marL="178966" indent="-178966">
              <a:buFont typeface="Wingdings" panose="05000000000000000000" pitchFamily="2" charset="2"/>
              <a:buChar char="ü"/>
            </a:pPr>
            <a:r>
              <a:rPr kumimoji="1" lang="ja-JP" altLang="en-US" b="0" dirty="0" smtClean="0"/>
              <a:t>写真に写っている参加者の多くが男性（中高年の男性）。</a:t>
            </a:r>
            <a:endParaRPr kumimoji="1" lang="en-US" altLang="ja-JP" b="0" dirty="0" smtClean="0"/>
          </a:p>
          <a:p>
            <a:pPr marL="178966" indent="-178966">
              <a:buFont typeface="Wingdings" panose="05000000000000000000" pitchFamily="2" charset="2"/>
              <a:buChar char="ü"/>
            </a:pPr>
            <a:r>
              <a:rPr kumimoji="1" lang="ja-JP" altLang="en-US" dirty="0" smtClean="0"/>
              <a:t>自治会の役員が男性中心であることや、「防災活動は体力が必要だから、男性の仕事」と住民が考えていることが考えられる。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18</a:t>
            </a:fld>
            <a:endParaRPr kumimoji="1" lang="ja-JP" altLang="en-US"/>
          </a:p>
        </p:txBody>
      </p:sp>
    </p:spTree>
    <p:extLst>
      <p:ext uri="{BB962C8B-B14F-4D97-AF65-F5344CB8AC3E}">
        <p14:creationId xmlns:p14="http://schemas.microsoft.com/office/powerpoint/2010/main" val="52991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ある市（前スライドの写真の市）のある地域における昼夜間の人口構成の違いから、特に</a:t>
            </a:r>
            <a:r>
              <a:rPr kumimoji="1" lang="ja-JP" altLang="en-US" b="1" u="sng" dirty="0" smtClean="0"/>
              <a:t>昼間に女性が多い地域では、防災訓練に女性が参画することが不可欠</a:t>
            </a:r>
            <a:r>
              <a:rPr kumimoji="1" lang="ja-JP" altLang="en-US" b="1" u="none" dirty="0" smtClean="0"/>
              <a:t>であ</a:t>
            </a:r>
            <a:r>
              <a:rPr kumimoji="1" lang="ja-JP" altLang="en-US" b="1" dirty="0" smtClean="0"/>
              <a:t>ることを伝えます。</a:t>
            </a:r>
            <a:endParaRPr kumimoji="1" lang="en-US" altLang="ja-JP" b="1" dirty="0" smtClean="0"/>
          </a:p>
          <a:p>
            <a:endParaRPr kumimoji="1" lang="en-US" altLang="ja-JP" dirty="0" smtClean="0"/>
          </a:p>
          <a:p>
            <a:pPr defTabSz="954480">
              <a:defRPr/>
            </a:pPr>
            <a:r>
              <a:rPr lang="ja-JP" altLang="en-US" b="1" dirty="0"/>
              <a:t>ポイント</a:t>
            </a:r>
            <a:endParaRPr lang="en-US" altLang="ja-JP" b="1" dirty="0"/>
          </a:p>
          <a:p>
            <a:pPr marL="178966" indent="-178966">
              <a:buFont typeface="Wingdings" panose="05000000000000000000" pitchFamily="2" charset="2"/>
              <a:buChar char="ü"/>
            </a:pPr>
            <a:r>
              <a:rPr kumimoji="1" lang="ja-JP" altLang="en-US" dirty="0" smtClean="0"/>
              <a:t>夜間と昼間で人口構成が異なる地域がある。</a:t>
            </a:r>
            <a:endParaRPr kumimoji="1" lang="en-US" altLang="ja-JP" dirty="0" smtClean="0"/>
          </a:p>
          <a:p>
            <a:pPr marL="178966" indent="-178966">
              <a:buFont typeface="Wingdings" panose="05000000000000000000" pitchFamily="2" charset="2"/>
              <a:buChar char="ü"/>
            </a:pPr>
            <a:r>
              <a:rPr kumimoji="1" lang="ja-JP" altLang="en-US" dirty="0" smtClean="0"/>
              <a:t>このような地域では、昼間に災害が起こったときには、より女性の力が重要になる。</a:t>
            </a:r>
            <a:endParaRPr kumimoji="1" lang="en-US" altLang="ja-JP" dirty="0" smtClean="0"/>
          </a:p>
          <a:p>
            <a:pPr marL="178966" indent="-178966">
              <a:buFont typeface="Wingdings" panose="05000000000000000000" pitchFamily="2" charset="2"/>
              <a:buChar char="ü"/>
            </a:pPr>
            <a:r>
              <a:rPr kumimoji="1" lang="ja-JP" altLang="en-US" dirty="0" smtClean="0"/>
              <a:t>防災訓練の参加が男性に偏っていると問題。女性が参画する必要がある。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19</a:t>
            </a:fld>
            <a:endParaRPr kumimoji="1" lang="ja-JP" altLang="en-US"/>
          </a:p>
        </p:txBody>
      </p:sp>
    </p:spTree>
    <p:extLst>
      <p:ext uri="{BB962C8B-B14F-4D97-AF65-F5344CB8AC3E}">
        <p14:creationId xmlns:p14="http://schemas.microsoft.com/office/powerpoint/2010/main" val="401409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研修の目的を確認します。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en-US" dirty="0" smtClean="0">
                <a:latin typeface="Arial" charset="0"/>
              </a:rPr>
              <a:t>地域の災害リスクを軽減するためには、男女共同参画の推進が必要不可欠であることを理解する</a:t>
            </a:r>
          </a:p>
          <a:p>
            <a:pPr marL="178966" indent="-178966">
              <a:buFont typeface="Wingdings" panose="05000000000000000000" pitchFamily="2" charset="2"/>
              <a:buChar char="ü"/>
            </a:pPr>
            <a:r>
              <a:rPr lang="ja-JP" altLang="en-US" dirty="0" smtClean="0">
                <a:latin typeface="Arial" charset="0"/>
              </a:rPr>
              <a:t>防災における男女共同参画を推進する上で、行政が果たすべき役割は何かを考える</a:t>
            </a:r>
          </a:p>
          <a:p>
            <a:pPr marL="178966" indent="-178966">
              <a:buFont typeface="Wingdings" panose="05000000000000000000" pitchFamily="2" charset="2"/>
              <a:buChar char="ü"/>
            </a:pPr>
            <a:r>
              <a:rPr lang="ja-JP" altLang="en-US" dirty="0" smtClean="0">
                <a:latin typeface="Arial" charset="0"/>
              </a:rPr>
              <a:t>防災・危機管理担当と男女共同参画担当がどのように連携・協働できるかを考える</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a:t>
            </a:fld>
            <a:endParaRPr kumimoji="1" lang="ja-JP" altLang="en-US"/>
          </a:p>
        </p:txBody>
      </p:sp>
    </p:spTree>
    <p:extLst>
      <p:ext uri="{BB962C8B-B14F-4D97-AF65-F5344CB8AC3E}">
        <p14:creationId xmlns:p14="http://schemas.microsoft.com/office/powerpoint/2010/main" val="128462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52538" y="1273175"/>
            <a:ext cx="4600575" cy="34512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4480">
              <a:defRPr/>
            </a:pPr>
            <a:r>
              <a:rPr lang="ja-JP" altLang="ja-JP" b="1" dirty="0"/>
              <a:t>災害</a:t>
            </a:r>
            <a:r>
              <a:rPr lang="ja-JP" altLang="en-US" b="1" dirty="0"/>
              <a:t>に強い地域社会を作り、地域の災害リスクを軽減するには、</a:t>
            </a:r>
            <a:r>
              <a:rPr lang="ja-JP" altLang="ja-JP" b="1" u="sng" dirty="0"/>
              <a:t>男女共同参画</a:t>
            </a:r>
            <a:r>
              <a:rPr lang="ja-JP" altLang="en-US" b="1" u="sng" dirty="0"/>
              <a:t>の視点からの防災体制を確立する</a:t>
            </a:r>
            <a:r>
              <a:rPr lang="ja-JP" altLang="ja-JP" b="1" u="sng" dirty="0"/>
              <a:t>必要</a:t>
            </a:r>
            <a:r>
              <a:rPr lang="ja-JP" altLang="ja-JP" b="1" dirty="0"/>
              <a:t>があることを</a:t>
            </a:r>
            <a:r>
              <a:rPr lang="ja-JP" altLang="en-US" b="1" dirty="0"/>
              <a:t>伝えます。</a:t>
            </a:r>
            <a:endParaRPr lang="ja-JP" altLang="ja-JP" dirty="0"/>
          </a:p>
          <a:p>
            <a:endParaRPr lang="en-US" altLang="ja-JP"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8966" indent="-178966">
              <a:buFont typeface="Wingdings" charset="2"/>
              <a:buChar char="ü"/>
            </a:pPr>
            <a:r>
              <a:rPr lang="ja-JP" altLang="en-US" dirty="0"/>
              <a:t>「災害にどう対応するか」だけでなく、「どうやって災害のリスク（被害）を最小限にするか」を考えることが重要</a:t>
            </a:r>
            <a:endParaRPr lang="en-US" altLang="ja-JP" dirty="0"/>
          </a:p>
          <a:p>
            <a:pPr marL="178966" indent="-178966">
              <a:buFont typeface="Wingdings" charset="2"/>
              <a:buChar char="ü"/>
            </a:pPr>
            <a:r>
              <a:rPr lang="ja-JP" altLang="en-US" dirty="0"/>
              <a:t>共助を機能させるには、多様な住民の参画により日頃から防災活動を行うことが必要（男女が共に参画することが必要</a:t>
            </a:r>
            <a:r>
              <a:rPr lang="ja-JP" altLang="en-US" dirty="0" smtClean="0"/>
              <a:t>）</a:t>
            </a:r>
            <a:endParaRPr lang="en-US" altLang="ja-JP" dirty="0" smtClean="0"/>
          </a:p>
          <a:p>
            <a:pPr marL="178966" indent="-178966">
              <a:buFont typeface="Wingdings" charset="2"/>
              <a:buChar char="ü"/>
            </a:pPr>
            <a:r>
              <a:rPr lang="ja-JP" altLang="en-US" dirty="0" smtClean="0"/>
              <a:t>公助を機能させるには、行政が、平時から男女共同参画の視点を持った施策を行うことが必要</a:t>
            </a:r>
            <a:endParaRPr lang="en-US" altLang="ja-JP" dirty="0"/>
          </a:p>
          <a:p>
            <a:pPr marL="178966" indent="-178966">
              <a:buFont typeface="Wingdings" charset="2"/>
              <a:buChar char="ü"/>
            </a:pPr>
            <a:r>
              <a:rPr lang="ja-JP" altLang="en-US" dirty="0"/>
              <a:t>男性が中心となっている、防災に係る政策・方針決定過程に女性が参画することが必要</a:t>
            </a:r>
            <a:endParaRPr lang="en-US" altLang="ja-JP" dirty="0"/>
          </a:p>
          <a:p>
            <a:pPr marL="178966" indent="-178966">
              <a:buFont typeface="Wingdings" charset="2"/>
              <a:buChar char="ü"/>
            </a:pPr>
            <a:endParaRPr lang="en-US" altLang="ja-JP" dirty="0"/>
          </a:p>
          <a:p>
            <a:r>
              <a:rPr lang="ja-JP" altLang="en-US" dirty="0"/>
              <a:t>⇒</a:t>
            </a:r>
            <a:r>
              <a:rPr lang="ja-JP" altLang="ja-JP" dirty="0"/>
              <a:t>従来の「男性中心型」の防災</a:t>
            </a:r>
            <a:r>
              <a:rPr lang="ja-JP" altLang="en-US" dirty="0"/>
              <a:t>対策</a:t>
            </a:r>
            <a:r>
              <a:rPr lang="ja-JP" altLang="ja-JP" dirty="0"/>
              <a:t>から、男女</a:t>
            </a:r>
            <a:r>
              <a:rPr lang="ja-JP" altLang="en-US" dirty="0"/>
              <a:t>で共に</a:t>
            </a:r>
            <a:r>
              <a:rPr lang="ja-JP" altLang="ja-JP" dirty="0"/>
              <a:t>考え、</a:t>
            </a:r>
            <a:r>
              <a:rPr lang="ja-JP" altLang="en-US" dirty="0"/>
              <a:t>話し合い、方針を</a:t>
            </a:r>
            <a:r>
              <a:rPr lang="ja-JP" altLang="ja-JP" dirty="0"/>
              <a:t>決定していける</a:t>
            </a:r>
            <a:r>
              <a:rPr lang="ja-JP" altLang="en-US" dirty="0"/>
              <a:t>ような</a:t>
            </a:r>
            <a:r>
              <a:rPr lang="ja-JP" altLang="ja-JP" dirty="0"/>
              <a:t>「男女共同参画</a:t>
            </a:r>
            <a:r>
              <a:rPr lang="ja-JP" altLang="en-US" dirty="0"/>
              <a:t>の視点からの</a:t>
            </a:r>
            <a:r>
              <a:rPr lang="ja-JP" altLang="ja-JP" dirty="0"/>
              <a:t>防災</a:t>
            </a:r>
            <a:r>
              <a:rPr lang="ja-JP" altLang="en-US" dirty="0"/>
              <a:t>」</a:t>
            </a:r>
            <a:r>
              <a:rPr lang="ja-JP" altLang="ja-JP" dirty="0"/>
              <a:t>に転換していくことが必要</a:t>
            </a:r>
            <a:endParaRPr lang="ja-JP" altLang="ja-JP" dirty="0" smtClean="0">
              <a:latin typeface="Arial" charset="0"/>
            </a:endParaRPr>
          </a:p>
        </p:txBody>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20</a:t>
            </a:fld>
            <a:endParaRPr kumimoji="1" lang="ja-JP" altLang="en-US"/>
          </a:p>
        </p:txBody>
      </p:sp>
    </p:spTree>
    <p:extLst>
      <p:ext uri="{BB962C8B-B14F-4D97-AF65-F5344CB8AC3E}">
        <p14:creationId xmlns:p14="http://schemas.microsoft.com/office/powerpoint/2010/main" val="366809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43013" y="1274763"/>
            <a:ext cx="4591050" cy="34432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4480">
              <a:defRPr/>
            </a:pPr>
            <a:r>
              <a:rPr lang="en-US" altLang="ja-JP" b="1" dirty="0"/>
              <a:t>【</a:t>
            </a:r>
            <a:r>
              <a:rPr lang="ja-JP" altLang="en-US" b="1" dirty="0"/>
              <a:t>参考資料</a:t>
            </a:r>
            <a:r>
              <a:rPr lang="en-US" altLang="ja-JP" b="1" dirty="0"/>
              <a:t>】</a:t>
            </a:r>
            <a:r>
              <a:rPr lang="ja-JP" altLang="en-US" dirty="0"/>
              <a:t>国の防災基本計画と男女共同参画基本計画における関連記述</a:t>
            </a:r>
            <a:endParaRPr lang="ja-JP" altLang="ja-JP" dirty="0"/>
          </a:p>
          <a:p>
            <a:endParaRPr lang="en-US" altLang="ja-JP"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8966" indent="-178966">
              <a:buFont typeface="Wingdings" panose="05000000000000000000" pitchFamily="2" charset="2"/>
              <a:buChar char="ü"/>
            </a:pPr>
            <a:r>
              <a:rPr lang="ja-JP" altLang="en-US" b="0" dirty="0" smtClean="0">
                <a:latin typeface="Arial" charset="0"/>
              </a:rPr>
              <a:t>防災基本計画において、「男女共同参画の視点を取り入れた防災体制の確立」が明記されている</a:t>
            </a:r>
            <a:endParaRPr lang="en-US" altLang="ja-JP" b="0" dirty="0" smtClean="0">
              <a:latin typeface="Arial" charset="0"/>
            </a:endParaRPr>
          </a:p>
          <a:p>
            <a:pPr marL="178966" indent="-178966">
              <a:buFont typeface="Wingdings" panose="05000000000000000000" pitchFamily="2" charset="2"/>
              <a:buChar char="ü"/>
            </a:pPr>
            <a:r>
              <a:rPr lang="ja-JP" altLang="en-US" b="0" dirty="0" smtClean="0">
                <a:latin typeface="Arial" charset="0"/>
              </a:rPr>
              <a:t>男女共同参画基本計画においても同様の記述がある</a:t>
            </a:r>
            <a:endParaRPr lang="en-US" altLang="ja-JP" b="0" dirty="0" smtClean="0">
              <a:latin typeface="Arial" charset="0"/>
            </a:endParaRPr>
          </a:p>
          <a:p>
            <a:endParaRPr lang="en-US" altLang="ja-JP" b="0" dirty="0" smtClean="0">
              <a:latin typeface="Arial" charset="0"/>
            </a:endParaRPr>
          </a:p>
          <a:p>
            <a:r>
              <a:rPr lang="ja-JP" altLang="en-US" b="0" dirty="0" smtClean="0">
                <a:latin typeface="Arial" charset="0"/>
              </a:rPr>
              <a:t>→男女共同参画の視点を取り入れた防災体制を確立することは、政府の基本的な方針として位置づけられている。</a:t>
            </a:r>
            <a:endParaRPr lang="en-US" altLang="ja-JP" b="0" dirty="0" smtClean="0">
              <a:latin typeface="Arial" charset="0"/>
            </a:endParaRPr>
          </a:p>
        </p:txBody>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21</a:t>
            </a:fld>
            <a:endParaRPr kumimoji="1" lang="ja-JP" altLang="en-US"/>
          </a:p>
        </p:txBody>
      </p:sp>
    </p:spTree>
    <p:extLst>
      <p:ext uri="{BB962C8B-B14F-4D97-AF65-F5344CB8AC3E}">
        <p14:creationId xmlns:p14="http://schemas.microsoft.com/office/powerpoint/2010/main" val="318949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22</a:t>
            </a:fld>
            <a:endParaRPr kumimoji="1" lang="ja-JP" altLang="en-US"/>
          </a:p>
        </p:txBody>
      </p:sp>
    </p:spTree>
    <p:extLst>
      <p:ext uri="{BB962C8B-B14F-4D97-AF65-F5344CB8AC3E}">
        <p14:creationId xmlns:p14="http://schemas.microsoft.com/office/powerpoint/2010/main" val="23564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セッション２の進め方を説明します。</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1450" indent="-171450">
              <a:buFont typeface="Wingdings" panose="05000000000000000000" pitchFamily="2" charset="2"/>
              <a:buChar char="ü"/>
            </a:pPr>
            <a:r>
              <a:rPr kumimoji="1" lang="ja-JP" altLang="en-US" dirty="0" smtClean="0"/>
              <a:t>最初は個人で考えること</a:t>
            </a:r>
            <a:endParaRPr kumimoji="1" lang="en-US" altLang="ja-JP" dirty="0" smtClean="0"/>
          </a:p>
          <a:p>
            <a:pPr marL="171450" indent="-171450">
              <a:buFont typeface="Wingdings" panose="05000000000000000000" pitchFamily="2" charset="2"/>
              <a:buChar char="ü"/>
            </a:pPr>
            <a:r>
              <a:rPr kumimoji="1" lang="ja-JP" altLang="en-US" dirty="0" smtClean="0"/>
              <a:t>次に、グループで話し合うこと。グループで話し合った内容は、後で全体で共有すること</a:t>
            </a:r>
            <a:endParaRPr kumimoji="1" lang="en-US" altLang="ja-JP" dirty="0" smtClean="0"/>
          </a:p>
          <a:p>
            <a:pPr marL="171450" indent="-171450">
              <a:buFont typeface="Wingdings" panose="05000000000000000000" pitchFamily="2" charset="2"/>
              <a:buChar char="ü"/>
            </a:pPr>
            <a:r>
              <a:rPr kumimoji="1" lang="ja-JP" altLang="en-US" dirty="0" smtClean="0"/>
              <a:t>最後に講師から解説を行うこと</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23</a:t>
            </a:fld>
            <a:endParaRPr kumimoji="1" lang="ja-JP" altLang="en-US"/>
          </a:p>
        </p:txBody>
      </p:sp>
    </p:spTree>
    <p:extLst>
      <p:ext uri="{BB962C8B-B14F-4D97-AF65-F5344CB8AC3E}">
        <p14:creationId xmlns:p14="http://schemas.microsoft.com/office/powerpoint/2010/main" val="1323579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話し合いのルールを説明します。</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1450" indent="-171450">
              <a:buFont typeface="Wingdings" panose="05000000000000000000" pitchFamily="2" charset="2"/>
              <a:buChar char="ü"/>
            </a:pPr>
            <a:r>
              <a:rPr kumimoji="1" lang="ja-JP" altLang="en-US" dirty="0" smtClean="0"/>
              <a:t>グループワークの時間は限られているので、全員が平等に発言する時間を持つこと</a:t>
            </a:r>
          </a:p>
          <a:p>
            <a:pPr marL="171450" indent="-171450">
              <a:buFont typeface="Wingdings" panose="05000000000000000000" pitchFamily="2" charset="2"/>
              <a:buChar char="ü"/>
            </a:pPr>
            <a:r>
              <a:rPr kumimoji="1" lang="ja-JP" altLang="en-US" dirty="0" smtClean="0"/>
              <a:t>他人の意見について否定したり、批判したりしないこと（ここで聞いた個人的な秘密を、他の場で他人にしゃべる、ということも安全を脅かす行為であること）</a:t>
            </a:r>
          </a:p>
          <a:p>
            <a:pPr marL="171450" indent="-171450">
              <a:buFont typeface="Wingdings" panose="05000000000000000000" pitchFamily="2" charset="2"/>
              <a:buChar char="ü"/>
            </a:pPr>
            <a:r>
              <a:rPr kumimoji="1" lang="ja-JP" altLang="en-US" dirty="0" smtClean="0"/>
              <a:t>話し合いは、組織や団体としての公式見解を聞くものではないので、個人の立場で自由に発想し、発言すること</a:t>
            </a:r>
          </a:p>
          <a:p>
            <a:pPr marL="0" indent="0">
              <a:buFont typeface="Wingdings" panose="05000000000000000000" pitchFamily="2" charset="2"/>
              <a:buNone/>
            </a:pPr>
            <a:endParaRPr kumimoji="1" lang="en-US" altLang="ja-JP" dirty="0" smtClean="0"/>
          </a:p>
          <a:p>
            <a:pPr marL="0" indent="0">
              <a:buFont typeface="Wingdings" panose="05000000000000000000" pitchFamily="2" charset="2"/>
              <a:buNone/>
            </a:pPr>
            <a:r>
              <a:rPr kumimoji="1" lang="ja-JP" altLang="en-US" dirty="0" smtClean="0"/>
              <a:t>グループワークを円滑に進めるため、自己紹介とアイスブレイクの時間を設けるとよい。</a:t>
            </a:r>
          </a:p>
          <a:p>
            <a:pPr marL="0" indent="0">
              <a:buFont typeface="Wingdings" panose="05000000000000000000" pitchFamily="2" charset="2"/>
              <a:buNone/>
            </a:pPr>
            <a:r>
              <a:rPr kumimoji="1" lang="ja-JP" altLang="en-US" dirty="0" smtClean="0"/>
              <a:t>（例：自己紹介として、①名前、②所属、③「実は・・・です」と一人一言ずつ発言してもらう　など）</a:t>
            </a:r>
          </a:p>
          <a:p>
            <a:pPr marL="0" indent="0">
              <a:buFont typeface="Wingdings" panose="05000000000000000000" pitchFamily="2" charset="2"/>
              <a:buNone/>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24</a:t>
            </a:fld>
            <a:endParaRPr kumimoji="1" lang="ja-JP" altLang="en-US"/>
          </a:p>
        </p:txBody>
      </p:sp>
    </p:spTree>
    <p:extLst>
      <p:ext uri="{BB962C8B-B14F-4D97-AF65-F5344CB8AC3E}">
        <p14:creationId xmlns:p14="http://schemas.microsoft.com/office/powerpoint/2010/main" val="2535267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（グループで話し合いをしてもらう時間に投影するスライドです）</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25</a:t>
            </a:fld>
            <a:endParaRPr kumimoji="1" lang="ja-JP" altLang="en-US"/>
          </a:p>
        </p:txBody>
      </p:sp>
    </p:spTree>
    <p:extLst>
      <p:ext uri="{BB962C8B-B14F-4D97-AF65-F5344CB8AC3E}">
        <p14:creationId xmlns:p14="http://schemas.microsoft.com/office/powerpoint/2010/main" val="286775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（シチュエーションシート「津波」を読み上げる際に投影するスライドです）</a:t>
            </a:r>
            <a:endParaRPr kumimoji="1" lang="en-US" altLang="ja-JP" b="1" dirty="0" smtClean="0"/>
          </a:p>
          <a:p>
            <a:r>
              <a:rPr kumimoji="1" lang="ja-JP" altLang="en-US" b="1" dirty="0" smtClean="0"/>
              <a:t>サンプルとして、「津波」のシチュエーションを挿入しています</a:t>
            </a:r>
            <a:r>
              <a:rPr kumimoji="1" lang="ja-JP" altLang="en-US" b="1" smtClean="0"/>
              <a:t>が、地域の実情に応じてシチュエーションシート集から適切なシチュエーションを選択してください。</a:t>
            </a:r>
            <a:endParaRPr kumimoji="1" lang="ja-JP" altLang="en-US" b="1"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26</a:t>
            </a:fld>
            <a:endParaRPr kumimoji="1" lang="ja-JP" altLang="en-US"/>
          </a:p>
        </p:txBody>
      </p:sp>
    </p:spTree>
    <p:extLst>
      <p:ext uri="{BB962C8B-B14F-4D97-AF65-F5344CB8AC3E}">
        <p14:creationId xmlns:p14="http://schemas.microsoft.com/office/powerpoint/2010/main" val="364242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（シチュエーションシート「津波」を読み上げる際に投影するスライドです）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27</a:t>
            </a:fld>
            <a:endParaRPr kumimoji="1" lang="ja-JP" altLang="en-US"/>
          </a:p>
        </p:txBody>
      </p:sp>
    </p:spTree>
    <p:extLst>
      <p:ext uri="{BB962C8B-B14F-4D97-AF65-F5344CB8AC3E}">
        <p14:creationId xmlns:p14="http://schemas.microsoft.com/office/powerpoint/2010/main" val="5450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シチュエーションシート「津波」について解説します。</a:t>
            </a:r>
            <a:endParaRPr kumimoji="1" lang="en-US" altLang="ja-JP" b="1" dirty="0" smtClean="0"/>
          </a:p>
          <a:p>
            <a:endParaRPr kumimoji="1" lang="en-US" altLang="ja-JP" b="1" dirty="0" smtClean="0"/>
          </a:p>
          <a:p>
            <a:r>
              <a:rPr kumimoji="1" lang="ja-JP" altLang="en-US" b="1" dirty="0" smtClean="0"/>
              <a:t>ポイント</a:t>
            </a:r>
            <a:endParaRPr kumimoji="1" lang="en-US" altLang="ja-JP" b="1" dirty="0" smtClean="0"/>
          </a:p>
          <a:p>
            <a:pPr marL="171450" indent="-171450">
              <a:buFont typeface="Wingdings" panose="05000000000000000000" pitchFamily="2" charset="2"/>
              <a:buChar char="ü"/>
            </a:pPr>
            <a:r>
              <a:rPr kumimoji="1" lang="ja-JP" altLang="en-US" b="0" dirty="0" smtClean="0"/>
              <a:t>「気になるワード」に留意してケースを考えること</a:t>
            </a:r>
            <a:endParaRPr kumimoji="1" lang="en-US" altLang="ja-JP" b="0" dirty="0" smtClean="0"/>
          </a:p>
          <a:p>
            <a:pPr marL="171450" indent="-171450">
              <a:buFont typeface="Wingdings" panose="05000000000000000000" pitchFamily="2" charset="2"/>
              <a:buChar char="ü"/>
            </a:pPr>
            <a:r>
              <a:rPr kumimoji="1" lang="ja-JP" altLang="en-US" b="0" dirty="0" smtClean="0"/>
              <a:t>「対策のポイント」として挙げられたことについて気づき、日頃の活動を振り返ることが重要であること</a:t>
            </a:r>
            <a:endParaRPr kumimoji="1" lang="ja-JP" altLang="en-US" b="0"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28</a:t>
            </a:fld>
            <a:endParaRPr kumimoji="1" lang="ja-JP" altLang="en-US"/>
          </a:p>
        </p:txBody>
      </p:sp>
    </p:spTree>
    <p:extLst>
      <p:ext uri="{BB962C8B-B14F-4D97-AF65-F5344CB8AC3E}">
        <p14:creationId xmlns:p14="http://schemas.microsoft.com/office/powerpoint/2010/main" val="1748011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シチュエーションシート「津波」の「対策のポイント」に関して詳しく解説します。</a:t>
            </a:r>
            <a:endParaRPr kumimoji="1" lang="en-US" altLang="ja-JP" b="1" dirty="0" smtClean="0"/>
          </a:p>
          <a:p>
            <a:endParaRPr kumimoji="1" lang="en-US" altLang="ja-JP" b="1" dirty="0" smtClean="0"/>
          </a:p>
          <a:p>
            <a:r>
              <a:rPr kumimoji="1" lang="ja-JP" altLang="en-US" b="1" dirty="0" smtClean="0"/>
              <a:t>ポイント</a:t>
            </a:r>
            <a:endParaRPr kumimoji="1" lang="en-US" altLang="ja-JP" b="1" dirty="0" smtClean="0"/>
          </a:p>
          <a:p>
            <a:pPr marL="171450" indent="-171450">
              <a:buFont typeface="Wingdings" panose="05000000000000000000" pitchFamily="2" charset="2"/>
              <a:buChar char="ü"/>
            </a:pPr>
            <a:r>
              <a:rPr kumimoji="1" lang="ja-JP" altLang="en-US" b="0" dirty="0" smtClean="0"/>
              <a:t>多様な住民に対して防災知識の普及、訓練ができているか</a:t>
            </a:r>
            <a:endParaRPr kumimoji="1" lang="en-US" altLang="ja-JP" b="0" dirty="0" smtClean="0"/>
          </a:p>
          <a:p>
            <a:pPr marL="171450" indent="-171450">
              <a:buFont typeface="Wingdings" panose="05000000000000000000" pitchFamily="2" charset="2"/>
              <a:buChar char="ü"/>
            </a:pPr>
            <a:r>
              <a:rPr kumimoji="1" lang="ja-JP" altLang="en-US" b="0" dirty="0" smtClean="0"/>
              <a:t>避難誘導が円滑に実施できるよう準備ができているか</a:t>
            </a:r>
            <a:endParaRPr kumimoji="1" lang="en-US" altLang="ja-JP" b="0" dirty="0" smtClean="0"/>
          </a:p>
          <a:p>
            <a:pPr marL="171450" indent="-171450">
              <a:buFont typeface="Wingdings" panose="05000000000000000000" pitchFamily="2" charset="2"/>
              <a:buChar char="ü"/>
            </a:pPr>
            <a:endParaRPr kumimoji="1" lang="en-US" altLang="ja-JP" b="0" dirty="0" smtClean="0"/>
          </a:p>
          <a:p>
            <a:pPr marL="0" indent="0">
              <a:buFont typeface="Wingdings" panose="05000000000000000000" pitchFamily="2" charset="2"/>
              <a:buNone/>
            </a:pPr>
            <a:r>
              <a:rPr kumimoji="1" lang="ja-JP" altLang="en-US" b="0" dirty="0" smtClean="0"/>
              <a:t>⇒「男女共同参画の視点からの防災・復興の取組指針」及び「解説・事例集」を参照する</a:t>
            </a:r>
            <a:endParaRPr kumimoji="1" lang="en-US" altLang="ja-JP" b="0" dirty="0" smtClean="0"/>
          </a:p>
          <a:p>
            <a:r>
              <a:rPr kumimoji="1" lang="ja-JP" altLang="en-US" smtClean="0"/>
              <a:t>⇒その他、地域の</a:t>
            </a:r>
            <a:r>
              <a:rPr kumimoji="1" lang="ja-JP" altLang="ja-JP" sz="1200" kern="1200" smtClean="0">
                <a:solidFill>
                  <a:schemeClr val="tx1"/>
                </a:solidFill>
                <a:effectLst/>
                <a:latin typeface="+mn-lt"/>
                <a:ea typeface="+mn-ea"/>
                <a:cs typeface="+mn-cs"/>
              </a:rPr>
              <a:t>居住環境や地域環境、防災体制の取組等</a:t>
            </a:r>
            <a:r>
              <a:rPr kumimoji="1" lang="ja-JP" altLang="en-US" sz="1200" kern="1200" smtClean="0">
                <a:solidFill>
                  <a:schemeClr val="tx1"/>
                </a:solidFill>
                <a:effectLst/>
                <a:latin typeface="+mn-lt"/>
                <a:ea typeface="+mn-ea"/>
                <a:cs typeface="+mn-cs"/>
              </a:rPr>
              <a:t>を</a:t>
            </a:r>
            <a:r>
              <a:rPr kumimoji="1" lang="ja-JP" altLang="ja-JP" sz="1200" kern="1200" smtClean="0">
                <a:solidFill>
                  <a:schemeClr val="tx1"/>
                </a:solidFill>
                <a:effectLst/>
                <a:latin typeface="+mn-lt"/>
                <a:ea typeface="+mn-ea"/>
                <a:cs typeface="+mn-cs"/>
              </a:rPr>
              <a:t>勘案し、「気になるワード」や「対策のポイント」として挙げられていること以外</a:t>
            </a:r>
            <a:r>
              <a:rPr kumimoji="1" lang="ja-JP" altLang="en-US" sz="1200" kern="1200" smtClean="0">
                <a:solidFill>
                  <a:schemeClr val="tx1"/>
                </a:solidFill>
                <a:effectLst/>
                <a:latin typeface="+mn-lt"/>
                <a:ea typeface="+mn-ea"/>
                <a:cs typeface="+mn-cs"/>
              </a:rPr>
              <a:t>について取り上げてもよい。</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29</a:t>
            </a:fld>
            <a:endParaRPr kumimoji="1" lang="ja-JP" altLang="en-US"/>
          </a:p>
        </p:txBody>
      </p:sp>
    </p:spTree>
    <p:extLst>
      <p:ext uri="{BB962C8B-B14F-4D97-AF65-F5344CB8AC3E}">
        <p14:creationId xmlns:p14="http://schemas.microsoft.com/office/powerpoint/2010/main" val="167575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a:t>
            </a:fld>
            <a:endParaRPr kumimoji="1" lang="ja-JP" altLang="en-US"/>
          </a:p>
        </p:txBody>
      </p:sp>
    </p:spTree>
    <p:extLst>
      <p:ext uri="{BB962C8B-B14F-4D97-AF65-F5344CB8AC3E}">
        <p14:creationId xmlns:p14="http://schemas.microsoft.com/office/powerpoint/2010/main" val="129749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30</a:t>
            </a:fld>
            <a:endParaRPr kumimoji="1" lang="ja-JP" altLang="en-US"/>
          </a:p>
        </p:txBody>
      </p:sp>
    </p:spTree>
    <p:extLst>
      <p:ext uri="{BB962C8B-B14F-4D97-AF65-F5344CB8AC3E}">
        <p14:creationId xmlns:p14="http://schemas.microsoft.com/office/powerpoint/2010/main" val="3163714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kumimoji="1" lang="ja-JP" altLang="en-US" b="1" dirty="0" smtClean="0"/>
              <a:t>（研修を実施する地域の災害の特色について報告してもらいます）</a:t>
            </a:r>
            <a:endParaRPr kumimoji="1" lang="en-US" altLang="ja-JP" b="1" dirty="0" smtClean="0"/>
          </a:p>
          <a:p>
            <a:pPr defTabSz="954480">
              <a:defRPr/>
            </a:pPr>
            <a:endParaRPr kumimoji="1" lang="en-US" altLang="ja-JP"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31</a:t>
            </a:fld>
            <a:endParaRPr kumimoji="1" lang="ja-JP" altLang="en-US"/>
          </a:p>
        </p:txBody>
      </p:sp>
    </p:spTree>
    <p:extLst>
      <p:ext uri="{BB962C8B-B14F-4D97-AF65-F5344CB8AC3E}">
        <p14:creationId xmlns:p14="http://schemas.microsoft.com/office/powerpoint/2010/main" val="2411947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kumimoji="1" lang="ja-JP" altLang="en-US" b="1" dirty="0" smtClean="0"/>
              <a:t>（研修を実施する地域の防災における男女共同参画推進の取組について報告してもらいます）</a:t>
            </a:r>
            <a:endParaRPr kumimoji="1" lang="en-US" altLang="ja-JP" b="1" dirty="0" smtClean="0"/>
          </a:p>
          <a:p>
            <a:pPr defTabSz="954480">
              <a:defRPr/>
            </a:pPr>
            <a:endParaRPr kumimoji="1" lang="en-US" altLang="ja-JP"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32</a:t>
            </a:fld>
            <a:endParaRPr kumimoji="1" lang="ja-JP" altLang="en-US"/>
          </a:p>
        </p:txBody>
      </p:sp>
    </p:spTree>
    <p:extLst>
      <p:ext uri="{BB962C8B-B14F-4D97-AF65-F5344CB8AC3E}">
        <p14:creationId xmlns:p14="http://schemas.microsoft.com/office/powerpoint/2010/main" val="1432293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セッション３（グループワーク）の進め方を説明します。</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lang="ja-JP" altLang="ja-JP" dirty="0"/>
              <a:t>自分たちの地域の「防災対策」の「課題」は何かを洗い出</a:t>
            </a:r>
            <a:r>
              <a:rPr lang="ja-JP" altLang="en-US" dirty="0"/>
              <a:t>してもらう</a:t>
            </a:r>
            <a:r>
              <a:rPr lang="ja-JP" altLang="ja-JP" dirty="0"/>
              <a:t>。（例：情報共有・情報伝達、避難訓練、避難所設営等）</a:t>
            </a:r>
          </a:p>
          <a:p>
            <a:pPr marL="178966" indent="-178966">
              <a:buFont typeface="Wingdings" panose="05000000000000000000" pitchFamily="2" charset="2"/>
              <a:buChar char="ü"/>
            </a:pPr>
            <a:r>
              <a:rPr lang="ja-JP" altLang="ja-JP" dirty="0"/>
              <a:t>男女共同参画の視点から</a:t>
            </a:r>
            <a:r>
              <a:rPr lang="ja-JP" altLang="en-US" dirty="0"/>
              <a:t>考えて、「</a:t>
            </a:r>
            <a:r>
              <a:rPr lang="ja-JP" altLang="ja-JP" dirty="0"/>
              <a:t>優先的な課題」をいくつか選定し、「行政が実行すべき解決策」を考え</a:t>
            </a:r>
            <a:r>
              <a:rPr lang="ja-JP" altLang="en-US" dirty="0"/>
              <a:t>てもらう。</a:t>
            </a:r>
            <a:endParaRPr lang="en-US" altLang="ja-JP" dirty="0"/>
          </a:p>
          <a:p>
            <a:r>
              <a:rPr lang="ja-JP" altLang="ja-JP" dirty="0"/>
              <a:t>その際に、「長期的に取り組むことと」と「すぐに取りかかれること」を分けてリストアップする。</a:t>
            </a:r>
            <a:endParaRPr lang="en-US" altLang="ja-JP" dirty="0"/>
          </a:p>
          <a:p>
            <a:r>
              <a:rPr lang="ja-JP" altLang="en-US" dirty="0"/>
              <a:t>それぞれの解決策の中で、行政機関内や地域の民間団体などと、どのような「連携」ができるかについても考えてもらう。</a:t>
            </a:r>
            <a:endParaRPr lang="ja-JP" altLang="ja-JP" dirty="0"/>
          </a:p>
          <a:p>
            <a:pPr marL="178966" indent="-178966">
              <a:buFont typeface="Wingdings" panose="05000000000000000000" pitchFamily="2" charset="2"/>
              <a:buChar char="ü"/>
            </a:pPr>
            <a:r>
              <a:rPr lang="ja-JP" altLang="en-US" dirty="0"/>
              <a:t>各グループで</a:t>
            </a:r>
            <a:r>
              <a:rPr lang="ja-JP" altLang="ja-JP" dirty="0"/>
              <a:t>話し合ったこと</a:t>
            </a:r>
            <a:r>
              <a:rPr lang="ja-JP" altLang="en-US" dirty="0"/>
              <a:t>（課題・解決策）</a:t>
            </a:r>
            <a:r>
              <a:rPr lang="ja-JP" altLang="ja-JP" dirty="0"/>
              <a:t>を発表・共有する。</a:t>
            </a:r>
            <a:endParaRPr lang="en-US" altLang="ja-JP" dirty="0"/>
          </a:p>
          <a:p>
            <a:pPr marL="178966" indent="-178966">
              <a:buFont typeface="Wingdings" panose="05000000000000000000" pitchFamily="2" charset="2"/>
              <a:buChar char="ü"/>
            </a:pPr>
            <a:r>
              <a:rPr lang="ja-JP" altLang="en-US" dirty="0"/>
              <a:t>最後に講師が参考となる事例を紹介する。</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33</a:t>
            </a:fld>
            <a:endParaRPr kumimoji="1" lang="ja-JP" altLang="en-US"/>
          </a:p>
        </p:txBody>
      </p:sp>
    </p:spTree>
    <p:extLst>
      <p:ext uri="{BB962C8B-B14F-4D97-AF65-F5344CB8AC3E}">
        <p14:creationId xmlns:p14="http://schemas.microsoft.com/office/powerpoint/2010/main" val="4167184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kumimoji="1" lang="ja-JP" altLang="en-US" b="1" dirty="0" smtClean="0"/>
              <a:t>（グループで話し合いをしてもらう時間に投影するスライドです）</a:t>
            </a:r>
            <a:endParaRPr kumimoji="1" lang="en-US" altLang="ja-JP" b="1" dirty="0" smtClean="0"/>
          </a:p>
          <a:p>
            <a:pPr defTabSz="954480">
              <a:defRPr/>
            </a:pPr>
            <a:endParaRPr kumimoji="1" lang="en-US" altLang="ja-JP"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34</a:t>
            </a:fld>
            <a:endParaRPr kumimoji="1" lang="ja-JP" altLang="en-US"/>
          </a:p>
        </p:txBody>
      </p:sp>
    </p:spTree>
    <p:extLst>
      <p:ext uri="{BB962C8B-B14F-4D97-AF65-F5344CB8AC3E}">
        <p14:creationId xmlns:p14="http://schemas.microsoft.com/office/powerpoint/2010/main" val="2822414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latin typeface="Arial" charset="0"/>
              </a:rPr>
              <a:t>グループワークのまとめとして、男女共同参画の視点からの防災を実践するために何がポイントかを伝えます。</a:t>
            </a:r>
            <a:endParaRPr lang="en-US" altLang="ja-JP" b="1" dirty="0" smtClean="0">
              <a:latin typeface="Arial" charset="0"/>
            </a:endParaRPr>
          </a:p>
          <a:p>
            <a:endParaRPr lang="en-US" altLang="ja-JP" b="1"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8966" indent="-178966">
              <a:buFont typeface="Wingdings" charset="2"/>
              <a:buChar char="ü"/>
            </a:pPr>
            <a:r>
              <a:rPr lang="ja-JP" altLang="en-US" dirty="0" smtClean="0"/>
              <a:t>地方防災会議等、防災に係る意思決定過程の場に女性の参画を拡大することが必要</a:t>
            </a:r>
            <a:endParaRPr lang="en-US" altLang="ja-JP" dirty="0" smtClean="0"/>
          </a:p>
          <a:p>
            <a:pPr marL="178966" indent="-178966">
              <a:buFont typeface="Wingdings" charset="2"/>
              <a:buChar char="ü"/>
            </a:pPr>
            <a:r>
              <a:rPr lang="ja-JP" altLang="en-US" dirty="0" smtClean="0"/>
              <a:t>地域防災計画や地区防災計画、避難所の運営マニュアル等に、男女共同参画の視点を反映させることが必要</a:t>
            </a:r>
            <a:endParaRPr lang="en-US" altLang="ja-JP" dirty="0" smtClean="0"/>
          </a:p>
          <a:p>
            <a:pPr marL="178966" indent="-178966">
              <a:buFont typeface="Wingdings" charset="2"/>
              <a:buChar char="ü"/>
            </a:pPr>
            <a:r>
              <a:rPr lang="ja-JP" altLang="en-US" dirty="0" smtClean="0"/>
              <a:t>地域で女性の防災リーダーを育成し、育成されたリーダーが活躍できる機会を設けることが必要</a:t>
            </a:r>
            <a:endParaRPr lang="en-US" altLang="ja-JP" dirty="0" smtClean="0"/>
          </a:p>
          <a:p>
            <a:pPr marL="178966" indent="-178966">
              <a:buFont typeface="Wingdings" charset="2"/>
              <a:buChar char="ü"/>
            </a:pPr>
            <a:r>
              <a:rPr lang="ja-JP" altLang="en-US" dirty="0" smtClean="0"/>
              <a:t>防災に関する学習会や防災訓練等を開催するに当たっては、女性が参加しやすい工夫をすることが必要</a:t>
            </a:r>
            <a:endParaRPr lang="en-US" altLang="ja-JP" dirty="0" smtClean="0"/>
          </a:p>
          <a:p>
            <a:endParaRPr lang="en-US" altLang="ja-JP" dirty="0" smtClean="0"/>
          </a:p>
          <a:p>
            <a:r>
              <a:rPr lang="ja-JP" altLang="en-US" dirty="0" smtClean="0"/>
              <a:t>⇒事例集を活用して具体的な取組方法を紹介する   </a:t>
            </a:r>
            <a:endParaRPr lang="ja-JP" altLang="ja-JP" b="1" dirty="0" smtClean="0">
              <a:latin typeface="Arial" charset="0"/>
            </a:endParaRPr>
          </a:p>
          <a:p>
            <a:pPr defTabSz="954480">
              <a:defRPr/>
            </a:pPr>
            <a:endParaRPr kumimoji="1" lang="en-US" altLang="ja-JP"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35</a:t>
            </a:fld>
            <a:endParaRPr kumimoji="1" lang="ja-JP" altLang="en-US"/>
          </a:p>
        </p:txBody>
      </p:sp>
    </p:spTree>
    <p:extLst>
      <p:ext uri="{BB962C8B-B14F-4D97-AF65-F5344CB8AC3E}">
        <p14:creationId xmlns:p14="http://schemas.microsoft.com/office/powerpoint/2010/main" val="3862828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36</a:t>
            </a:fld>
            <a:endParaRPr kumimoji="1" lang="ja-JP" altLang="en-US"/>
          </a:p>
        </p:txBody>
      </p:sp>
    </p:spTree>
    <p:extLst>
      <p:ext uri="{BB962C8B-B14F-4D97-AF65-F5344CB8AC3E}">
        <p14:creationId xmlns:p14="http://schemas.microsoft.com/office/powerpoint/2010/main" val="3004248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市の防災対策に男女共同参画の視点を導入するための工夫・取組についての事例です。</a:t>
            </a:r>
            <a:endParaRPr kumimoji="1" lang="en-US" altLang="ja-JP" b="0" u="none" dirty="0" smtClean="0">
              <a:latin typeface="+mn-ea"/>
              <a:ea typeface="+mn-ea"/>
            </a:endParaRPr>
          </a:p>
          <a:p>
            <a:r>
              <a:rPr kumimoji="1" lang="ja-JP" altLang="en-US" b="0" u="none" dirty="0" smtClean="0">
                <a:latin typeface="+mn-ea"/>
                <a:ea typeface="+mn-ea"/>
              </a:rPr>
              <a:t>静岡県三島市では、地域防災計画や避難所運営マニュアル等の検討に当たり、市長が女性の地域住民から幅広く意見を聞き、市の防災対策に反映させていきました。</a:t>
            </a:r>
            <a:endParaRPr kumimoji="1" lang="en-US" altLang="ja-JP" b="0" u="none" dirty="0" smtClean="0">
              <a:latin typeface="+mn-ea"/>
              <a:ea typeface="+mn-ea"/>
            </a:endParaRPr>
          </a:p>
          <a:p>
            <a:r>
              <a:rPr kumimoji="1" lang="ja-JP" altLang="en-US" b="0" u="none" dirty="0" smtClean="0">
                <a:latin typeface="+mn-ea"/>
                <a:ea typeface="+mn-ea"/>
              </a:rPr>
              <a:t>まず、取組の概要を説明します。</a:t>
            </a:r>
            <a:endParaRPr kumimoji="1" lang="en-US" altLang="ja-JP" b="0" u="none" dirty="0" smtClean="0">
              <a:latin typeface="+mn-ea"/>
              <a:ea typeface="+mn-ea"/>
            </a:endParaRPr>
          </a:p>
          <a:p>
            <a:r>
              <a:rPr kumimoji="1" lang="en-US" altLang="ja-JP" b="0" u="none" dirty="0" smtClean="0">
                <a:latin typeface="+mn-ea"/>
                <a:ea typeface="+mn-ea"/>
              </a:rPr>
              <a:t>【</a:t>
            </a:r>
            <a:r>
              <a:rPr kumimoji="1" lang="ja-JP" altLang="en-US" b="0" u="none" dirty="0" smtClean="0">
                <a:latin typeface="+mn-ea"/>
                <a:ea typeface="+mn-ea"/>
              </a:rPr>
              <a:t>ポイント</a:t>
            </a:r>
            <a:r>
              <a:rPr kumimoji="1" lang="en-US" altLang="ja-JP" b="0" u="none" dirty="0" smtClean="0">
                <a:latin typeface="+mn-ea"/>
                <a:ea typeface="+mn-ea"/>
              </a:rPr>
              <a:t>】</a:t>
            </a:r>
          </a:p>
          <a:p>
            <a:pPr marL="238620" indent="-238620">
              <a:buFont typeface="+mj-ea"/>
              <a:buAutoNum type="circleNumDbPlain"/>
            </a:pPr>
            <a:r>
              <a:rPr kumimoji="1" lang="ja-JP" altLang="en-US" b="0" u="none" dirty="0" smtClean="0">
                <a:latin typeface="+mn-ea"/>
                <a:ea typeface="+mn-ea"/>
              </a:rPr>
              <a:t>意見交換会での意見を踏まえ避難所運営マニュアルを作成。プライバシーに配慮し、女性専用スペース等を全ての避難所に設置するとともに、配慮事項をチェックリストにする等、女性の視点を踏まえたものとしました。</a:t>
            </a:r>
            <a:endParaRPr kumimoji="1" lang="en-US" altLang="ja-JP" b="0" u="none" dirty="0" smtClean="0">
              <a:latin typeface="+mn-ea"/>
              <a:ea typeface="+mn-ea"/>
            </a:endParaRPr>
          </a:p>
          <a:p>
            <a:pPr marL="238620" indent="-238620">
              <a:buFont typeface="+mj-ea"/>
              <a:buAutoNum type="circleNumDbPlain"/>
            </a:pPr>
            <a:r>
              <a:rPr kumimoji="1" lang="ja-JP" altLang="en-US" b="0" u="none" dirty="0" smtClean="0">
                <a:latin typeface="+mn-ea"/>
                <a:ea typeface="+mn-ea"/>
              </a:rPr>
              <a:t>避難所用品の整備に当たっては、誰でもわかりやすく見やすいピクトグラムを活用する等、実際に使用する者の目線に立って取組を進めました。</a:t>
            </a:r>
            <a:endParaRPr kumimoji="1" lang="en-US" altLang="ja-JP" b="0" u="none" dirty="0" smtClean="0">
              <a:latin typeface="+mn-ea"/>
              <a:ea typeface="+mn-ea"/>
            </a:endParaRPr>
          </a:p>
          <a:p>
            <a:pPr marL="238620" indent="-238620">
              <a:buFont typeface="+mj-ea"/>
              <a:buAutoNum type="circleNumDbPlain"/>
            </a:pPr>
            <a:r>
              <a:rPr kumimoji="1" lang="ja-JP" altLang="en-US" b="0" u="none" dirty="0" smtClean="0">
                <a:latin typeface="+mn-ea"/>
                <a:ea typeface="+mn-ea"/>
              </a:rPr>
              <a:t>また、小さい子供を抱えた女性が一般の防災啓発講座に参加できない状況に配慮し、託児を完備した母親向け講座を実施しています。</a:t>
            </a:r>
            <a:endParaRPr kumimoji="1" lang="en-US" altLang="ja-JP" b="0" u="none" dirty="0" smtClean="0">
              <a:latin typeface="+mn-ea"/>
              <a:ea typeface="+mn-ea"/>
            </a:endParaRPr>
          </a:p>
          <a:p>
            <a:endParaRPr kumimoji="1" lang="en-US" altLang="ja-JP" b="0" u="none" dirty="0" smtClean="0">
              <a:latin typeface="+mn-ea"/>
              <a:ea typeface="+mn-ea"/>
            </a:endParaRPr>
          </a:p>
          <a:p>
            <a:r>
              <a:rPr kumimoji="1" lang="ja-JP" altLang="en-US" b="0" u="none" dirty="0" smtClean="0">
                <a:latin typeface="+mn-ea"/>
                <a:ea typeface="+mn-ea"/>
              </a:rPr>
              <a:t>（</a:t>
            </a:r>
            <a:r>
              <a:rPr lang="ja-JP" altLang="en-US" b="0" u="none" dirty="0">
                <a:latin typeface="+mn-ea"/>
                <a:cs typeface="メイリオ"/>
              </a:rPr>
              <a:t>「ママが楽しく学ぶ防災講座」の他に、「女性まちづくり講座」も開催し、そこでも数回防災のテーマを扱っている</a:t>
            </a:r>
            <a:r>
              <a:rPr kumimoji="1" lang="ja-JP" altLang="en-US" b="0" u="none" dirty="0" smtClean="0">
                <a:latin typeface="+mn-ea"/>
                <a:ea typeface="+mn-ea"/>
              </a:rPr>
              <a:t>）</a:t>
            </a:r>
            <a:endParaRPr kumimoji="1" lang="en-US" altLang="ja-JP" b="0" u="none"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37</a:t>
            </a:fld>
            <a:endParaRPr kumimoji="1" lang="ja-JP" altLang="en-US"/>
          </a:p>
        </p:txBody>
      </p:sp>
    </p:spTree>
    <p:extLst>
      <p:ext uri="{BB962C8B-B14F-4D97-AF65-F5344CB8AC3E}">
        <p14:creationId xmlns:p14="http://schemas.microsoft.com/office/powerpoint/2010/main" val="1052998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ＭＳ Ｐゴシック" panose="020B0600070205080204" pitchFamily="50" charset="-128"/>
                <a:ea typeface="ＭＳ Ｐゴシック" panose="020B0600070205080204" pitchFamily="50" charset="-128"/>
                <a:cs typeface="メイリオ"/>
              </a:rPr>
              <a:t>取組に至った経緯を説明します。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ポイント</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8966" indent="-17896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東日本大震災を契機に、被災地で男女共同参画の視点からの課題が生じたことに着目し、当時危機管理担当課に女性職員はいなかったものの、市の防災対策に男女共同参画の視点を入れることの重要性を認識。</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実際に女性の意見を幅広く聞くため、庁内関係課や女性団体と連携しながら意見交換会に参加してくれる女性を選出しています。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意見交換会で得られた意見は可能な限り対応することとしています。危機管理担当課が女性専用スペースの設置等を決めたところ、ピクトグラムによるわかりやすい表示が必要との追加意見を踏まえてすぐに対応する等、女性の視点を反映させた防災対策を行うことが可能となりました</a:t>
            </a:r>
            <a:r>
              <a:rPr lang="ja-JP" altLang="en-US" sz="1100" dirty="0" smtClean="0">
                <a:latin typeface="ＭＳ Ｐゴシック" panose="020B0600070205080204" pitchFamily="50" charset="-128"/>
                <a:ea typeface="ＭＳ Ｐゴシック" panose="020B0600070205080204" pitchFamily="50" charset="-128"/>
                <a:cs typeface="メイリオ"/>
              </a:rPr>
              <a:t>。</a:t>
            </a:r>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補足</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8937" indent="-178937">
              <a:buFont typeface="Wingdings" charset="2"/>
              <a:buChar char="²"/>
            </a:pPr>
            <a:r>
              <a:rPr lang="ja-JP" altLang="en-US" sz="1100" dirty="0">
                <a:latin typeface="ＭＳ Ｐゴシック" panose="020B0600070205080204" pitchFamily="50" charset="-128"/>
                <a:ea typeface="ＭＳ Ｐゴシック" panose="020B0600070205080204" pitchFamily="50" charset="-128"/>
                <a:cs typeface="メイリオ"/>
              </a:rPr>
              <a:t>危機管理課が連携した庁内関係課は、政策企画課等女性の活躍に関連する複数の課及び子育て支援課。</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37" indent="-178937">
              <a:buFont typeface="Wingdings" charset="2"/>
              <a:buChar char="²"/>
            </a:pPr>
            <a:r>
              <a:rPr lang="ja-JP" altLang="en-US" sz="1100" dirty="0">
                <a:latin typeface="ＭＳ Ｐゴシック" panose="020B0600070205080204" pitchFamily="50" charset="-128"/>
                <a:ea typeface="ＭＳ Ｐゴシック" panose="020B0600070205080204" pitchFamily="50" charset="-128"/>
                <a:cs typeface="メイリオ"/>
              </a:rPr>
              <a:t>「女性の視点での意見交換会」では以下の多様なバックグラウンドを持った女性達が参加。</a:t>
            </a:r>
            <a:endParaRPr lang="en-US" altLang="ja-JP" sz="1100" dirty="0">
              <a:latin typeface="ＭＳ Ｐゴシック" panose="020B0600070205080204" pitchFamily="50" charset="-128"/>
              <a:ea typeface="ＭＳ Ｐゴシック" panose="020B0600070205080204" pitchFamily="50" charset="-128"/>
              <a:cs typeface="メイリオ"/>
            </a:endParaRPr>
          </a:p>
          <a:p>
            <a:pPr defTabSz="477163">
              <a:defRPr/>
            </a:pPr>
            <a:r>
              <a:rPr lang="ja-JP" altLang="en-US" sz="1100" dirty="0">
                <a:latin typeface="ＭＳ Ｐゴシック" panose="020B0600070205080204" pitchFamily="50" charset="-128"/>
                <a:ea typeface="ＭＳ Ｐゴシック" panose="020B0600070205080204" pitchFamily="50" charset="-128"/>
                <a:cs typeface="メイリオ"/>
              </a:rPr>
              <a:t>第１回　</a:t>
            </a:r>
            <a:r>
              <a:rPr lang="ja-JP" altLang="ja-JP" sz="1100" dirty="0">
                <a:latin typeface="ＭＳ Ｐゴシック" panose="020B0600070205080204" pitchFamily="50" charset="-128"/>
                <a:ea typeface="ＭＳ Ｐゴシック" panose="020B0600070205080204" pitchFamily="50" charset="-128"/>
                <a:cs typeface="メイリオ"/>
              </a:rPr>
              <a:t>参加者：女性</a:t>
            </a:r>
            <a:r>
              <a:rPr lang="en-US" altLang="ja-JP" sz="1100" dirty="0">
                <a:latin typeface="ＭＳ Ｐゴシック" panose="020B0600070205080204" pitchFamily="50" charset="-128"/>
                <a:ea typeface="ＭＳ Ｐゴシック" panose="020B0600070205080204" pitchFamily="50" charset="-128"/>
                <a:cs typeface="メイリオ"/>
              </a:rPr>
              <a:t>16</a:t>
            </a:r>
            <a:r>
              <a:rPr lang="ja-JP" altLang="ja-JP" sz="1100" dirty="0">
                <a:latin typeface="ＭＳ Ｐゴシック" panose="020B0600070205080204" pitchFamily="50" charset="-128"/>
                <a:ea typeface="ＭＳ Ｐゴシック" panose="020B0600070205080204" pitchFamily="50" charset="-128"/>
                <a:cs typeface="メイリオ"/>
              </a:rPr>
              <a:t>名（自治会長、自治会婦人部、</a:t>
            </a:r>
            <a:r>
              <a:rPr lang="ja-JP" altLang="en-US" sz="1100" dirty="0">
                <a:latin typeface="ＭＳ Ｐゴシック" panose="020B0600070205080204" pitchFamily="50" charset="-128"/>
                <a:ea typeface="ＭＳ Ｐゴシック" panose="020B0600070205080204" pitchFamily="50" charset="-128"/>
                <a:cs typeface="メイリオ"/>
              </a:rPr>
              <a:t>女性</a:t>
            </a:r>
            <a:r>
              <a:rPr lang="ja-JP" altLang="ja-JP" sz="1100" dirty="0">
                <a:latin typeface="ＭＳ Ｐゴシック" panose="020B0600070205080204" pitchFamily="50" charset="-128"/>
                <a:ea typeface="ＭＳ Ｐゴシック" panose="020B0600070205080204" pitchFamily="50" charset="-128"/>
                <a:cs typeface="メイリオ"/>
              </a:rPr>
              <a:t>まちづくり講座受講生、女性懇話会役員 、防災指導員、学校ＰＴＡ役員、きずな</a:t>
            </a:r>
            <a:r>
              <a:rPr lang="ja-JP" altLang="en-US" sz="1100" dirty="0">
                <a:latin typeface="ＭＳ Ｐゴシック" panose="020B0600070205080204" pitchFamily="50" charset="-128"/>
                <a:ea typeface="ＭＳ Ｐゴシック" panose="020B0600070205080204" pitchFamily="50" charset="-128"/>
                <a:cs typeface="メイリオ"/>
              </a:rPr>
              <a:t>づくり</a:t>
            </a:r>
            <a:r>
              <a:rPr lang="ja-JP" altLang="ja-JP" sz="1100" dirty="0">
                <a:latin typeface="ＭＳ Ｐゴシック" panose="020B0600070205080204" pitchFamily="50" charset="-128"/>
                <a:ea typeface="ＭＳ Ｐゴシック" panose="020B0600070205080204" pitchFamily="50" charset="-128"/>
                <a:cs typeface="メイリオ"/>
              </a:rPr>
              <a:t>トーク参加者、女性消防団員、市避難所担当職員）</a:t>
            </a:r>
            <a:endParaRPr lang="en-US" altLang="ja-JP" sz="1100" dirty="0">
              <a:latin typeface="ＭＳ Ｐゴシック" panose="020B0600070205080204" pitchFamily="50" charset="-128"/>
              <a:ea typeface="ＭＳ Ｐゴシック" panose="020B0600070205080204" pitchFamily="50" charset="-128"/>
              <a:cs typeface="メイリオ"/>
            </a:endParaRPr>
          </a:p>
          <a:p>
            <a:pPr defTabSz="477163">
              <a:defRPr/>
            </a:pPr>
            <a:r>
              <a:rPr lang="ja-JP" altLang="en-US" sz="1100" dirty="0">
                <a:latin typeface="ＭＳ Ｐゴシック" panose="020B0600070205080204" pitchFamily="50" charset="-128"/>
                <a:ea typeface="ＭＳ Ｐゴシック" panose="020B0600070205080204" pitchFamily="50" charset="-128"/>
                <a:cs typeface="メイリオ"/>
              </a:rPr>
              <a:t>第２回　参加者</a:t>
            </a:r>
            <a:r>
              <a:rPr lang="ja-JP" altLang="ja-JP" sz="1100" dirty="0">
                <a:latin typeface="ＭＳ Ｐゴシック" panose="020B0600070205080204" pitchFamily="50" charset="-128"/>
                <a:ea typeface="ＭＳ Ｐゴシック" panose="020B0600070205080204" pitchFamily="50" charset="-128"/>
                <a:cs typeface="メイリオ"/>
              </a:rPr>
              <a:t>：女性</a:t>
            </a:r>
            <a:r>
              <a:rPr lang="en-US" altLang="ja-JP" sz="1100" dirty="0">
                <a:latin typeface="ＭＳ Ｐゴシック" panose="020B0600070205080204" pitchFamily="50" charset="-128"/>
                <a:ea typeface="ＭＳ Ｐゴシック" panose="020B0600070205080204" pitchFamily="50" charset="-128"/>
                <a:cs typeface="メイリオ"/>
              </a:rPr>
              <a:t>18</a:t>
            </a:r>
            <a:r>
              <a:rPr lang="ja-JP" altLang="ja-JP" sz="1100" dirty="0">
                <a:latin typeface="ＭＳ Ｐゴシック" panose="020B0600070205080204" pitchFamily="50" charset="-128"/>
                <a:ea typeface="ＭＳ Ｐゴシック" panose="020B0600070205080204" pitchFamily="50" charset="-128"/>
                <a:cs typeface="メイリオ"/>
              </a:rPr>
              <a:t>名（防災指導員、女性消防団員、女性まちづくり講座受講生、女性懇話会</a:t>
            </a:r>
            <a:r>
              <a:rPr lang="ja-JP" altLang="en-US" sz="1100" dirty="0">
                <a:latin typeface="ＭＳ Ｐゴシック" panose="020B0600070205080204" pitchFamily="50" charset="-128"/>
                <a:ea typeface="ＭＳ Ｐゴシック" panose="020B0600070205080204" pitchFamily="50" charset="-128"/>
                <a:cs typeface="メイリオ"/>
              </a:rPr>
              <a:t>委員</a:t>
            </a:r>
            <a:r>
              <a:rPr lang="ja-JP" altLang="ja-JP" sz="1100" dirty="0">
                <a:latin typeface="ＭＳ Ｐゴシック" panose="020B0600070205080204" pitchFamily="50" charset="-128"/>
                <a:ea typeface="ＭＳ Ｐゴシック" panose="020B0600070205080204" pitchFamily="50" charset="-128"/>
                <a:cs typeface="メイリオ"/>
              </a:rPr>
              <a:t>、自治会</a:t>
            </a:r>
            <a:r>
              <a:rPr lang="ja-JP" altLang="en-US" sz="1100" dirty="0">
                <a:latin typeface="ＭＳ Ｐゴシック" panose="020B0600070205080204" pitchFamily="50" charset="-128"/>
                <a:ea typeface="ＭＳ Ｐゴシック" panose="020B0600070205080204" pitchFamily="50" charset="-128"/>
                <a:cs typeface="メイリオ"/>
              </a:rPr>
              <a:t>長</a:t>
            </a:r>
            <a:r>
              <a:rPr lang="ja-JP" altLang="ja-JP" sz="1100" dirty="0">
                <a:latin typeface="ＭＳ Ｐゴシック" panose="020B0600070205080204" pitchFamily="50" charset="-128"/>
                <a:ea typeface="ＭＳ Ｐゴシック" panose="020B0600070205080204" pitchFamily="50" charset="-128"/>
                <a:cs typeface="メイリオ"/>
              </a:rPr>
              <a:t>、市避難所担当職員ほか）</a:t>
            </a:r>
          </a:p>
          <a:p>
            <a:pPr defTabSz="477163">
              <a:defRPr/>
            </a:pPr>
            <a:r>
              <a:rPr lang="ja-JP" altLang="en-US" sz="1100" dirty="0">
                <a:latin typeface="ＭＳ Ｐゴシック" panose="020B0600070205080204" pitchFamily="50" charset="-128"/>
                <a:ea typeface="ＭＳ Ｐゴシック" panose="020B0600070205080204" pitchFamily="50" charset="-128"/>
                <a:cs typeface="メイリオ"/>
              </a:rPr>
              <a:t>第３回　参加者：女性</a:t>
            </a:r>
            <a:r>
              <a:rPr lang="en-US" altLang="ja-JP" sz="1100" dirty="0">
                <a:latin typeface="ＭＳ Ｐゴシック" panose="020B0600070205080204" pitchFamily="50" charset="-128"/>
                <a:ea typeface="ＭＳ Ｐゴシック" panose="020B0600070205080204" pitchFamily="50" charset="-128"/>
                <a:cs typeface="メイリオ"/>
              </a:rPr>
              <a:t>15</a:t>
            </a:r>
            <a:r>
              <a:rPr lang="ja-JP" altLang="ja-JP" sz="1100" dirty="0">
                <a:latin typeface="ＭＳ Ｐゴシック" panose="020B0600070205080204" pitchFamily="50" charset="-128"/>
                <a:ea typeface="ＭＳ Ｐゴシック" panose="020B0600070205080204" pitchFamily="50" charset="-128"/>
                <a:cs typeface="メイリオ"/>
              </a:rPr>
              <a:t>名（自治会</a:t>
            </a:r>
            <a:r>
              <a:rPr lang="ja-JP" altLang="en-US" sz="1100" dirty="0">
                <a:latin typeface="ＭＳ Ｐゴシック" panose="020B0600070205080204" pitchFamily="50" charset="-128"/>
                <a:ea typeface="ＭＳ Ｐゴシック" panose="020B0600070205080204" pitchFamily="50" charset="-128"/>
                <a:cs typeface="メイリオ"/>
              </a:rPr>
              <a:t>長</a:t>
            </a:r>
            <a:r>
              <a:rPr lang="ja-JP" altLang="ja-JP" sz="1100" dirty="0">
                <a:latin typeface="ＭＳ Ｐゴシック" panose="020B0600070205080204" pitchFamily="50" charset="-128"/>
                <a:ea typeface="ＭＳ Ｐゴシック" panose="020B0600070205080204" pitchFamily="50" charset="-128"/>
                <a:cs typeface="メイリオ"/>
              </a:rPr>
              <a:t>、防災指導員、女性消防団員、東北復興イベント主催者、女性まちづくり講座修了生、防災力アップ！人材育成講座受講生、ママとね、順天堂大学保健看護学部学生、日本大学国際関係学部学生）</a:t>
            </a:r>
            <a:endParaRPr lang="en-US" altLang="ja-JP" sz="1100" dirty="0">
              <a:latin typeface="ＭＳ Ｐゴシック" panose="020B0600070205080204" pitchFamily="50" charset="-128"/>
              <a:ea typeface="ＭＳ Ｐゴシック" panose="020B0600070205080204" pitchFamily="50" charset="-128"/>
              <a:cs typeface="メイリオ"/>
            </a:endParaRPr>
          </a:p>
          <a:p>
            <a:pPr defTabSz="477163">
              <a:defRPr/>
            </a:pPr>
            <a:endParaRPr lang="ja-JP" altLang="ja-JP" sz="1200" dirty="0">
              <a:latin typeface="ＭＳ Ｐゴシック" panose="020B0600070205080204" pitchFamily="50" charset="-128"/>
              <a:ea typeface="ＭＳ Ｐゴシック" panose="020B0600070205080204" pitchFamily="50" charset="-128"/>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38</a:t>
            </a:fld>
            <a:endParaRPr kumimoji="1" lang="ja-JP" altLang="en-US"/>
          </a:p>
        </p:txBody>
      </p:sp>
    </p:spTree>
    <p:extLst>
      <p:ext uri="{BB962C8B-B14F-4D97-AF65-F5344CB8AC3E}">
        <p14:creationId xmlns:p14="http://schemas.microsoft.com/office/powerpoint/2010/main" val="3772240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実際に避難所に配備することとなった備品や、</a:t>
            </a:r>
            <a:r>
              <a:rPr kumimoji="1" lang="ja-JP" altLang="en-US" smtClean="0">
                <a:latin typeface="+mj-ea"/>
                <a:ea typeface="+mj-ea"/>
              </a:rPr>
              <a:t>ピクトグラム（絵文字・図記号）</a:t>
            </a:r>
            <a:r>
              <a:rPr kumimoji="1" lang="ja-JP" altLang="en-US" dirty="0" smtClean="0">
                <a:latin typeface="+mj-ea"/>
                <a:ea typeface="+mj-ea"/>
              </a:rPr>
              <a:t>です。</a:t>
            </a:r>
            <a:endParaRPr kumimoji="1" lang="en-US" altLang="ja-JP" dirty="0" smtClean="0">
              <a:latin typeface="+mj-ea"/>
              <a:ea typeface="+mj-ea"/>
            </a:endParaRPr>
          </a:p>
          <a:p>
            <a:r>
              <a:rPr kumimoji="1" lang="en-US" altLang="ja-JP" dirty="0" smtClean="0">
                <a:latin typeface="+mj-ea"/>
                <a:ea typeface="+mj-ea"/>
              </a:rPr>
              <a:t>【</a:t>
            </a:r>
            <a:r>
              <a:rPr kumimoji="1" lang="ja-JP" altLang="en-US" dirty="0" smtClean="0">
                <a:latin typeface="+mj-ea"/>
                <a:ea typeface="+mj-ea"/>
              </a:rPr>
              <a:t>ポイント</a:t>
            </a:r>
            <a:r>
              <a:rPr kumimoji="1" lang="en-US" altLang="ja-JP" dirty="0" smtClean="0">
                <a:latin typeface="+mj-ea"/>
                <a:ea typeface="+mj-ea"/>
              </a:rPr>
              <a:t>】</a:t>
            </a:r>
          </a:p>
          <a:p>
            <a:pPr marL="178966" indent="-178966">
              <a:buFont typeface="Wingdings" panose="05000000000000000000" pitchFamily="2" charset="2"/>
              <a:buChar char="ü"/>
            </a:pPr>
            <a:r>
              <a:rPr kumimoji="1" lang="ja-JP" altLang="en-US" dirty="0" smtClean="0">
                <a:latin typeface="+mj-ea"/>
                <a:ea typeface="+mj-ea"/>
              </a:rPr>
              <a:t>絵と色で誰にでもわかるよう、ピクトグラムを使用した部屋名表示マークを作成しています。</a:t>
            </a:r>
            <a:endParaRPr kumimoji="1" lang="en-US" altLang="ja-JP" dirty="0" smtClean="0">
              <a:latin typeface="+mj-ea"/>
              <a:ea typeface="+mj-ea"/>
            </a:endParaRPr>
          </a:p>
          <a:p>
            <a:pPr marL="178966" indent="-178966">
              <a:buFont typeface="Wingdings" panose="05000000000000000000" pitchFamily="2" charset="2"/>
              <a:buChar char="ü"/>
            </a:pPr>
            <a:r>
              <a:rPr kumimoji="1" lang="ja-JP" altLang="en-US" dirty="0" smtClean="0">
                <a:latin typeface="+mj-ea"/>
                <a:ea typeface="+mj-ea"/>
              </a:rPr>
              <a:t>女性専用スペースや授乳室・育児スペース等、これらの部屋をプライバシーに配慮して設置しています。</a:t>
            </a:r>
            <a:endParaRPr kumimoji="1"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39</a:t>
            </a:fld>
            <a:endParaRPr kumimoji="1" lang="ja-JP" altLang="en-US"/>
          </a:p>
        </p:txBody>
      </p:sp>
    </p:spTree>
    <p:extLst>
      <p:ext uri="{BB962C8B-B14F-4D97-AF65-F5344CB8AC3E}">
        <p14:creationId xmlns:p14="http://schemas.microsoft.com/office/powerpoint/2010/main" val="77365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bwMode="auto">
          <a:xfrm>
            <a:off x="709931" y="5121012"/>
            <a:ext cx="5679440" cy="402987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1" u="sng" dirty="0"/>
              <a:t>防災の定義</a:t>
            </a:r>
            <a:r>
              <a:rPr lang="ja-JP" altLang="en-US" b="1" dirty="0"/>
              <a:t>を確認します。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en-US" dirty="0" smtClean="0">
                <a:latin typeface="Arial" charset="0"/>
              </a:rPr>
              <a:t>災害対策基本法では、「国土並びに国民の生命、身体及び財産を災害から保護するため、（略）総合的かつ計画的な防災行政の整備及び推進を図り、もつて社会の秩序の維持と公共の福祉の確保に資することを目的とする」とされている。</a:t>
            </a:r>
            <a:endParaRPr lang="en-US" altLang="ja-JP" dirty="0" smtClean="0">
              <a:latin typeface="Arial" charset="0"/>
            </a:endParaRPr>
          </a:p>
          <a:p>
            <a:pPr marL="178966" indent="-178966">
              <a:buFont typeface="Wingdings" panose="05000000000000000000" pitchFamily="2" charset="2"/>
              <a:buChar char="ü"/>
            </a:pPr>
            <a:r>
              <a:rPr lang="ja-JP" altLang="en-US" dirty="0" smtClean="0">
                <a:latin typeface="Arial" charset="0"/>
              </a:rPr>
              <a:t>防災基本計画（中央防災会議決定）では、「我が国の，国土並びに国民の生命，身体及び財産を災害から保護する，行政上最も重要な施策」とされている。</a:t>
            </a:r>
            <a:endParaRPr lang="ja-JP" altLang="ja-JP" dirty="0" smtClean="0">
              <a:latin typeface="Arial" charset="0"/>
            </a:endParaRPr>
          </a:p>
        </p:txBody>
      </p:sp>
      <p:sp>
        <p:nvSpPr>
          <p:cNvPr id="6" name="Rectangle 2"/>
          <p:cNvSpPr>
            <a:spLocks noGrp="1" noRot="1" noChangeAspect="1" noChangeArrowheads="1" noTextEdit="1"/>
          </p:cNvSpPr>
          <p:nvPr>
            <p:ph type="sldImg" idx="2"/>
          </p:nvPr>
        </p:nvSpPr>
        <p:spPr bwMode="auto">
          <a:xfrm>
            <a:off x="1250950" y="1268413"/>
            <a:ext cx="4603750" cy="34528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4</a:t>
            </a:fld>
            <a:endParaRPr kumimoji="1" lang="ja-JP" altLang="en-US"/>
          </a:p>
        </p:txBody>
      </p:sp>
    </p:spTree>
    <p:extLst>
      <p:ext uri="{BB962C8B-B14F-4D97-AF65-F5344CB8AC3E}">
        <p14:creationId xmlns:p14="http://schemas.microsoft.com/office/powerpoint/2010/main" val="3038500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10000"/>
              </a:lnSpc>
            </a:pPr>
            <a:r>
              <a:rPr lang="ja-JP" altLang="en-US" sz="1100" dirty="0">
                <a:latin typeface="ＭＳ Ｐゴシック" panose="020B0600070205080204" pitchFamily="50" charset="-128"/>
                <a:ea typeface="ＭＳ Ｐゴシック" panose="020B0600070205080204" pitchFamily="50" charset="-128"/>
                <a:cs typeface="メイリオ"/>
              </a:rPr>
              <a:t>取組のポイントを説明します。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a:lnSpc>
                <a:spcPct val="110000"/>
              </a:lnSpc>
            </a:pPr>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ポイント</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8966" indent="-178966">
              <a:lnSpc>
                <a:spcPct val="110000"/>
              </a:lnSpc>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防災対策に男女共同参画、女性の視点を導入するために、実際に幅広い女性から意見を聞いています。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lnSpc>
                <a:spcPct val="110000"/>
              </a:lnSpc>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意見を聞くに当たって</a:t>
            </a:r>
            <a:r>
              <a:rPr lang="ja-JP" altLang="en-US" sz="1100">
                <a:latin typeface="ＭＳ Ｐゴシック" panose="020B0600070205080204" pitchFamily="50" charset="-128"/>
                <a:ea typeface="ＭＳ Ｐゴシック" panose="020B0600070205080204" pitchFamily="50" charset="-128"/>
                <a:cs typeface="メイリオ"/>
              </a:rPr>
              <a:t>は、横断的</a:t>
            </a:r>
            <a:r>
              <a:rPr lang="ja-JP" altLang="en-US" sz="1100" dirty="0">
                <a:latin typeface="ＭＳ Ｐゴシック" panose="020B0600070205080204" pitchFamily="50" charset="-128"/>
                <a:ea typeface="ＭＳ Ｐゴシック" panose="020B0600070205080204" pitchFamily="50" charset="-128"/>
                <a:cs typeface="メイリオ"/>
              </a:rPr>
              <a:t>に様々な課と連携し、地域の多様な女性を選んでいます。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lnSpc>
                <a:spcPct val="110000"/>
              </a:lnSpc>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新たに行った対策は実際に訓練を行うことで効果を確認し、参加者等から更に意見を聞くことによりフォローアップを行い、更なる対策につなげています。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40</a:t>
            </a:fld>
            <a:endParaRPr kumimoji="1" lang="ja-JP" altLang="en-US"/>
          </a:p>
        </p:txBody>
      </p:sp>
    </p:spTree>
    <p:extLst>
      <p:ext uri="{BB962C8B-B14F-4D97-AF65-F5344CB8AC3E}">
        <p14:creationId xmlns:p14="http://schemas.microsoft.com/office/powerpoint/2010/main" val="579890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41</a:t>
            </a:fld>
            <a:endParaRPr kumimoji="1" lang="ja-JP" altLang="en-US"/>
          </a:p>
        </p:txBody>
      </p:sp>
    </p:spTree>
    <p:extLst>
      <p:ext uri="{BB962C8B-B14F-4D97-AF65-F5344CB8AC3E}">
        <p14:creationId xmlns:p14="http://schemas.microsoft.com/office/powerpoint/2010/main" val="281074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研修全体の「まとめ」として、以下の点を確認します。</a:t>
            </a:r>
            <a:endParaRPr kumimoji="1" lang="en-US" altLang="ja-JP" b="1" dirty="0" smtClean="0"/>
          </a:p>
          <a:p>
            <a:endParaRPr kumimoji="1" lang="en-US" altLang="ja-JP" dirty="0" smtClean="0"/>
          </a:p>
          <a:p>
            <a:r>
              <a:rPr lang="ja-JP" altLang="en-US" b="1" dirty="0" smtClean="0"/>
              <a:t>ポイント</a:t>
            </a:r>
            <a:endParaRPr lang="en-US" altLang="ja-JP" b="1" dirty="0" smtClean="0"/>
          </a:p>
          <a:p>
            <a:pPr marL="178966" indent="-178966">
              <a:buFont typeface="Wingdings" panose="05000000000000000000" pitchFamily="2" charset="2"/>
              <a:buChar char="ü"/>
            </a:pPr>
            <a:r>
              <a:rPr lang="ja-JP" altLang="ja-JP" dirty="0" smtClean="0"/>
              <a:t>「災害に強い社会」を作るには、地域に住む多様な人々の「</a:t>
            </a:r>
            <a:r>
              <a:rPr lang="ja-JP" altLang="en-US" dirty="0" smtClean="0"/>
              <a:t>困難</a:t>
            </a:r>
            <a:r>
              <a:rPr lang="ja-JP" altLang="ja-JP" dirty="0" smtClean="0"/>
              <a:t>」と「支援ニーズ」を把握し、平常時から地域の人々の多様な「力」を最大限に活用できるような備え・地域づくりを行っておくことが必要</a:t>
            </a:r>
            <a:r>
              <a:rPr lang="ja-JP" altLang="en-US" dirty="0" smtClean="0"/>
              <a:t>。</a:t>
            </a:r>
            <a:r>
              <a:rPr lang="ja-JP" altLang="ja-JP" dirty="0" smtClean="0"/>
              <a:t>そのための具体的かつ効率的な手段が「男女共同参画の</a:t>
            </a:r>
            <a:r>
              <a:rPr lang="ja-JP" altLang="en-US" dirty="0" smtClean="0"/>
              <a:t>推進</a:t>
            </a:r>
            <a:r>
              <a:rPr lang="ja-JP" altLang="ja-JP" dirty="0" smtClean="0"/>
              <a:t>」である</a:t>
            </a:r>
            <a:r>
              <a:rPr lang="ja-JP" altLang="en-US" dirty="0" smtClean="0"/>
              <a:t>。</a:t>
            </a:r>
            <a:r>
              <a:rPr lang="ja-JP" altLang="ja-JP" dirty="0" smtClean="0"/>
              <a:t> </a:t>
            </a:r>
            <a:endParaRPr lang="en-US" altLang="ja-JP" dirty="0" smtClean="0"/>
          </a:p>
          <a:p>
            <a:pPr marL="178966" indent="-178966">
              <a:buFont typeface="Wingdings" panose="05000000000000000000" pitchFamily="2" charset="2"/>
              <a:buChar char="ü"/>
            </a:pPr>
            <a:r>
              <a:rPr lang="ja-JP" altLang="en-US" dirty="0" smtClean="0"/>
              <a:t>男女共同参画の視点からの防災を進めるには、</a:t>
            </a:r>
            <a:r>
              <a:rPr lang="ja-JP" altLang="ja-JP" dirty="0" smtClean="0"/>
              <a:t>地方公共団体が果たす役割は大きい</a:t>
            </a:r>
            <a:r>
              <a:rPr lang="ja-JP" altLang="en-US" dirty="0" smtClean="0"/>
              <a:t>。防災施策に男女共同参画の視点が反映されるよう、関係者（防災関係者だけでなく、住民も含め）</a:t>
            </a:r>
            <a:r>
              <a:rPr lang="ja-JP" altLang="en-US" smtClean="0"/>
              <a:t>が共にその</a:t>
            </a:r>
            <a:r>
              <a:rPr lang="ja-JP" altLang="en-US" dirty="0" smtClean="0"/>
              <a:t>必要性を共有することが不可欠。</a:t>
            </a:r>
            <a:endParaRPr lang="en-US" altLang="ja-JP" dirty="0" smtClean="0"/>
          </a:p>
          <a:p>
            <a:pPr marL="178966" indent="-178966" defTabSz="954480">
              <a:buFont typeface="Wingdings" charset="2"/>
              <a:buChar char="ü"/>
              <a:defRPr/>
            </a:pPr>
            <a:r>
              <a:rPr lang="ja-JP" altLang="en-US" dirty="0" smtClean="0"/>
              <a:t>この研修をきっかけにして、</a:t>
            </a:r>
            <a:r>
              <a:rPr lang="ja-JP" altLang="ja-JP" dirty="0" smtClean="0"/>
              <a:t>「防災・危機管理担当」と「男女共同参画担当」の連携</a:t>
            </a:r>
            <a:r>
              <a:rPr lang="ja-JP" altLang="en-US" dirty="0" smtClean="0"/>
              <a:t>・協働が進むとよい。また、災害対応は、地方公共団体の全職員が対応することになる。このため、日常的、定期的に、各種会議や研修等のあらゆる場と機会を活用し、職員の理解を深めることが必要。</a:t>
            </a:r>
            <a:endParaRPr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42</a:t>
            </a:fld>
            <a:endParaRPr kumimoji="1" lang="ja-JP" altLang="en-US"/>
          </a:p>
        </p:txBody>
      </p:sp>
    </p:spTree>
    <p:extLst>
      <p:ext uri="{BB962C8B-B14F-4D97-AF65-F5344CB8AC3E}">
        <p14:creationId xmlns:p14="http://schemas.microsoft.com/office/powerpoint/2010/main" val="294056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「自助・共助・公助」のフレームワークにおける</a:t>
            </a:r>
            <a:r>
              <a:rPr lang="ja-JP" altLang="en-US" b="1" dirty="0"/>
              <a:t>、</a:t>
            </a:r>
            <a:r>
              <a:rPr lang="ja-JP" altLang="ja-JP" b="1" u="sng" dirty="0"/>
              <a:t>「共助」の位置づけと重要性</a:t>
            </a:r>
            <a:r>
              <a:rPr lang="ja-JP" altLang="ja-JP" b="1" dirty="0"/>
              <a:t>を確認</a:t>
            </a:r>
            <a:r>
              <a:rPr lang="ja-JP" altLang="en-US" b="1" dirty="0"/>
              <a:t>します。</a:t>
            </a:r>
            <a:endParaRPr lang="en-US" altLang="ja-JP" b="1" dirty="0"/>
          </a:p>
          <a:p>
            <a:endParaRPr lang="en-US" altLang="ja-JP" b="1" dirty="0"/>
          </a:p>
          <a:p>
            <a:r>
              <a:rPr lang="ja-JP" altLang="en-US" b="1" dirty="0"/>
              <a:t>ポイント</a:t>
            </a:r>
            <a:endParaRPr lang="en-US" altLang="ja-JP" b="1" dirty="0"/>
          </a:p>
          <a:p>
            <a:pPr marL="178966" indent="-178966">
              <a:buFont typeface="Wingdings" charset="2"/>
              <a:buChar char="ü"/>
            </a:pPr>
            <a:r>
              <a:rPr lang="ja-JP" altLang="en-US" dirty="0"/>
              <a:t>災害への対応において、地域の防災力を発揮するには、</a:t>
            </a:r>
            <a:r>
              <a:rPr lang="ja-JP" altLang="ja-JP" dirty="0"/>
              <a:t>自助、共助、公助の３つがバランスよく機能することが重要。</a:t>
            </a:r>
          </a:p>
          <a:p>
            <a:pPr marL="178966" indent="-178966">
              <a:buFont typeface="Wingdings" charset="2"/>
              <a:buChar char="ü"/>
            </a:pPr>
            <a:r>
              <a:rPr lang="ja-JP" altLang="ja-JP" dirty="0"/>
              <a:t>しかし、災害発生直後には、</a:t>
            </a:r>
          </a:p>
          <a:p>
            <a:r>
              <a:rPr lang="ja-JP" altLang="ja-JP" dirty="0"/>
              <a:t>　</a:t>
            </a:r>
            <a:r>
              <a:rPr lang="ja-JP" altLang="en-US" dirty="0"/>
              <a:t>　・　</a:t>
            </a:r>
            <a:r>
              <a:rPr lang="ja-JP" altLang="ja-JP" dirty="0"/>
              <a:t>道路の寸断等で地域が孤立し、外部からの救援が望めない。</a:t>
            </a:r>
          </a:p>
          <a:p>
            <a:r>
              <a:rPr lang="ja-JP" altLang="ja-JP" dirty="0"/>
              <a:t>　</a:t>
            </a:r>
            <a:r>
              <a:rPr lang="ja-JP" altLang="en-US" dirty="0"/>
              <a:t>　・　</a:t>
            </a:r>
            <a:r>
              <a:rPr lang="ja-JP" altLang="ja-JP" dirty="0"/>
              <a:t>行政等も被災し、</a:t>
            </a:r>
            <a:r>
              <a:rPr lang="ja-JP" altLang="en-US" dirty="0"/>
              <a:t>平常時に比べ支援ニーズが増大するが、資源に限りがあるため、</a:t>
            </a:r>
            <a:r>
              <a:rPr lang="ja-JP" altLang="ja-JP" dirty="0"/>
              <a:t>公助が十分に発揮できない。</a:t>
            </a:r>
          </a:p>
          <a:p>
            <a:r>
              <a:rPr lang="ja-JP" altLang="ja-JP" dirty="0"/>
              <a:t>など公助や外部からの支援に期待することは難しい状況で</a:t>
            </a:r>
            <a:r>
              <a:rPr lang="ja-JP" altLang="en-US" dirty="0"/>
              <a:t>ある。</a:t>
            </a:r>
            <a:r>
              <a:rPr lang="en-US" altLang="ja-JP" dirty="0"/>
              <a:t> </a:t>
            </a:r>
          </a:p>
          <a:p>
            <a:endParaRPr lang="ja-JP" altLang="ja-JP" dirty="0"/>
          </a:p>
          <a:p>
            <a:r>
              <a:rPr kumimoji="1" lang="ja-JP" altLang="en-US" dirty="0" smtClean="0"/>
              <a:t>例えば、阪神・淡路大震災（平成７年１月</a:t>
            </a:r>
            <a:r>
              <a:rPr kumimoji="1" lang="en-US" altLang="ja-JP" dirty="0" smtClean="0"/>
              <a:t>17</a:t>
            </a:r>
            <a:r>
              <a:rPr kumimoji="1" lang="ja-JP" altLang="en-US" dirty="0" smtClean="0"/>
              <a:t>日発生）においては、</a:t>
            </a:r>
            <a:endParaRPr kumimoji="1" lang="en-US" altLang="ja-JP" dirty="0" smtClean="0"/>
          </a:p>
          <a:p>
            <a:r>
              <a:rPr kumimoji="1" lang="ja-JP" altLang="en-US" dirty="0" smtClean="0"/>
              <a:t>・倒壊家屋からの救助のうち、友人・隣人と回答したのは約３割</a:t>
            </a:r>
            <a:endParaRPr kumimoji="1" lang="en-US" altLang="ja-JP" dirty="0" smtClean="0"/>
          </a:p>
          <a:p>
            <a:r>
              <a:rPr kumimoji="1" lang="ja-JP" altLang="en-US" dirty="0" smtClean="0"/>
              <a:t>・神戸市内の火災のうち、調査によって市民による消火活動の有無が判明した現場</a:t>
            </a:r>
            <a:r>
              <a:rPr kumimoji="1" lang="en-US" altLang="ja-JP" dirty="0" smtClean="0"/>
              <a:t>94</a:t>
            </a:r>
            <a:r>
              <a:rPr kumimoji="1" lang="ja-JP" altLang="en-US" dirty="0" smtClean="0"/>
              <a:t>件中、市民による消火活動が行われたのは約</a:t>
            </a:r>
            <a:r>
              <a:rPr kumimoji="1" lang="en-US" altLang="ja-JP" dirty="0" smtClean="0"/>
              <a:t>8</a:t>
            </a:r>
            <a:r>
              <a:rPr kumimoji="1" lang="ja-JP" altLang="en-US" dirty="0" smtClean="0"/>
              <a:t>割（</a:t>
            </a:r>
            <a:r>
              <a:rPr kumimoji="1" lang="en-US" altLang="ja-JP" dirty="0" smtClean="0"/>
              <a:t>77</a:t>
            </a:r>
            <a:r>
              <a:rPr kumimoji="1" lang="ja-JP" altLang="en-US" dirty="0" smtClean="0"/>
              <a:t>件）</a:t>
            </a:r>
            <a:endParaRPr kumimoji="1" lang="en-US" altLang="ja-JP" dirty="0" smtClean="0"/>
          </a:p>
          <a:p>
            <a:r>
              <a:rPr kumimoji="1" lang="ja-JP" altLang="en-US" dirty="0" smtClean="0"/>
              <a:t>に上り、災害時の地域における助け合いの重要性を確認することができる。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en-US" altLang="ja-JP" dirty="0" smtClean="0"/>
              <a:t>© </a:t>
            </a:r>
            <a:r>
              <a:rPr lang="ja-JP" altLang="en-US" dirty="0" smtClean="0"/>
              <a:t>佛教大学福祉教育開発センター　後藤　至功</a:t>
            </a:r>
            <a:r>
              <a:rPr kumimoji="1" lang="ja-JP" altLang="en-US"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5</a:t>
            </a:fld>
            <a:endParaRPr kumimoji="1" lang="ja-JP" altLang="en-US"/>
          </a:p>
        </p:txBody>
      </p:sp>
    </p:spTree>
    <p:extLst>
      <p:ext uri="{BB962C8B-B14F-4D97-AF65-F5344CB8AC3E}">
        <p14:creationId xmlns:p14="http://schemas.microsoft.com/office/powerpoint/2010/main" val="333572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災害時に</a:t>
            </a:r>
            <a:r>
              <a:rPr lang="ja-JP" altLang="ja-JP" b="1" dirty="0"/>
              <a:t>「共助」を機能させるためには、</a:t>
            </a:r>
            <a:r>
              <a:rPr lang="ja-JP" altLang="en-US" b="1" dirty="0"/>
              <a:t>平常時において、</a:t>
            </a:r>
            <a:r>
              <a:rPr lang="ja-JP" altLang="ja-JP" b="1" u="sng" dirty="0"/>
              <a:t>地域の多様な人々による「協議」と「協働」</a:t>
            </a:r>
            <a:r>
              <a:rPr lang="ja-JP" altLang="ja-JP" b="1" dirty="0"/>
              <a:t>が重要であることを確認</a:t>
            </a:r>
            <a:r>
              <a:rPr lang="ja-JP" altLang="en-US" b="1" dirty="0"/>
              <a:t>します。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ja-JP" dirty="0"/>
              <a:t>地域の</a:t>
            </a:r>
            <a:r>
              <a:rPr lang="ja-JP" altLang="en-US" dirty="0"/>
              <a:t>人々</a:t>
            </a:r>
            <a:r>
              <a:rPr lang="ja-JP" altLang="ja-JP" dirty="0"/>
              <a:t>は「多様」</a:t>
            </a:r>
            <a:endParaRPr lang="en-US" altLang="ja-JP" dirty="0"/>
          </a:p>
          <a:p>
            <a:pPr marL="178966" indent="-178966">
              <a:buFont typeface="Wingdings" panose="05000000000000000000" pitchFamily="2" charset="2"/>
              <a:buChar char="ü"/>
            </a:pPr>
            <a:r>
              <a:rPr lang="ja-JP" altLang="ja-JP" dirty="0"/>
              <a:t>多様な人々の実状に合わせた備えが大切である。そのために必要なことは２つ。</a:t>
            </a:r>
          </a:p>
          <a:p>
            <a:r>
              <a:rPr lang="ja-JP" altLang="ja-JP" dirty="0"/>
              <a:t>①　</a:t>
            </a:r>
            <a:r>
              <a:rPr lang="ja-JP" altLang="en-US" dirty="0"/>
              <a:t>「多様性を理解する」：</a:t>
            </a:r>
            <a:r>
              <a:rPr lang="ja-JP" altLang="ja-JP" dirty="0"/>
              <a:t>協議（</a:t>
            </a:r>
            <a:r>
              <a:rPr lang="ja-JP" altLang="en-US" dirty="0"/>
              <a:t>話し合う</a:t>
            </a:r>
            <a:r>
              <a:rPr lang="ja-JP" altLang="ja-JP" dirty="0"/>
              <a:t>）</a:t>
            </a:r>
          </a:p>
          <a:p>
            <a:r>
              <a:rPr lang="ja-JP" altLang="ja-JP" dirty="0"/>
              <a:t>②　</a:t>
            </a:r>
            <a:r>
              <a:rPr lang="ja-JP" altLang="en-US" dirty="0"/>
              <a:t>「力を発揮できるようにする」：協働（</a:t>
            </a:r>
            <a:r>
              <a:rPr lang="ja-JP" altLang="ja-JP" dirty="0"/>
              <a:t>様々な人の力を</a:t>
            </a:r>
            <a:r>
              <a:rPr lang="ja-JP" altLang="en-US" dirty="0"/>
              <a:t>合わせる）</a:t>
            </a:r>
            <a:endParaRPr lang="ja-JP" altLang="ja-JP" dirty="0"/>
          </a:p>
          <a:p>
            <a:endParaRPr lang="en-US" altLang="ja-JP" dirty="0"/>
          </a:p>
          <a:p>
            <a:r>
              <a:rPr lang="ja-JP" altLang="en-US" dirty="0"/>
              <a:t>このためには、</a:t>
            </a:r>
            <a:r>
              <a:rPr lang="ja-JP" altLang="ja-JP" dirty="0"/>
              <a:t>日常からの関係性（話し合える、力を</a:t>
            </a:r>
            <a:r>
              <a:rPr lang="ja-JP" altLang="en-US" dirty="0"/>
              <a:t>合わせる</a:t>
            </a:r>
            <a:r>
              <a:rPr lang="ja-JP" altLang="ja-JP" dirty="0"/>
              <a:t>）が</a:t>
            </a:r>
            <a:r>
              <a:rPr lang="ja-JP" altLang="en-US" dirty="0"/>
              <a:t>大切。</a:t>
            </a:r>
            <a:endParaRPr lang="ja-JP"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6</a:t>
            </a:fld>
            <a:endParaRPr kumimoji="1" lang="ja-JP" altLang="en-US"/>
          </a:p>
        </p:txBody>
      </p:sp>
    </p:spTree>
    <p:extLst>
      <p:ext uri="{BB962C8B-B14F-4D97-AF65-F5344CB8AC3E}">
        <p14:creationId xmlns:p14="http://schemas.microsoft.com/office/powerpoint/2010/main" val="353616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lang="ja-JP" altLang="en-US" b="1" dirty="0"/>
              <a:t>地域社会には多様な人たちがいることと、</a:t>
            </a:r>
            <a:r>
              <a:rPr lang="ja-JP" altLang="en-US" b="1" u="sng" dirty="0"/>
              <a:t>多様性（ダイバーシティ）の中でも最も基本的な属性が「性別」</a:t>
            </a:r>
            <a:r>
              <a:rPr lang="ja-JP" altLang="en-US" b="1" dirty="0"/>
              <a:t>であることを伝えます。</a:t>
            </a:r>
            <a:endParaRPr lang="en-US" altLang="ja-JP" b="1" dirty="0"/>
          </a:p>
          <a:p>
            <a:pPr defTabSz="954480">
              <a:defRPr/>
            </a:pPr>
            <a:endParaRPr lang="en-US" altLang="ja-JP" b="1" dirty="0"/>
          </a:p>
          <a:p>
            <a:pPr defTabSz="954480">
              <a:defRPr/>
            </a:pPr>
            <a:r>
              <a:rPr lang="ja-JP" altLang="en-US" b="1" dirty="0"/>
              <a:t>ポイント</a:t>
            </a:r>
            <a:endParaRPr lang="en-US" altLang="ja-JP" b="1" dirty="0"/>
          </a:p>
          <a:p>
            <a:pPr marL="178966" indent="-178966" defTabSz="954480">
              <a:buFont typeface="Wingdings" charset="2"/>
              <a:buChar char="ü"/>
              <a:defRPr/>
            </a:pPr>
            <a:r>
              <a:rPr lang="ja-JP" altLang="en-US" dirty="0"/>
              <a:t>地域社会には、様々な属性の人たちがいる。高齢者、障がい者、外国人、子どもなど</a:t>
            </a:r>
            <a:endParaRPr lang="en-US" altLang="ja-JP" dirty="0"/>
          </a:p>
          <a:p>
            <a:pPr marL="178966" indent="-178966" defTabSz="954480">
              <a:buFont typeface="Wingdings" charset="2"/>
              <a:buChar char="ü"/>
              <a:defRPr/>
            </a:pPr>
            <a:r>
              <a:rPr lang="ja-JP" altLang="en-US" dirty="0"/>
              <a:t>これらの様々な属性の中にも、必ず「男性」と「女性」がいるという点で、「性別」は最も基本的で、普遍的な属性である。</a:t>
            </a:r>
            <a:endParaRPr lang="en-US" altLang="ja-JP" dirty="0"/>
          </a:p>
          <a:p>
            <a:pPr defTabSz="954480">
              <a:defRPr/>
            </a:pPr>
            <a:endParaRPr lang="en-US" altLang="ja-JP" dirty="0"/>
          </a:p>
          <a:p>
            <a:pPr defTabSz="954480">
              <a:defRPr/>
            </a:pPr>
            <a:r>
              <a:rPr lang="ja-JP" altLang="en-US" dirty="0"/>
              <a:t>性的マイノリティもダイバーシティの点からは重要な属性であるが、今回は「男女共同参画」をテーマとしていることから、「男性」「女性」に焦点を当てる。</a:t>
            </a: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7</a:t>
            </a:fld>
            <a:endParaRPr kumimoji="1" lang="ja-JP" altLang="en-US"/>
          </a:p>
        </p:txBody>
      </p:sp>
    </p:spTree>
    <p:extLst>
      <p:ext uri="{BB962C8B-B14F-4D97-AF65-F5344CB8AC3E}">
        <p14:creationId xmlns:p14="http://schemas.microsoft.com/office/powerpoint/2010/main" val="114880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lang="ja-JP" altLang="en-US" b="1" dirty="0"/>
              <a:t>男性と女性は、「生物学的な違い」や「家庭や地域などの社会で期待されている役割や立場の違い」により、</a:t>
            </a:r>
            <a:r>
              <a:rPr lang="ja-JP" altLang="en-US" b="1" u="sng" dirty="0"/>
              <a:t>災害から異なる影響を受ける</a:t>
            </a:r>
            <a:r>
              <a:rPr lang="ja-JP" altLang="en-US" b="1" dirty="0"/>
              <a:t>ことを伝えます。</a:t>
            </a:r>
            <a:endParaRPr lang="en-US" altLang="ja-JP" b="1" dirty="0"/>
          </a:p>
          <a:p>
            <a:pPr defTabSz="954480">
              <a:defRPr/>
            </a:pPr>
            <a:endParaRPr lang="en-US" altLang="ja-JP" b="1" dirty="0"/>
          </a:p>
          <a:p>
            <a:pPr defTabSz="954480">
              <a:defRPr/>
            </a:pPr>
            <a:r>
              <a:rPr lang="ja-JP" altLang="en-US" b="1" dirty="0"/>
              <a:t>ポイント</a:t>
            </a:r>
            <a:endParaRPr lang="en-US" altLang="ja-JP" b="1" dirty="0"/>
          </a:p>
          <a:p>
            <a:pPr marL="178966" indent="-178966" defTabSz="954480">
              <a:buFont typeface="Wingdings" charset="2"/>
              <a:buChar char="ü"/>
              <a:defRPr/>
            </a:pPr>
            <a:r>
              <a:rPr lang="ja-JP" altLang="en-US" dirty="0"/>
              <a:t>国際的に見ても、災害による死亡率は男性に比べて女性が高い（阪神・淡路大震災も東日本大震災も女性の死者数が男性に比べて多い）</a:t>
            </a:r>
            <a:endParaRPr lang="en-US" altLang="ja-JP" dirty="0"/>
          </a:p>
          <a:p>
            <a:pPr marL="178966" indent="-178966" defTabSz="954480">
              <a:buFont typeface="Wingdings" charset="2"/>
              <a:buChar char="ü"/>
              <a:defRPr/>
            </a:pPr>
            <a:r>
              <a:rPr lang="ja-JP" altLang="en-US" dirty="0"/>
              <a:t>災害後に女性の失業者・求職者が増加（非正規雇用等の不安定な雇用形態の影響が考えられる）</a:t>
            </a:r>
            <a:endParaRPr lang="en-US" altLang="ja-JP" dirty="0"/>
          </a:p>
          <a:p>
            <a:pPr marL="178966" indent="-178966" defTabSz="954480">
              <a:buFont typeface="Wingdings" charset="2"/>
              <a:buChar char="ü"/>
              <a:defRPr/>
            </a:pPr>
            <a:r>
              <a:rPr lang="ja-JP" altLang="en-US" dirty="0"/>
              <a:t>メンタルヘルスは女性の方が悪化（家事、子育て等の家庭的責任が女性に集中し、負担が増大していることなどが考えられる）</a:t>
            </a:r>
            <a:endParaRPr lang="en-US" altLang="ja-JP" dirty="0"/>
          </a:p>
          <a:p>
            <a:pPr marL="178966" indent="-178966" defTabSz="954480">
              <a:buFont typeface="Wingdings" charset="2"/>
              <a:buChar char="ü"/>
              <a:defRPr/>
            </a:pPr>
            <a:r>
              <a:rPr lang="ja-JP" altLang="en-US" dirty="0"/>
              <a:t>避難所での生活は、衛生環境やプライバシーなどの面で、女性の方が不便を感じる。女性に対する暴力も発生。</a:t>
            </a:r>
            <a:endParaRPr lang="en-US" altLang="ja-JP" dirty="0"/>
          </a:p>
          <a:p>
            <a:pPr marL="178966" indent="-178966" defTabSz="954480">
              <a:buFont typeface="Wingdings" charset="2"/>
              <a:buChar char="ü"/>
              <a:defRPr/>
            </a:pPr>
            <a:endParaRPr lang="en-US" altLang="ja-JP" dirty="0"/>
          </a:p>
          <a:p>
            <a:pPr defTabSz="954480">
              <a:defRPr/>
            </a:pPr>
            <a:r>
              <a:rPr lang="ja-JP" altLang="en-US" dirty="0"/>
              <a:t>「男性」と「女性」とでは、災害から受ける影響に違いがある。</a:t>
            </a:r>
            <a:endParaRPr lang="en-US" altLang="ja-JP" dirty="0"/>
          </a:p>
          <a:p>
            <a:pPr defTabSz="954480">
              <a:defRPr/>
            </a:pPr>
            <a:r>
              <a:rPr lang="ja-JP" altLang="en-US" dirty="0"/>
              <a:t>抱える困難と支援ニーズも男女で異なることを認識する必要がある。</a:t>
            </a:r>
            <a:endParaRPr lang="en-US" altLang="ja-JP" dirty="0"/>
          </a:p>
          <a:p>
            <a:pPr defTabSz="954480">
              <a:defRPr/>
            </a:pPr>
            <a:endParaRPr lang="en-US" altLang="ja-JP" dirty="0"/>
          </a:p>
          <a:p>
            <a:pPr defTabSz="954480">
              <a:defRPr/>
            </a:pP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8</a:t>
            </a:fld>
            <a:endParaRPr kumimoji="1" lang="ja-JP" altLang="en-US"/>
          </a:p>
        </p:txBody>
      </p:sp>
    </p:spTree>
    <p:extLst>
      <p:ext uri="{BB962C8B-B14F-4D97-AF65-F5344CB8AC3E}">
        <p14:creationId xmlns:p14="http://schemas.microsoft.com/office/powerpoint/2010/main" val="294346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以下の</a:t>
            </a:r>
            <a:r>
              <a:rPr kumimoji="1" lang="en-US" altLang="ja-JP" b="1" dirty="0" smtClean="0"/>
              <a:t>【</a:t>
            </a:r>
            <a:r>
              <a:rPr kumimoji="1" lang="ja-JP" altLang="en-US" b="1" dirty="0" smtClean="0"/>
              <a:t>参考データ</a:t>
            </a:r>
            <a:r>
              <a:rPr kumimoji="1" lang="en-US" altLang="ja-JP" b="1" dirty="0" smtClean="0"/>
              <a:t>】</a:t>
            </a:r>
            <a:r>
              <a:rPr kumimoji="1" lang="ja-JP" altLang="en-US" b="1" dirty="0" smtClean="0"/>
              <a:t>は必要に応じて使用してください。</a:t>
            </a:r>
            <a:endParaRPr kumimoji="1" lang="en-US" altLang="ja-JP" b="1" dirty="0" smtClean="0"/>
          </a:p>
          <a:p>
            <a:endParaRPr kumimoji="1" lang="en-US" altLang="ja-JP" b="1" dirty="0" smtClean="0"/>
          </a:p>
          <a:p>
            <a:r>
              <a:rPr kumimoji="1" lang="en-US" altLang="ja-JP" b="1" dirty="0" smtClean="0"/>
              <a:t>【</a:t>
            </a:r>
            <a:r>
              <a:rPr kumimoji="1" lang="ja-JP" altLang="en-US" b="1" dirty="0" smtClean="0"/>
              <a:t>参考データ</a:t>
            </a:r>
            <a:r>
              <a:rPr kumimoji="1" lang="en-US" altLang="ja-JP" b="1" dirty="0" smtClean="0"/>
              <a:t>】</a:t>
            </a:r>
            <a:r>
              <a:rPr lang="ja-JP" altLang="en-US" dirty="0"/>
              <a:t>阪神・淡路大震災における兵庫県の死者数は、女性は男性に比べ約</a:t>
            </a:r>
            <a:r>
              <a:rPr lang="en-US" altLang="ja-JP" dirty="0"/>
              <a:t>1,000</a:t>
            </a:r>
            <a:r>
              <a:rPr lang="ja-JP" altLang="en-US" dirty="0"/>
              <a:t>人多く、女性は男性の約</a:t>
            </a:r>
            <a:r>
              <a:rPr lang="en-US" altLang="ja-JP" dirty="0"/>
              <a:t>1.4</a:t>
            </a:r>
            <a:r>
              <a:rPr lang="ja-JP" altLang="en-US" dirty="0"/>
              <a:t>倍。</a:t>
            </a:r>
            <a:endParaRPr kumimoji="1" lang="en-US" altLang="ja-JP"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charset="2"/>
              <a:buChar char="ü"/>
            </a:pPr>
            <a:r>
              <a:rPr kumimoji="1" lang="ja-JP" altLang="en-US" dirty="0" smtClean="0"/>
              <a:t>阪神・淡路大震災では、死因の</a:t>
            </a:r>
            <a:r>
              <a:rPr kumimoji="1" lang="en-US" altLang="ja-JP" dirty="0" smtClean="0"/>
              <a:t>70</a:t>
            </a:r>
            <a:r>
              <a:rPr kumimoji="1" lang="ja-JP" altLang="en-US" dirty="0" smtClean="0"/>
              <a:t>％以上が建物の倒壊等に伴う窒息・圧死によるもの。</a:t>
            </a:r>
            <a:endParaRPr kumimoji="1" lang="en-US" altLang="ja-JP" dirty="0" smtClean="0"/>
          </a:p>
          <a:p>
            <a:pPr marL="178966" indent="-178966">
              <a:buFont typeface="Wingdings" charset="2"/>
              <a:buChar char="ü"/>
            </a:pPr>
            <a:r>
              <a:rPr kumimoji="1" lang="ja-JP" altLang="en-US" dirty="0" smtClean="0"/>
              <a:t>家賃の安い木造の賃貸住宅に居住していた高齢女性が被災したと考えられる（高齢女性の貧困の問題）。</a:t>
            </a:r>
            <a:endParaRPr lang="en-US" altLang="ja-JP" dirty="0"/>
          </a:p>
          <a:p>
            <a:pPr defTabSz="954480">
              <a:defRPr/>
            </a:pP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9</a:t>
            </a:fld>
            <a:endParaRPr kumimoji="1" lang="ja-JP" altLang="en-US"/>
          </a:p>
        </p:txBody>
      </p:sp>
    </p:spTree>
    <p:extLst>
      <p:ext uri="{BB962C8B-B14F-4D97-AF65-F5344CB8AC3E}">
        <p14:creationId xmlns:p14="http://schemas.microsoft.com/office/powerpoint/2010/main" val="313684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27308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31857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410839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925D095F-982F-48D7-B324-DF0880AE1BBC}" type="datetime1">
              <a:rPr lang="ja-JP" altLang="en-US" smtClean="0"/>
              <a:t>2016/6/1</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93638C5A-8363-45AD-B206-92B902CB214C}" type="slidenum">
              <a:rPr lang="en-US" altLang="ja-JP"/>
              <a:pPr>
                <a:defRPr/>
              </a:pPr>
              <a:t>‹#›</a:t>
            </a:fld>
            <a:endParaRPr lang="en-US" altLang="ja-JP"/>
          </a:p>
        </p:txBody>
      </p:sp>
    </p:spTree>
    <p:extLst>
      <p:ext uri="{BB962C8B-B14F-4D97-AF65-F5344CB8AC3E}">
        <p14:creationId xmlns:p14="http://schemas.microsoft.com/office/powerpoint/2010/main" val="40900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83912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33189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68114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0452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01120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76189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61957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30361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07470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www.bousai.go.jp/kaigirep/kentokai/hinanzyokakuho/wg_situ/pdf/dai4kaisiryo2.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57809"/>
            <a:ext cx="9144000" cy="1470025"/>
          </a:xfrm>
        </p:spPr>
        <p:txBody>
          <a:bodyPr>
            <a:normAutofit/>
          </a:bodyPr>
          <a:lstStyle/>
          <a:p>
            <a:r>
              <a:rPr kumimoji="1" lang="ja-JP" altLang="en-US" dirty="0" smtClean="0"/>
              <a:t>男女共同参画の視点からの防災研修</a:t>
            </a:r>
            <a:endParaRPr kumimoji="1" lang="ja-JP" altLang="en-US" sz="3600" dirty="0"/>
          </a:p>
        </p:txBody>
      </p:sp>
      <p:sp>
        <p:nvSpPr>
          <p:cNvPr id="3" name="サブタイトル 2"/>
          <p:cNvSpPr>
            <a:spLocks noGrp="1"/>
          </p:cNvSpPr>
          <p:nvPr>
            <p:ph type="subTitle" idx="1"/>
          </p:nvPr>
        </p:nvSpPr>
        <p:spPr>
          <a:xfrm>
            <a:off x="611560" y="4032447"/>
            <a:ext cx="7920880" cy="1753195"/>
          </a:xfrm>
        </p:spPr>
        <p:txBody>
          <a:bodyPr>
            <a:normAutofit/>
          </a:bodyPr>
          <a:lstStyle/>
          <a:p>
            <a:r>
              <a:rPr lang="ja-JP" altLang="en-US" dirty="0" smtClean="0">
                <a:solidFill>
                  <a:schemeClr val="tx1"/>
                </a:solidFill>
              </a:rPr>
              <a:t>内閣府男女共同参画局</a:t>
            </a:r>
            <a:endParaRPr lang="en-US" altLang="ja-JP" dirty="0" smtClean="0">
              <a:solidFill>
                <a:schemeClr val="tx1"/>
              </a:solidFill>
            </a:endParaRPr>
          </a:p>
          <a:p>
            <a:r>
              <a:rPr lang="ja-JP" altLang="en-US" dirty="0" smtClean="0">
                <a:solidFill>
                  <a:schemeClr val="tx1"/>
                </a:solidFill>
              </a:rPr>
              <a:t>平成</a:t>
            </a:r>
            <a:r>
              <a:rPr lang="en-US" altLang="ja-JP" dirty="0" smtClean="0">
                <a:solidFill>
                  <a:schemeClr val="tx1"/>
                </a:solidFill>
              </a:rPr>
              <a:t>28</a:t>
            </a:r>
            <a:r>
              <a:rPr lang="ja-JP" altLang="en-US" dirty="0" smtClean="0">
                <a:solidFill>
                  <a:schemeClr val="tx1"/>
                </a:solidFill>
              </a:rPr>
              <a:t>年</a:t>
            </a:r>
            <a:r>
              <a:rPr lang="en-US" altLang="ja-JP" dirty="0" smtClean="0">
                <a:solidFill>
                  <a:schemeClr val="tx1"/>
                </a:solidFill>
              </a:rPr>
              <a:t>6</a:t>
            </a:r>
            <a:r>
              <a:rPr lang="ja-JP" altLang="en-US" dirty="0" smtClean="0">
                <a:solidFill>
                  <a:schemeClr val="tx1"/>
                </a:solidFill>
              </a:rPr>
              <a:t>月</a:t>
            </a:r>
            <a:endParaRPr lang="en-US" altLang="ja-JP" dirty="0" smtClean="0">
              <a:solidFill>
                <a:schemeClr val="tx1"/>
              </a:solidFill>
            </a:endParaRPr>
          </a:p>
        </p:txBody>
      </p:sp>
      <p:sp>
        <p:nvSpPr>
          <p:cNvPr id="4" name="正方形/長方形 3"/>
          <p:cNvSpPr/>
          <p:nvPr/>
        </p:nvSpPr>
        <p:spPr>
          <a:xfrm>
            <a:off x="251520" y="188640"/>
            <a:ext cx="122413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基本教材</a:t>
            </a:r>
            <a:endParaRPr kumimoji="1" lang="ja-JP" altLang="en-US" dirty="0">
              <a:solidFill>
                <a:schemeClr val="tx1"/>
              </a:solidFill>
            </a:endParaRPr>
          </a:p>
        </p:txBody>
      </p:sp>
    </p:spTree>
    <p:extLst>
      <p:ext uri="{BB962C8B-B14F-4D97-AF65-F5344CB8AC3E}">
        <p14:creationId xmlns:p14="http://schemas.microsoft.com/office/powerpoint/2010/main" val="1884024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58004" y="836712"/>
            <a:ext cx="8242939" cy="1261884"/>
          </a:xfrm>
          <a:prstGeom prst="rect">
            <a:avLst/>
          </a:prstGeom>
        </p:spPr>
        <p:txBody>
          <a:bodyPr wrap="square">
            <a:spAutoFit/>
          </a:bodyPr>
          <a:lstStyle/>
          <a:p>
            <a:r>
              <a:rPr lang="ja-JP" altLang="en-US" sz="2000" dirty="0" smtClean="0">
                <a:latin typeface="+mn-ea"/>
              </a:rPr>
              <a:t>東日本大震災における岩手県</a:t>
            </a:r>
            <a:r>
              <a:rPr lang="ja-JP" altLang="en-US" sz="2000" dirty="0">
                <a:latin typeface="+mn-ea"/>
              </a:rPr>
              <a:t>、宮城県及び福島県における死者数</a:t>
            </a:r>
            <a:r>
              <a:rPr lang="ja-JP" altLang="en-US" sz="2000" dirty="0" smtClean="0">
                <a:latin typeface="+mn-ea"/>
              </a:rPr>
              <a:t>は</a:t>
            </a:r>
            <a:endParaRPr lang="en-US" altLang="ja-JP" sz="2000" dirty="0" smtClean="0">
              <a:latin typeface="+mn-ea"/>
            </a:endParaRPr>
          </a:p>
          <a:p>
            <a:r>
              <a:rPr lang="ja-JP" altLang="en-US" sz="2800" b="1" dirty="0" smtClean="0">
                <a:latin typeface="+mn-ea"/>
              </a:rPr>
              <a:t>女性</a:t>
            </a:r>
            <a:r>
              <a:rPr lang="ja-JP" altLang="en-US" sz="2000" dirty="0">
                <a:latin typeface="+mn-ea"/>
              </a:rPr>
              <a:t>が男性より</a:t>
            </a:r>
            <a:r>
              <a:rPr lang="en-US" altLang="ja-JP" sz="2800" b="1" dirty="0">
                <a:latin typeface="+mn-ea"/>
              </a:rPr>
              <a:t>1,000</a:t>
            </a:r>
            <a:r>
              <a:rPr lang="ja-JP" altLang="en-US" sz="2000" dirty="0">
                <a:latin typeface="+mn-ea"/>
              </a:rPr>
              <a:t>人程度多く</a:t>
            </a:r>
            <a:r>
              <a:rPr lang="ja-JP" altLang="en-US" sz="2000" dirty="0" smtClean="0">
                <a:latin typeface="+mn-ea"/>
              </a:rPr>
              <a:t>、</a:t>
            </a:r>
            <a:endParaRPr lang="en-US" altLang="ja-JP" sz="2000" dirty="0" smtClean="0">
              <a:latin typeface="+mn-ea"/>
            </a:endParaRPr>
          </a:p>
          <a:p>
            <a:r>
              <a:rPr lang="ja-JP" altLang="en-US" sz="2800" dirty="0" smtClean="0">
                <a:latin typeface="+mn-ea"/>
              </a:rPr>
              <a:t>高齢者</a:t>
            </a:r>
            <a:r>
              <a:rPr lang="ja-JP" altLang="en-US" sz="2800" dirty="0">
                <a:latin typeface="+mn-ea"/>
              </a:rPr>
              <a:t>で男女</a:t>
            </a:r>
            <a:r>
              <a:rPr lang="ja-JP" altLang="en-US" sz="2800" dirty="0" smtClean="0">
                <a:latin typeface="+mn-ea"/>
              </a:rPr>
              <a:t>の差</a:t>
            </a:r>
            <a:r>
              <a:rPr lang="ja-JP" altLang="en-US" sz="2800" dirty="0">
                <a:latin typeface="+mn-ea"/>
              </a:rPr>
              <a:t>が大きく</a:t>
            </a:r>
            <a:r>
              <a:rPr lang="ja-JP" altLang="en-US" sz="2000" dirty="0">
                <a:latin typeface="+mn-ea"/>
              </a:rPr>
              <a:t>なって</a:t>
            </a:r>
            <a:r>
              <a:rPr lang="ja-JP" altLang="en-US" sz="2000" dirty="0" smtClean="0">
                <a:latin typeface="+mn-ea"/>
              </a:rPr>
              <a:t>いる</a:t>
            </a:r>
            <a:endParaRPr lang="en-US" altLang="ja-JP" sz="2000" dirty="0">
              <a:latin typeface="+mn-ea"/>
            </a:endParaRPr>
          </a:p>
        </p:txBody>
      </p:sp>
      <p:sp>
        <p:nvSpPr>
          <p:cNvPr id="8"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東日本大震災の男女別・年齢階層別死者数</a:t>
            </a: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14" name="グラフ 13"/>
          <p:cNvGraphicFramePr>
            <a:graphicFrameLocks/>
          </p:cNvGraphicFramePr>
          <p:nvPr>
            <p:extLst>
              <p:ext uri="{D42A27DB-BD31-4B8C-83A1-F6EECF244321}">
                <p14:modId xmlns:p14="http://schemas.microsoft.com/office/powerpoint/2010/main" val="689558505"/>
              </p:ext>
            </p:extLst>
          </p:nvPr>
        </p:nvGraphicFramePr>
        <p:xfrm>
          <a:off x="251520" y="2132856"/>
          <a:ext cx="8640960" cy="3817036"/>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251520" y="5949892"/>
            <a:ext cx="8640960" cy="461665"/>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警察庁「東北地方太平洋沖地震による死者の死因等について</a:t>
            </a:r>
            <a:r>
              <a:rPr lang="en-US" altLang="ja-JP" sz="1200" dirty="0">
                <a:solidFill>
                  <a:srgbClr val="231F20"/>
                </a:solidFill>
                <a:latin typeface="ＭＳ 明朝" panose="02020609040205080304" pitchFamily="17" charset="-128"/>
                <a:ea typeface="ＭＳ 明朝" panose="02020609040205080304" pitchFamily="17" charset="-128"/>
              </a:rPr>
              <a:t>【23.3.11 </a:t>
            </a:r>
            <a:r>
              <a:rPr lang="ja-JP" altLang="en-US" sz="1200" dirty="0">
                <a:solidFill>
                  <a:srgbClr val="231F20"/>
                </a:solidFill>
                <a:latin typeface="ＭＳ 明朝" panose="02020609040205080304" pitchFamily="17" charset="-128"/>
                <a:ea typeface="ＭＳ 明朝" panose="02020609040205080304" pitchFamily="17" charset="-128"/>
              </a:rPr>
              <a:t>～ </a:t>
            </a:r>
            <a:r>
              <a:rPr lang="en-US" altLang="ja-JP" sz="1200" dirty="0">
                <a:solidFill>
                  <a:srgbClr val="231F20"/>
                </a:solidFill>
                <a:latin typeface="ＭＳ 明朝" panose="02020609040205080304" pitchFamily="17" charset="-128"/>
                <a:ea typeface="ＭＳ 明朝" panose="02020609040205080304" pitchFamily="17" charset="-128"/>
              </a:rPr>
              <a:t>24.3.11】</a:t>
            </a:r>
            <a:r>
              <a:rPr lang="ja-JP" altLang="en-US" sz="1200" dirty="0">
                <a:solidFill>
                  <a:srgbClr val="231F20"/>
                </a:solidFill>
                <a:latin typeface="ＭＳ 明朝" panose="02020609040205080304" pitchFamily="17" charset="-128"/>
                <a:ea typeface="ＭＳ 明朝" panose="02020609040205080304" pitchFamily="17" charset="-128"/>
              </a:rPr>
              <a:t>」より作成。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性別不詳，年齢不詳は除く。</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332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東日本大震災後の雇用における男女の</a:t>
            </a:r>
            <a:r>
              <a:rPr lang="ja-JP" altLang="en-US" sz="2400" dirty="0" smtClean="0">
                <a:solidFill>
                  <a:schemeClr val="bg1"/>
                </a:solidFill>
                <a:latin typeface="+mn-ea"/>
                <a:ea typeface="+mn-ea"/>
              </a:rPr>
              <a:t>状況</a:t>
            </a:r>
            <a:endParaRPr lang="ja-JP" altLang="en-US" sz="2400" dirty="0">
              <a:solidFill>
                <a:schemeClr val="bg1"/>
              </a:solidFill>
              <a:latin typeface="+mn-ea"/>
              <a:ea typeface="+mn-ea"/>
            </a:endParaRPr>
          </a:p>
        </p:txBody>
      </p:sp>
      <p:sp>
        <p:nvSpPr>
          <p:cNvPr id="16" name="正方形/長方形 15"/>
          <p:cNvSpPr/>
          <p:nvPr/>
        </p:nvSpPr>
        <p:spPr>
          <a:xfrm>
            <a:off x="323880" y="624170"/>
            <a:ext cx="8496240" cy="1292662"/>
          </a:xfrm>
          <a:prstGeom prst="rect">
            <a:avLst/>
          </a:prstGeom>
        </p:spPr>
        <p:txBody>
          <a:bodyPr wrap="square">
            <a:spAutoFit/>
          </a:bodyPr>
          <a:lstStyle/>
          <a:p>
            <a:pPr>
              <a:spcAft>
                <a:spcPts val="1200"/>
              </a:spcAft>
            </a:pPr>
            <a:r>
              <a:rPr lang="ja-JP" altLang="en-US" sz="2000" dirty="0" smtClean="0">
                <a:latin typeface="+mn-ea"/>
              </a:rPr>
              <a:t>女性</a:t>
            </a:r>
            <a:r>
              <a:rPr lang="ja-JP" altLang="en-US" sz="2000" dirty="0">
                <a:latin typeface="+mn-ea"/>
              </a:rPr>
              <a:t>の求職者数が比較的多い</a:t>
            </a:r>
            <a:r>
              <a:rPr lang="ja-JP" altLang="en-US" sz="2400" b="1" dirty="0">
                <a:latin typeface="+mn-ea"/>
              </a:rPr>
              <a:t>食料品製造</a:t>
            </a:r>
            <a:r>
              <a:rPr lang="ja-JP" altLang="en-US" sz="2000" dirty="0">
                <a:latin typeface="+mn-ea"/>
              </a:rPr>
              <a:t>の職業で</a:t>
            </a:r>
            <a:r>
              <a:rPr lang="ja-JP" altLang="en-US" sz="2400" b="1" u="heavy" dirty="0">
                <a:uFill>
                  <a:solidFill>
                    <a:srgbClr val="C00000"/>
                  </a:solidFill>
                </a:uFill>
                <a:latin typeface="+mn-ea"/>
              </a:rPr>
              <a:t>求人倍率が</a:t>
            </a:r>
            <a:r>
              <a:rPr lang="ja-JP" altLang="en-US" sz="2400" b="1" u="heavy" dirty="0" smtClean="0">
                <a:uFill>
                  <a:solidFill>
                    <a:srgbClr val="C00000"/>
                  </a:solidFill>
                </a:uFill>
                <a:latin typeface="+mn-ea"/>
              </a:rPr>
              <a:t>低い</a:t>
            </a:r>
            <a:endParaRPr lang="en-US" altLang="ja-JP" sz="2400" b="1" u="heavy" dirty="0" smtClean="0">
              <a:uFill>
                <a:solidFill>
                  <a:srgbClr val="C00000"/>
                </a:solidFill>
              </a:uFill>
              <a:latin typeface="+mn-ea"/>
            </a:endParaRPr>
          </a:p>
          <a:p>
            <a:pPr>
              <a:spcAft>
                <a:spcPts val="1200"/>
              </a:spcAft>
            </a:pPr>
            <a:r>
              <a:rPr lang="ja-JP" altLang="en-US" sz="2400" b="1" dirty="0" smtClean="0">
                <a:latin typeface="+mn-ea"/>
              </a:rPr>
              <a:t>建設</a:t>
            </a:r>
            <a:r>
              <a:rPr lang="ja-JP" altLang="en-US" sz="2400" b="1" dirty="0">
                <a:latin typeface="+mn-ea"/>
              </a:rPr>
              <a:t>・土木</a:t>
            </a:r>
            <a:r>
              <a:rPr lang="ja-JP" altLang="en-US" sz="2000" dirty="0">
                <a:latin typeface="+mn-ea"/>
              </a:rPr>
              <a:t>の職業等では求人件数が</a:t>
            </a:r>
            <a:r>
              <a:rPr lang="ja-JP" altLang="en-US" sz="2400" b="1" u="heavy" dirty="0">
                <a:uFill>
                  <a:solidFill>
                    <a:schemeClr val="accent5"/>
                  </a:solidFill>
                </a:uFill>
                <a:latin typeface="+mn-ea"/>
              </a:rPr>
              <a:t>求職者数を上回っている</a:t>
            </a:r>
            <a:r>
              <a:rPr lang="ja-JP" altLang="en-US" sz="2000" dirty="0" smtClean="0">
                <a:latin typeface="+mn-ea"/>
              </a:rPr>
              <a:t>上、女性</a:t>
            </a:r>
            <a:r>
              <a:rPr lang="ja-JP" altLang="en-US" sz="2000" dirty="0">
                <a:latin typeface="+mn-ea"/>
              </a:rPr>
              <a:t>の</a:t>
            </a:r>
            <a:r>
              <a:rPr lang="ja-JP" altLang="en-US" sz="2000" u="heavy" dirty="0">
                <a:uFill>
                  <a:solidFill>
                    <a:schemeClr val="accent5"/>
                  </a:solidFill>
                </a:uFill>
                <a:latin typeface="+mn-ea"/>
              </a:rPr>
              <a:t>就職者数が極めて</a:t>
            </a:r>
            <a:r>
              <a:rPr lang="ja-JP" altLang="en-US" sz="2000" u="heavy" dirty="0" smtClean="0">
                <a:uFill>
                  <a:solidFill>
                    <a:schemeClr val="accent5"/>
                  </a:solidFill>
                </a:uFill>
                <a:latin typeface="+mn-ea"/>
              </a:rPr>
              <a:t>少ない</a:t>
            </a:r>
            <a:endParaRPr lang="ja-JP" altLang="en-US" sz="2000" u="heavy" dirty="0">
              <a:uFill>
                <a:solidFill>
                  <a:schemeClr val="accent5"/>
                </a:solidFill>
              </a:uFill>
              <a:latin typeface="+mn-ea"/>
            </a:endParaRPr>
          </a:p>
        </p:txBody>
      </p:sp>
      <p:sp>
        <p:nvSpPr>
          <p:cNvPr id="13" name="テキスト ボックス 12"/>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25" name="正方形/長方形 24"/>
          <p:cNvSpPr/>
          <p:nvPr/>
        </p:nvSpPr>
        <p:spPr>
          <a:xfrm>
            <a:off x="89756" y="5896316"/>
            <a:ext cx="8964488" cy="646331"/>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a:t>
            </a:r>
            <a:r>
              <a:rPr lang="ja-JP" altLang="en-US" sz="1200" dirty="0" smtClean="0">
                <a:solidFill>
                  <a:srgbClr val="231F20"/>
                </a:solidFill>
                <a:latin typeface="ＭＳ 明朝" panose="02020609040205080304" pitchFamily="17" charset="-128"/>
                <a:ea typeface="ＭＳ 明朝" panose="02020609040205080304" pitchFamily="17" charset="-128"/>
              </a:rPr>
              <a:t>厚生労働省「被災３県の現在の雇用状況（月次）（男女別）」（平成</a:t>
            </a:r>
            <a:r>
              <a:rPr lang="en-US" altLang="ja-JP" sz="1200" dirty="0" smtClean="0">
                <a:solidFill>
                  <a:srgbClr val="231F20"/>
                </a:solidFill>
                <a:latin typeface="ＭＳ 明朝" panose="02020609040205080304" pitchFamily="17" charset="-128"/>
                <a:ea typeface="ＭＳ 明朝" panose="02020609040205080304" pitchFamily="17" charset="-128"/>
              </a:rPr>
              <a:t>24</a:t>
            </a:r>
            <a:r>
              <a:rPr lang="ja-JP" altLang="en-US" sz="1200" dirty="0" smtClean="0">
                <a:solidFill>
                  <a:srgbClr val="231F20"/>
                </a:solidFill>
                <a:latin typeface="ＭＳ 明朝" panose="02020609040205080304" pitchFamily="17" charset="-128"/>
                <a:ea typeface="ＭＳ 明朝" panose="02020609040205080304" pitchFamily="17" charset="-128"/>
              </a:rPr>
              <a:t>年１</a:t>
            </a:r>
            <a:r>
              <a:rPr lang="ja-JP" altLang="en-US" sz="1200" dirty="0">
                <a:solidFill>
                  <a:srgbClr val="231F20"/>
                </a:solidFill>
                <a:latin typeface="ＭＳ 明朝" panose="02020609040205080304" pitchFamily="17" charset="-128"/>
                <a:ea typeface="ＭＳ 明朝" panose="02020609040205080304" pitchFamily="17" charset="-128"/>
              </a:rPr>
              <a:t>月</a:t>
            </a:r>
            <a:r>
              <a:rPr lang="ja-JP" altLang="en-US" sz="1200" dirty="0" smtClean="0">
                <a:solidFill>
                  <a:srgbClr val="231F20"/>
                </a:solidFill>
                <a:latin typeface="ＭＳ 明朝" panose="02020609040205080304" pitchFamily="17" charset="-128"/>
                <a:ea typeface="ＭＳ 明朝" panose="02020609040205080304" pitchFamily="17" charset="-128"/>
              </a:rPr>
              <a:t>）より作成。</a:t>
            </a:r>
            <a:endParaRPr lang="ja-JP" altLang="en-US" sz="1200" dirty="0">
              <a:solidFill>
                <a:srgbClr val="231F20"/>
              </a:solidFill>
              <a:latin typeface="ＭＳ 明朝" panose="02020609040205080304" pitchFamily="17" charset="-128"/>
              <a:ea typeface="ＭＳ 明朝" panose="02020609040205080304" pitchFamily="17" charset="-128"/>
            </a:endParaRP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求人申込書における「性別」欄はないため、有効求人数の男女別はない。</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 「福祉関連の職業」は、他の職業区分の中から、「福祉関連」の職業を足し上げたもの。</a:t>
            </a:r>
            <a:endParaRPr lang="ja-JP" altLang="en-US" sz="1200" dirty="0">
              <a:latin typeface="ＭＳ 明朝" panose="02020609040205080304" pitchFamily="17" charset="-128"/>
              <a:ea typeface="ＭＳ 明朝" panose="02020609040205080304" pitchFamily="17" charset="-128"/>
            </a:endParaRPr>
          </a:p>
        </p:txBody>
      </p:sp>
      <p:pic>
        <p:nvPicPr>
          <p:cNvPr id="26" name="図 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296" y="1916832"/>
            <a:ext cx="8971948" cy="4032448"/>
          </a:xfrm>
          <a:prstGeom prst="rect">
            <a:avLst/>
          </a:prstGeom>
        </p:spPr>
      </p:pic>
      <p:sp>
        <p:nvSpPr>
          <p:cNvPr id="5" name="正方形/長方形 4"/>
          <p:cNvSpPr/>
          <p:nvPr/>
        </p:nvSpPr>
        <p:spPr>
          <a:xfrm>
            <a:off x="2771800" y="3523867"/>
            <a:ext cx="936104" cy="2124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596336" y="3366638"/>
            <a:ext cx="936104" cy="2268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392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東日本大震災後に飲酒量が増加した人の割合</a:t>
            </a:r>
          </a:p>
        </p:txBody>
      </p:sp>
      <p:sp>
        <p:nvSpPr>
          <p:cNvPr id="10" name="正方形/長方形 9"/>
          <p:cNvSpPr/>
          <p:nvPr/>
        </p:nvSpPr>
        <p:spPr>
          <a:xfrm>
            <a:off x="558004" y="764704"/>
            <a:ext cx="8242939" cy="1138773"/>
          </a:xfrm>
          <a:prstGeom prst="rect">
            <a:avLst/>
          </a:prstGeom>
        </p:spPr>
        <p:txBody>
          <a:bodyPr wrap="square">
            <a:spAutoFit/>
          </a:bodyPr>
          <a:lstStyle/>
          <a:p>
            <a:r>
              <a:rPr lang="ja-JP" altLang="en-US" sz="2000" dirty="0">
                <a:latin typeface="+mn-ea"/>
              </a:rPr>
              <a:t>震災前後の成人の</a:t>
            </a:r>
            <a:r>
              <a:rPr lang="ja-JP" altLang="en-US" sz="2000" dirty="0" smtClean="0">
                <a:latin typeface="+mn-ea"/>
              </a:rPr>
              <a:t>飲酒量は</a:t>
            </a:r>
            <a:r>
              <a:rPr lang="ja-JP" altLang="en-US" sz="2000" dirty="0">
                <a:latin typeface="+mn-ea"/>
              </a:rPr>
              <a:t>、全体として変化のない者が多い</a:t>
            </a:r>
            <a:r>
              <a:rPr lang="ja-JP" altLang="en-US" sz="2000" dirty="0" smtClean="0">
                <a:latin typeface="+mn-ea"/>
              </a:rPr>
              <a:t>が</a:t>
            </a:r>
            <a:endParaRPr lang="en-US" altLang="ja-JP" sz="2000" dirty="0" smtClean="0">
              <a:latin typeface="+mn-ea"/>
            </a:endParaRPr>
          </a:p>
          <a:p>
            <a:r>
              <a:rPr lang="ja-JP" altLang="en-US" sz="2000" dirty="0" smtClean="0">
                <a:latin typeface="+mn-ea"/>
              </a:rPr>
              <a:t>陸前高田市</a:t>
            </a:r>
            <a:r>
              <a:rPr lang="ja-JP" altLang="en-US" sz="2000" dirty="0">
                <a:latin typeface="+mn-ea"/>
              </a:rPr>
              <a:t>、</a:t>
            </a:r>
            <a:r>
              <a:rPr lang="ja-JP" altLang="en-US" sz="2000" dirty="0" smtClean="0">
                <a:latin typeface="+mn-ea"/>
              </a:rPr>
              <a:t>石巻市ともに</a:t>
            </a:r>
            <a:r>
              <a:rPr lang="ja-JP" altLang="en-US" sz="2000" dirty="0">
                <a:latin typeface="+mn-ea"/>
              </a:rPr>
              <a:t>、飲酒量が増加している者は</a:t>
            </a:r>
            <a:r>
              <a:rPr lang="ja-JP" altLang="en-US" sz="2000" dirty="0" smtClean="0">
                <a:latin typeface="+mn-ea"/>
              </a:rPr>
              <a:t>、</a:t>
            </a:r>
            <a:endParaRPr lang="en-US" altLang="ja-JP" sz="2000" dirty="0" smtClean="0">
              <a:latin typeface="+mn-ea"/>
            </a:endParaRPr>
          </a:p>
          <a:p>
            <a:r>
              <a:rPr lang="ja-JP" altLang="en-US" sz="2400" b="1" u="heavy" dirty="0" smtClean="0">
                <a:uFill>
                  <a:solidFill>
                    <a:schemeClr val="accent3"/>
                  </a:solidFill>
                </a:uFill>
                <a:latin typeface="+mn-ea"/>
              </a:rPr>
              <a:t>女性</a:t>
            </a:r>
            <a:r>
              <a:rPr lang="ja-JP" altLang="en-US" sz="2000" u="heavy" dirty="0" smtClean="0">
                <a:uFill>
                  <a:solidFill>
                    <a:schemeClr val="accent3"/>
                  </a:solidFill>
                </a:uFill>
                <a:latin typeface="+mn-ea"/>
              </a:rPr>
              <a:t>が</a:t>
            </a:r>
            <a:r>
              <a:rPr lang="en-US" altLang="ja-JP" sz="2800" b="1" u="heavy" dirty="0" smtClean="0">
                <a:solidFill>
                  <a:prstClr val="black"/>
                </a:solidFill>
                <a:uFill>
                  <a:solidFill>
                    <a:schemeClr val="accent3"/>
                  </a:solidFill>
                </a:uFill>
                <a:latin typeface="メイリオ" panose="020B0604030504040204" pitchFamily="50" charset="-128"/>
              </a:rPr>
              <a:t>3</a:t>
            </a:r>
            <a:r>
              <a:rPr lang="ja-JP" altLang="en-US" sz="2000" u="heavy" dirty="0" smtClean="0">
                <a:uFill>
                  <a:solidFill>
                    <a:schemeClr val="accent3"/>
                  </a:solidFill>
                </a:uFill>
                <a:latin typeface="+mn-ea"/>
              </a:rPr>
              <a:t>％台</a:t>
            </a:r>
            <a:r>
              <a:rPr lang="ja-JP" altLang="en-US" sz="2000" dirty="0">
                <a:latin typeface="+mn-ea"/>
              </a:rPr>
              <a:t>であるのに対し、</a:t>
            </a:r>
            <a:r>
              <a:rPr lang="ja-JP" altLang="en-US" sz="2400" b="1" u="heavy" dirty="0" smtClean="0">
                <a:uFill>
                  <a:solidFill>
                    <a:srgbClr val="0070C0"/>
                  </a:solidFill>
                </a:uFill>
                <a:latin typeface="+mn-ea"/>
              </a:rPr>
              <a:t>男性</a:t>
            </a:r>
            <a:r>
              <a:rPr lang="ja-JP" altLang="en-US" sz="2000" u="heavy" dirty="0" smtClean="0">
                <a:uFill>
                  <a:solidFill>
                    <a:srgbClr val="0070C0"/>
                  </a:solidFill>
                </a:uFill>
                <a:latin typeface="+mn-ea"/>
              </a:rPr>
              <a:t>は約</a:t>
            </a:r>
            <a:r>
              <a:rPr lang="en-US" altLang="ja-JP" sz="2800" b="1" u="heavy" dirty="0" smtClean="0">
                <a:uFill>
                  <a:solidFill>
                    <a:srgbClr val="0070C0"/>
                  </a:solidFill>
                </a:uFill>
                <a:latin typeface="+mn-ea"/>
              </a:rPr>
              <a:t>7</a:t>
            </a:r>
            <a:r>
              <a:rPr lang="ja-JP" altLang="en-US" sz="2000" u="heavy" dirty="0" smtClean="0">
                <a:uFill>
                  <a:solidFill>
                    <a:srgbClr val="0070C0"/>
                  </a:solidFill>
                </a:uFill>
                <a:latin typeface="+mn-ea"/>
              </a:rPr>
              <a:t>～</a:t>
            </a:r>
            <a:r>
              <a:rPr lang="en-US" altLang="ja-JP" sz="2800" b="1" u="heavy" dirty="0" smtClean="0">
                <a:uFill>
                  <a:solidFill>
                    <a:srgbClr val="0070C0"/>
                  </a:solidFill>
                </a:uFill>
                <a:latin typeface="+mn-ea"/>
              </a:rPr>
              <a:t>12</a:t>
            </a:r>
            <a:r>
              <a:rPr lang="ja-JP" altLang="en-US" sz="2000" u="heavy" dirty="0" smtClean="0">
                <a:uFill>
                  <a:solidFill>
                    <a:srgbClr val="0070C0"/>
                  </a:solidFill>
                </a:uFill>
                <a:latin typeface="+mn-ea"/>
              </a:rPr>
              <a:t>％</a:t>
            </a:r>
            <a:r>
              <a:rPr lang="ja-JP" altLang="en-US" sz="2000" dirty="0" smtClean="0">
                <a:latin typeface="+mn-ea"/>
              </a:rPr>
              <a:t>と高く</a:t>
            </a:r>
            <a:r>
              <a:rPr lang="ja-JP" altLang="en-US" sz="2000" dirty="0">
                <a:latin typeface="+mn-ea"/>
              </a:rPr>
              <a:t>なって</a:t>
            </a:r>
            <a:r>
              <a:rPr lang="ja-JP" altLang="en-US" sz="2000" dirty="0" smtClean="0">
                <a:latin typeface="+mn-ea"/>
              </a:rPr>
              <a:t>いる</a:t>
            </a:r>
            <a:endParaRPr lang="ja-JP" altLang="en-US" sz="2000" dirty="0">
              <a:latin typeface="+mn-ea"/>
            </a:endParaRP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12" name="グラフ 11"/>
          <p:cNvGraphicFramePr>
            <a:graphicFrameLocks/>
          </p:cNvGraphicFramePr>
          <p:nvPr>
            <p:extLst>
              <p:ext uri="{D42A27DB-BD31-4B8C-83A1-F6EECF244321}">
                <p14:modId xmlns:p14="http://schemas.microsoft.com/office/powerpoint/2010/main" val="3374912267"/>
              </p:ext>
            </p:extLst>
          </p:nvPr>
        </p:nvGraphicFramePr>
        <p:xfrm>
          <a:off x="439213" y="2028108"/>
          <a:ext cx="8453267"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646787" y="2780928"/>
            <a:ext cx="1620957" cy="307777"/>
          </a:xfrm>
          <a:prstGeom prst="rect">
            <a:avLst/>
          </a:prstGeom>
        </p:spPr>
        <p:txBody>
          <a:bodyPr wrap="none">
            <a:spAutoFit/>
          </a:bodyPr>
          <a:lstStyle/>
          <a:p>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岩手県陸前高田市</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51520" y="3871366"/>
            <a:ext cx="2016224" cy="523220"/>
          </a:xfrm>
          <a:prstGeom prst="rect">
            <a:avLst/>
          </a:prstGeom>
        </p:spPr>
        <p:txBody>
          <a:bodyPr wrap="square">
            <a:spAutoFit/>
          </a:bodyPr>
          <a:lstStyle/>
          <a:p>
            <a:pPr algn="r"/>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宮城県石巻市</a:t>
            </a:r>
          </a:p>
          <a:p>
            <a:pPr algn="r"/>
            <a:r>
              <a:rPr lang="ja-JP"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雄勝地区・牡鹿地区）</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左中かっこ 3"/>
          <p:cNvSpPr/>
          <p:nvPr/>
        </p:nvSpPr>
        <p:spPr>
          <a:xfrm>
            <a:off x="2267744" y="2454648"/>
            <a:ext cx="108850" cy="8718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正方形/長方形 14"/>
          <p:cNvSpPr/>
          <p:nvPr/>
        </p:nvSpPr>
        <p:spPr>
          <a:xfrm>
            <a:off x="439213" y="4554994"/>
            <a:ext cx="8453267" cy="1754326"/>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a:t>
            </a:r>
            <a:r>
              <a:rPr lang="ja-JP" altLang="en-US" sz="1200" dirty="0" smtClean="0">
                <a:solidFill>
                  <a:srgbClr val="231F20"/>
                </a:solidFill>
                <a:latin typeface="ＭＳ 明朝" panose="02020609040205080304" pitchFamily="17" charset="-128"/>
                <a:ea typeface="ＭＳ 明朝" panose="02020609040205080304" pitchFamily="17" charset="-128"/>
              </a:rPr>
              <a:t>）１</a:t>
            </a:r>
            <a:r>
              <a:rPr lang="ja-JP" altLang="en-US" sz="1200" dirty="0">
                <a:solidFill>
                  <a:srgbClr val="231F20"/>
                </a:solidFill>
                <a:latin typeface="ＭＳ 明朝" panose="02020609040205080304" pitchFamily="17" charset="-128"/>
                <a:ea typeface="ＭＳ 明朝" panose="02020609040205080304" pitchFamily="17" charset="-128"/>
              </a:rPr>
              <a:t>． 厚生労働科学研究「東日本大震災被災者の健康状態等に関する調査」研究班（研究代表者：林 謙</a:t>
            </a:r>
            <a:r>
              <a:rPr lang="ja-JP" altLang="en-US" sz="1200" dirty="0" smtClean="0">
                <a:solidFill>
                  <a:srgbClr val="231F20"/>
                </a:solidFill>
                <a:latin typeface="ＭＳ 明朝" panose="02020609040205080304" pitchFamily="17" charset="-128"/>
                <a:ea typeface="ＭＳ 明朝" panose="02020609040205080304" pitchFamily="17" charset="-128"/>
              </a:rPr>
              <a:t>治国</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立保健医療</a:t>
            </a:r>
            <a:r>
              <a:rPr lang="ja-JP" altLang="en-US" sz="1200" dirty="0">
                <a:solidFill>
                  <a:srgbClr val="231F20"/>
                </a:solidFill>
                <a:latin typeface="ＭＳ 明朝" panose="02020609040205080304" pitchFamily="17" charset="-128"/>
                <a:ea typeface="ＭＳ 明朝" panose="02020609040205080304" pitchFamily="17" charset="-128"/>
              </a:rPr>
              <a:t>科学院長</a:t>
            </a:r>
            <a:r>
              <a:rPr lang="ja-JP" altLang="en-US" sz="1200" dirty="0" smtClean="0">
                <a:solidFill>
                  <a:srgbClr val="231F20"/>
                </a:solidFill>
                <a:latin typeface="ＭＳ 明朝" panose="02020609040205080304" pitchFamily="17" charset="-128"/>
                <a:ea typeface="ＭＳ 明朝" panose="02020609040205080304" pitchFamily="17" charset="-128"/>
              </a:rPr>
              <a:t>）資料</a:t>
            </a:r>
            <a:r>
              <a:rPr lang="ja-JP" altLang="en-US" sz="1200" dirty="0">
                <a:solidFill>
                  <a:srgbClr val="231F20"/>
                </a:solidFill>
                <a:latin typeface="ＭＳ 明朝" panose="02020609040205080304" pitchFamily="17" charset="-128"/>
                <a:ea typeface="ＭＳ 明朝" panose="02020609040205080304" pitchFamily="17" charset="-128"/>
              </a:rPr>
              <a:t>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東日本大震災の被災者を対象に，健康状態について長期間追跡調査を行うもので，健康診査を</a:t>
            </a:r>
            <a:r>
              <a:rPr lang="ja-JP" altLang="en-US" sz="1200" dirty="0" smtClean="0">
                <a:solidFill>
                  <a:srgbClr val="231F20"/>
                </a:solidFill>
                <a:latin typeface="ＭＳ 明朝" panose="02020609040205080304" pitchFamily="17" charset="-128"/>
                <a:ea typeface="ＭＳ 明朝" panose="02020609040205080304" pitchFamily="17" charset="-128"/>
              </a:rPr>
              <a:t>受診し，</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アンケート調査に回答した</a:t>
            </a:r>
            <a:r>
              <a:rPr lang="en-US" altLang="ja-JP" sz="1200" dirty="0" smtClean="0">
                <a:solidFill>
                  <a:srgbClr val="231F20"/>
                </a:solidFill>
                <a:latin typeface="ＭＳ 明朝" panose="02020609040205080304" pitchFamily="17" charset="-128"/>
                <a:ea typeface="ＭＳ 明朝" panose="02020609040205080304" pitchFamily="17" charset="-128"/>
              </a:rPr>
              <a:t>18</a:t>
            </a:r>
            <a:r>
              <a:rPr lang="ja-JP" altLang="en-US" sz="1200" dirty="0" smtClean="0">
                <a:solidFill>
                  <a:srgbClr val="231F20"/>
                </a:solidFill>
                <a:latin typeface="ＭＳ 明朝" panose="02020609040205080304" pitchFamily="17" charset="-128"/>
                <a:ea typeface="ＭＳ 明朝" panose="02020609040205080304" pitchFamily="17" charset="-128"/>
              </a:rPr>
              <a:t>歳以上の人（ただし，飲酒量に関する設問は</a:t>
            </a:r>
            <a:r>
              <a:rPr lang="en-US" altLang="ja-JP" sz="1200" dirty="0" smtClean="0">
                <a:solidFill>
                  <a:srgbClr val="231F20"/>
                </a:solidFill>
                <a:latin typeface="ＭＳ 明朝" panose="02020609040205080304" pitchFamily="17" charset="-128"/>
                <a:ea typeface="ＭＳ 明朝" panose="02020609040205080304" pitchFamily="17" charset="-128"/>
              </a:rPr>
              <a:t>20</a:t>
            </a:r>
            <a:r>
              <a:rPr lang="ja-JP" altLang="en-US" sz="1200" dirty="0" smtClean="0">
                <a:solidFill>
                  <a:srgbClr val="231F20"/>
                </a:solidFill>
                <a:latin typeface="ＭＳ 明朝" panose="02020609040205080304" pitchFamily="17" charset="-128"/>
                <a:ea typeface="ＭＳ 明朝" panose="02020609040205080304" pitchFamily="17" charset="-128"/>
              </a:rPr>
              <a:t>歳以上）が集計対象である。</a:t>
            </a:r>
          </a:p>
          <a:p>
            <a:r>
              <a:rPr lang="ja-JP" altLang="en-US" sz="1200" dirty="0" smtClean="0">
                <a:solidFill>
                  <a:srgbClr val="231F20"/>
                </a:solidFill>
                <a:latin typeface="ＭＳ 明朝" panose="02020609040205080304" pitchFamily="17" charset="-128"/>
                <a:ea typeface="ＭＳ 明朝" panose="02020609040205080304" pitchFamily="17" charset="-128"/>
              </a:rPr>
              <a:t>　　　　３</a:t>
            </a:r>
            <a:r>
              <a:rPr lang="ja-JP" altLang="en-US" sz="1200" dirty="0">
                <a:solidFill>
                  <a:srgbClr val="231F20"/>
                </a:solidFill>
                <a:latin typeface="ＭＳ 明朝" panose="02020609040205080304" pitchFamily="17" charset="-128"/>
                <a:ea typeface="ＭＳ 明朝" panose="02020609040205080304" pitchFamily="17" charset="-128"/>
              </a:rPr>
              <a:t>． 震災前と震災後の１週間当たりの飲酒量を尋ね，震災前に比べて飲酒量が増えた人の割合である。</a:t>
            </a:r>
          </a:p>
          <a:p>
            <a:r>
              <a:rPr lang="ja-JP" altLang="en-US" sz="1200" dirty="0" smtClean="0">
                <a:solidFill>
                  <a:srgbClr val="231F20"/>
                </a:solidFill>
                <a:latin typeface="ＭＳ 明朝" panose="02020609040205080304" pitchFamily="17" charset="-128"/>
                <a:ea typeface="ＭＳ 明朝" panose="02020609040205080304" pitchFamily="17" charset="-128"/>
              </a:rPr>
              <a:t>　　　　４</a:t>
            </a:r>
            <a:r>
              <a:rPr lang="ja-JP" altLang="en-US" sz="1200" dirty="0">
                <a:solidFill>
                  <a:srgbClr val="231F20"/>
                </a:solidFill>
                <a:latin typeface="ＭＳ 明朝" panose="02020609040205080304" pitchFamily="17" charset="-128"/>
                <a:ea typeface="ＭＳ 明朝" panose="02020609040205080304" pitchFamily="17" charset="-128"/>
              </a:rPr>
              <a:t>． 岩手県陸前高田市は，研究分担者である岩手医科大学坂田清美教授による男女別集計結果より作成。</a:t>
            </a:r>
            <a:r>
              <a:rPr lang="ja-JP" altLang="en-US" sz="1200" dirty="0" smtClean="0">
                <a:solidFill>
                  <a:srgbClr val="231F20"/>
                </a:solidFill>
                <a:latin typeface="ＭＳ 明朝" panose="02020609040205080304" pitchFamily="17" charset="-128"/>
                <a:ea typeface="ＭＳ 明朝" panose="02020609040205080304" pitchFamily="17" charset="-128"/>
              </a:rPr>
              <a:t>調</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査時期は平成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a:t>
            </a:r>
            <a:r>
              <a:rPr lang="en-US" altLang="ja-JP" sz="1200" dirty="0" smtClean="0">
                <a:solidFill>
                  <a:srgbClr val="231F20"/>
                </a:solidFill>
                <a:latin typeface="ＭＳ 明朝" panose="02020609040205080304" pitchFamily="17" charset="-128"/>
                <a:ea typeface="ＭＳ 明朝" panose="02020609040205080304" pitchFamily="17" charset="-128"/>
              </a:rPr>
              <a:t>10 </a:t>
            </a:r>
            <a:r>
              <a:rPr lang="ja-JP" altLang="en-US" sz="1200" dirty="0">
                <a:solidFill>
                  <a:srgbClr val="231F20"/>
                </a:solidFill>
                <a:latin typeface="ＭＳ 明朝" panose="02020609040205080304" pitchFamily="17" charset="-128"/>
                <a:ea typeface="ＭＳ 明朝" panose="02020609040205080304" pitchFamily="17" charset="-128"/>
              </a:rPr>
              <a:t>～ </a:t>
            </a:r>
            <a:r>
              <a:rPr lang="en-US" altLang="ja-JP" sz="1200" dirty="0">
                <a:solidFill>
                  <a:srgbClr val="231F20"/>
                </a:solidFill>
                <a:latin typeface="ＭＳ 明朝" panose="02020609040205080304" pitchFamily="17" charset="-128"/>
                <a:ea typeface="ＭＳ 明朝" panose="02020609040205080304" pitchFamily="17" charset="-128"/>
              </a:rPr>
              <a:t>12</a:t>
            </a:r>
            <a:r>
              <a:rPr lang="ja-JP" altLang="en-US" sz="1200" dirty="0">
                <a:solidFill>
                  <a:srgbClr val="231F20"/>
                </a:solidFill>
                <a:latin typeface="ＭＳ 明朝" panose="02020609040205080304" pitchFamily="17" charset="-128"/>
                <a:ea typeface="ＭＳ 明朝" panose="02020609040205080304" pitchFamily="17" charset="-128"/>
              </a:rPr>
              <a:t>月。</a:t>
            </a:r>
          </a:p>
          <a:p>
            <a:r>
              <a:rPr lang="ja-JP" altLang="en-US" sz="1200" dirty="0" smtClean="0">
                <a:solidFill>
                  <a:srgbClr val="231F20"/>
                </a:solidFill>
                <a:latin typeface="ＭＳ 明朝" panose="02020609040205080304" pitchFamily="17" charset="-128"/>
                <a:ea typeface="ＭＳ 明朝" panose="02020609040205080304" pitchFamily="17" charset="-128"/>
              </a:rPr>
              <a:t>　　　　５</a:t>
            </a:r>
            <a:r>
              <a:rPr lang="ja-JP" altLang="en-US" sz="1200" dirty="0">
                <a:solidFill>
                  <a:srgbClr val="231F20"/>
                </a:solidFill>
                <a:latin typeface="ＭＳ 明朝" panose="02020609040205080304" pitchFamily="17" charset="-128"/>
                <a:ea typeface="ＭＳ 明朝" panose="02020609040205080304" pitchFamily="17" charset="-128"/>
              </a:rPr>
              <a:t>． 宮城県石巻市（雄勝地区・牡鹿地区）は，研究分担者である東北大学辻一郎教授による男女別集計</a:t>
            </a:r>
            <a:r>
              <a:rPr lang="ja-JP" altLang="en-US" sz="1200" dirty="0" smtClean="0">
                <a:solidFill>
                  <a:srgbClr val="231F20"/>
                </a:solidFill>
                <a:latin typeface="ＭＳ 明朝" panose="02020609040205080304" pitchFamily="17" charset="-128"/>
                <a:ea typeface="ＭＳ 明朝" panose="02020609040205080304" pitchFamily="17" charset="-128"/>
              </a:rPr>
              <a:t>結果</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より作成</a:t>
            </a:r>
            <a:r>
              <a:rPr lang="ja-JP" altLang="en-US" sz="1200" dirty="0">
                <a:solidFill>
                  <a:srgbClr val="231F20"/>
                </a:solidFill>
                <a:latin typeface="ＭＳ 明朝" panose="02020609040205080304" pitchFamily="17" charset="-128"/>
                <a:ea typeface="ＭＳ 明朝" panose="02020609040205080304" pitchFamily="17" charset="-128"/>
              </a:rPr>
              <a:t>。調査</a:t>
            </a:r>
            <a:r>
              <a:rPr lang="ja-JP" altLang="en-US" sz="1200" dirty="0" smtClean="0">
                <a:solidFill>
                  <a:srgbClr val="231F20"/>
                </a:solidFill>
                <a:latin typeface="ＭＳ 明朝" panose="02020609040205080304" pitchFamily="17" charset="-128"/>
                <a:ea typeface="ＭＳ 明朝" panose="02020609040205080304" pitchFamily="17" charset="-128"/>
              </a:rPr>
              <a:t>時期</a:t>
            </a:r>
            <a:r>
              <a:rPr lang="ja-JP" altLang="en-US" sz="1200" dirty="0">
                <a:solidFill>
                  <a:srgbClr val="231F20"/>
                </a:solidFill>
                <a:latin typeface="ＭＳ 明朝" panose="02020609040205080304" pitchFamily="17" charset="-128"/>
                <a:ea typeface="ＭＳ 明朝" panose="02020609040205080304" pitchFamily="17" charset="-128"/>
              </a:rPr>
              <a:t>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年６～８月。</a:t>
            </a:r>
            <a:endParaRPr lang="ja-JP" altLang="en-US" sz="1200" dirty="0">
              <a:latin typeface="ＭＳ 明朝" panose="02020609040205080304" pitchFamily="17" charset="-128"/>
              <a:ea typeface="ＭＳ 明朝" panose="02020609040205080304" pitchFamily="17" charset="-128"/>
            </a:endParaRPr>
          </a:p>
        </p:txBody>
      </p:sp>
      <p:sp>
        <p:nvSpPr>
          <p:cNvPr id="16" name="左中かっこ 15"/>
          <p:cNvSpPr/>
          <p:nvPr/>
        </p:nvSpPr>
        <p:spPr>
          <a:xfrm>
            <a:off x="2276575" y="3522756"/>
            <a:ext cx="100019" cy="8718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1110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451" y="1856572"/>
            <a:ext cx="8405021" cy="2419350"/>
          </a:xfrm>
          <a:prstGeom prst="rect">
            <a:avLst/>
          </a:prstGeom>
        </p:spPr>
      </p:pic>
      <p:sp>
        <p:nvSpPr>
          <p:cNvPr id="6"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東日本大震災後の睡眠に関する状態</a:t>
            </a:r>
          </a:p>
        </p:txBody>
      </p:sp>
      <p:sp>
        <p:nvSpPr>
          <p:cNvPr id="7" name="テキスト ボックス 6"/>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10" name="正方形/長方形 9"/>
          <p:cNvSpPr/>
          <p:nvPr/>
        </p:nvSpPr>
        <p:spPr>
          <a:xfrm>
            <a:off x="558004" y="692696"/>
            <a:ext cx="8242939" cy="1138773"/>
          </a:xfrm>
          <a:prstGeom prst="rect">
            <a:avLst/>
          </a:prstGeom>
        </p:spPr>
        <p:txBody>
          <a:bodyPr wrap="square">
            <a:spAutoFit/>
          </a:bodyPr>
          <a:lstStyle/>
          <a:p>
            <a:r>
              <a:rPr lang="ja-JP" altLang="en-US" sz="2000" dirty="0">
                <a:latin typeface="+mn-ea"/>
              </a:rPr>
              <a:t>震災後、睡眠障害が強く疑われる者</a:t>
            </a:r>
            <a:r>
              <a:rPr lang="ja-JP" altLang="en-US" sz="2000" dirty="0" smtClean="0">
                <a:latin typeface="+mn-ea"/>
              </a:rPr>
              <a:t>は</a:t>
            </a:r>
            <a:endParaRPr lang="en-US" altLang="ja-JP" sz="2000" dirty="0" smtClean="0">
              <a:latin typeface="+mn-ea"/>
            </a:endParaRPr>
          </a:p>
          <a:p>
            <a:r>
              <a:rPr lang="ja-JP" altLang="en-US" sz="2000" dirty="0" smtClean="0">
                <a:latin typeface="+mn-ea"/>
              </a:rPr>
              <a:t>陸前高田市</a:t>
            </a:r>
            <a:r>
              <a:rPr lang="ja-JP" altLang="en-US" sz="2000" dirty="0">
                <a:latin typeface="+mn-ea"/>
              </a:rPr>
              <a:t>では、</a:t>
            </a:r>
            <a:r>
              <a:rPr lang="ja-JP" altLang="en-US" sz="2000" u="heavy" dirty="0">
                <a:uFill>
                  <a:solidFill>
                    <a:schemeClr val="accent3"/>
                  </a:solidFill>
                </a:uFill>
                <a:latin typeface="+mn-ea"/>
              </a:rPr>
              <a:t>女性</a:t>
            </a:r>
            <a:r>
              <a:rPr lang="en-US" altLang="ja-JP" sz="2400" b="1" u="heavy" dirty="0">
                <a:uFill>
                  <a:solidFill>
                    <a:schemeClr val="accent3"/>
                  </a:solidFill>
                </a:uFill>
                <a:latin typeface="+mn-ea"/>
              </a:rPr>
              <a:t>44.4</a:t>
            </a:r>
            <a:r>
              <a:rPr lang="ja-JP" altLang="en-US" sz="2000" u="heavy" dirty="0">
                <a:uFill>
                  <a:solidFill>
                    <a:schemeClr val="accent3"/>
                  </a:solidFill>
                </a:uFill>
                <a:latin typeface="+mn-ea"/>
              </a:rPr>
              <a:t>％</a:t>
            </a:r>
            <a:r>
              <a:rPr lang="ja-JP" altLang="en-US" sz="2000" dirty="0">
                <a:latin typeface="+mn-ea"/>
              </a:rPr>
              <a:t>、</a:t>
            </a:r>
            <a:r>
              <a:rPr lang="ja-JP" altLang="en-US" sz="2000" u="heavy" dirty="0">
                <a:uFill>
                  <a:solidFill>
                    <a:srgbClr val="0070C0"/>
                  </a:solidFill>
                </a:uFill>
                <a:latin typeface="+mn-ea"/>
              </a:rPr>
              <a:t>男性</a:t>
            </a:r>
            <a:r>
              <a:rPr lang="en-US" altLang="ja-JP" sz="2400" b="1" u="heavy" dirty="0">
                <a:uFill>
                  <a:solidFill>
                    <a:srgbClr val="0070C0"/>
                  </a:solidFill>
                </a:uFill>
                <a:latin typeface="+mn-ea"/>
              </a:rPr>
              <a:t>27.7</a:t>
            </a:r>
            <a:r>
              <a:rPr lang="ja-JP" altLang="en-US" sz="2000" u="heavy" dirty="0" smtClean="0">
                <a:uFill>
                  <a:solidFill>
                    <a:srgbClr val="0070C0"/>
                  </a:solidFill>
                </a:uFill>
                <a:latin typeface="+mn-ea"/>
              </a:rPr>
              <a:t>％</a:t>
            </a:r>
            <a:endParaRPr lang="en-US" altLang="ja-JP" sz="2000" u="heavy" dirty="0" smtClean="0">
              <a:uFill>
                <a:solidFill>
                  <a:srgbClr val="0070C0"/>
                </a:solidFill>
              </a:uFill>
              <a:latin typeface="+mn-ea"/>
            </a:endParaRPr>
          </a:p>
          <a:p>
            <a:r>
              <a:rPr lang="ja-JP" altLang="en-US" sz="2000" dirty="0" smtClean="0">
                <a:latin typeface="+mn-ea"/>
              </a:rPr>
              <a:t>石巻市</a:t>
            </a:r>
            <a:r>
              <a:rPr lang="ja-JP" altLang="en-US" sz="2000" dirty="0">
                <a:latin typeface="+mn-ea"/>
              </a:rPr>
              <a:t>では、</a:t>
            </a:r>
            <a:r>
              <a:rPr lang="ja-JP" altLang="en-US" sz="2000" u="heavy" dirty="0">
                <a:uFill>
                  <a:solidFill>
                    <a:schemeClr val="accent3"/>
                  </a:solidFill>
                </a:uFill>
                <a:latin typeface="+mn-ea"/>
              </a:rPr>
              <a:t>女性</a:t>
            </a:r>
            <a:r>
              <a:rPr lang="en-US" altLang="ja-JP" sz="2400" b="1" u="heavy" dirty="0">
                <a:uFill>
                  <a:solidFill>
                    <a:schemeClr val="accent3"/>
                  </a:solidFill>
                </a:uFill>
                <a:latin typeface="+mn-ea"/>
              </a:rPr>
              <a:t>50.2</a:t>
            </a:r>
            <a:r>
              <a:rPr lang="ja-JP" altLang="en-US" sz="2000" u="heavy" dirty="0">
                <a:uFill>
                  <a:solidFill>
                    <a:schemeClr val="accent3"/>
                  </a:solidFill>
                </a:uFill>
                <a:latin typeface="+mn-ea"/>
              </a:rPr>
              <a:t>％</a:t>
            </a:r>
            <a:r>
              <a:rPr lang="ja-JP" altLang="en-US" sz="2000" dirty="0">
                <a:latin typeface="+mn-ea"/>
              </a:rPr>
              <a:t>、</a:t>
            </a:r>
            <a:r>
              <a:rPr lang="ja-JP" altLang="en-US" sz="2000" u="heavy" dirty="0">
                <a:uFill>
                  <a:solidFill>
                    <a:srgbClr val="0070C0"/>
                  </a:solidFill>
                </a:uFill>
                <a:latin typeface="+mn-ea"/>
              </a:rPr>
              <a:t>男性</a:t>
            </a:r>
            <a:r>
              <a:rPr lang="en-US" altLang="ja-JP" sz="2400" b="1" u="heavy" dirty="0">
                <a:uFill>
                  <a:solidFill>
                    <a:srgbClr val="0070C0"/>
                  </a:solidFill>
                </a:uFill>
                <a:latin typeface="+mn-ea"/>
              </a:rPr>
              <a:t>32.4</a:t>
            </a:r>
            <a:r>
              <a:rPr lang="ja-JP" altLang="en-US" sz="2000" u="heavy" dirty="0" smtClean="0">
                <a:uFill>
                  <a:solidFill>
                    <a:srgbClr val="0070C0"/>
                  </a:solidFill>
                </a:uFill>
                <a:latin typeface="+mn-ea"/>
              </a:rPr>
              <a:t>％ </a:t>
            </a:r>
            <a:r>
              <a:rPr lang="ja-JP" altLang="en-US" sz="2000" dirty="0" smtClean="0">
                <a:latin typeface="+mn-ea"/>
              </a:rPr>
              <a:t>と</a:t>
            </a:r>
            <a:r>
              <a:rPr lang="ja-JP" altLang="en-US" sz="2000" dirty="0">
                <a:latin typeface="+mn-ea"/>
              </a:rPr>
              <a:t>なって</a:t>
            </a:r>
            <a:r>
              <a:rPr lang="ja-JP" altLang="en-US" sz="2000" dirty="0" smtClean="0">
                <a:latin typeface="+mn-ea"/>
              </a:rPr>
              <a:t>いる</a:t>
            </a:r>
            <a:endParaRPr lang="ja-JP" altLang="en-US" sz="2000" dirty="0">
              <a:latin typeface="+mn-ea"/>
            </a:endParaRPr>
          </a:p>
        </p:txBody>
      </p:sp>
      <p:sp>
        <p:nvSpPr>
          <p:cNvPr id="14" name="正方形/長方形 13"/>
          <p:cNvSpPr/>
          <p:nvPr/>
        </p:nvSpPr>
        <p:spPr>
          <a:xfrm>
            <a:off x="395922" y="2533879"/>
            <a:ext cx="1620957" cy="307777"/>
          </a:xfrm>
          <a:prstGeom prst="rect">
            <a:avLst/>
          </a:prstGeom>
        </p:spPr>
        <p:txBody>
          <a:bodyPr wrap="none">
            <a:spAutoFit/>
          </a:bodyPr>
          <a:lstStyle/>
          <a:p>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岩手県陸前高田市</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415450" y="3222808"/>
            <a:ext cx="1602169" cy="707886"/>
          </a:xfrm>
          <a:prstGeom prst="rect">
            <a:avLst/>
          </a:prstGeom>
        </p:spPr>
        <p:txBody>
          <a:bodyPr wrap="square">
            <a:spAutoFit/>
          </a:bodyPr>
          <a:lstStyle/>
          <a:p>
            <a:pPr algn="r"/>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宮城県石巻市</a:t>
            </a:r>
          </a:p>
          <a:p>
            <a:pPr algn="r"/>
            <a:r>
              <a:rPr lang="ja-JP"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雄勝地区</a:t>
            </a:r>
            <a:r>
              <a:rPr lang="ja-JP" altLang="en-US" sz="1200" dirty="0" smtClean="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rgbClr val="231F20"/>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200" dirty="0" smtClean="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牡鹿</a:t>
            </a:r>
            <a:r>
              <a:rPr lang="ja-JP" altLang="en-US" sz="12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地区）</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左中かっこ 15"/>
          <p:cNvSpPr/>
          <p:nvPr/>
        </p:nvSpPr>
        <p:spPr>
          <a:xfrm>
            <a:off x="2016879" y="2311012"/>
            <a:ext cx="106849" cy="71852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左中かっこ 16"/>
          <p:cNvSpPr/>
          <p:nvPr/>
        </p:nvSpPr>
        <p:spPr>
          <a:xfrm>
            <a:off x="2005880" y="3082265"/>
            <a:ext cx="106849" cy="71852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正方形/長方形 17"/>
          <p:cNvSpPr/>
          <p:nvPr/>
        </p:nvSpPr>
        <p:spPr>
          <a:xfrm>
            <a:off x="415450" y="4254185"/>
            <a:ext cx="8405878" cy="2308324"/>
          </a:xfrm>
          <a:prstGeom prst="rect">
            <a:avLst/>
          </a:prstGeom>
          <a:solidFill>
            <a:srgbClr val="FFFCDB"/>
          </a:solidFill>
        </p:spPr>
        <p:txBody>
          <a:bodyPr wrap="square">
            <a:spAutoFit/>
          </a:bodyPr>
          <a:lstStyle/>
          <a:p>
            <a:r>
              <a:rPr lang="ja-JP" altLang="en-US" sz="1200" dirty="0" smtClean="0">
                <a:solidFill>
                  <a:srgbClr val="231F20"/>
                </a:solidFill>
                <a:latin typeface="ＭＳ 明朝" panose="02020609040205080304" pitchFamily="17" charset="-128"/>
                <a:ea typeface="ＭＳ 明朝" panose="02020609040205080304" pitchFamily="17" charset="-128"/>
              </a:rPr>
              <a:t>（備考）１</a:t>
            </a:r>
            <a:r>
              <a:rPr lang="ja-JP" altLang="en-US" sz="1200" dirty="0">
                <a:solidFill>
                  <a:srgbClr val="231F20"/>
                </a:solidFill>
                <a:latin typeface="ＭＳ 明朝" panose="02020609040205080304" pitchFamily="17" charset="-128"/>
                <a:ea typeface="ＭＳ 明朝" panose="02020609040205080304" pitchFamily="17" charset="-128"/>
              </a:rPr>
              <a:t>． 厚生労働科学研究「東日本大震災被災者の健康状態等に関する調査」研究班（研究代表者：林 謙治国</a:t>
            </a:r>
            <a:r>
              <a:rPr lang="ja-JP" altLang="en-US" sz="1200" dirty="0" smtClean="0">
                <a:solidFill>
                  <a:srgbClr val="231F20"/>
                </a:solidFill>
                <a:latin typeface="ＭＳ 明朝" panose="02020609040205080304" pitchFamily="17" charset="-128"/>
                <a:ea typeface="ＭＳ 明朝" panose="02020609040205080304" pitchFamily="17" charset="-128"/>
              </a:rPr>
              <a:t>立</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保健</a:t>
            </a:r>
            <a:r>
              <a:rPr lang="ja-JP" altLang="en-US" sz="1200" dirty="0">
                <a:solidFill>
                  <a:srgbClr val="231F20"/>
                </a:solidFill>
                <a:latin typeface="ＭＳ 明朝" panose="02020609040205080304" pitchFamily="17" charset="-128"/>
                <a:ea typeface="ＭＳ 明朝" panose="02020609040205080304" pitchFamily="17" charset="-128"/>
              </a:rPr>
              <a:t>医療科学院長</a:t>
            </a:r>
            <a:r>
              <a:rPr lang="ja-JP" altLang="en-US" sz="1200" dirty="0" smtClean="0">
                <a:solidFill>
                  <a:srgbClr val="231F20"/>
                </a:solidFill>
                <a:latin typeface="ＭＳ 明朝" panose="02020609040205080304" pitchFamily="17" charset="-128"/>
                <a:ea typeface="ＭＳ 明朝" panose="02020609040205080304" pitchFamily="17" charset="-128"/>
              </a:rPr>
              <a:t>）資料</a:t>
            </a:r>
            <a:r>
              <a:rPr lang="ja-JP" altLang="en-US" sz="1200" dirty="0">
                <a:solidFill>
                  <a:srgbClr val="231F20"/>
                </a:solidFill>
                <a:latin typeface="ＭＳ 明朝" panose="02020609040205080304" pitchFamily="17" charset="-128"/>
                <a:ea typeface="ＭＳ 明朝" panose="02020609040205080304" pitchFamily="17" charset="-128"/>
              </a:rPr>
              <a:t>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 </a:t>
            </a:r>
            <a:r>
              <a:rPr lang="ja-JP" altLang="en-US" sz="1200" dirty="0">
                <a:solidFill>
                  <a:srgbClr val="231F20"/>
                </a:solidFill>
                <a:latin typeface="ＭＳ 明朝" panose="02020609040205080304" pitchFamily="17" charset="-128"/>
                <a:ea typeface="ＭＳ 明朝" panose="02020609040205080304" pitchFamily="17" charset="-128"/>
              </a:rPr>
              <a:t>東日本大震災の被災者を対象に，健康状態について長期間追跡調査を行うもので，健康診査を受診し，</a:t>
            </a:r>
            <a:r>
              <a:rPr lang="ja-JP" altLang="en-US" sz="1200" dirty="0" smtClean="0">
                <a:solidFill>
                  <a:srgbClr val="231F20"/>
                </a:solidFill>
                <a:latin typeface="ＭＳ 明朝" panose="02020609040205080304" pitchFamily="17" charset="-128"/>
                <a:ea typeface="ＭＳ 明朝" panose="02020609040205080304" pitchFamily="17" charset="-128"/>
              </a:rPr>
              <a:t>ア</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ンケート</a:t>
            </a:r>
            <a:r>
              <a:rPr lang="ja-JP" altLang="en-US" sz="1200" dirty="0">
                <a:solidFill>
                  <a:srgbClr val="231F20"/>
                </a:solidFill>
                <a:latin typeface="ＭＳ 明朝" panose="02020609040205080304" pitchFamily="17" charset="-128"/>
                <a:ea typeface="ＭＳ 明朝" panose="02020609040205080304" pitchFamily="17" charset="-128"/>
              </a:rPr>
              <a:t>調査</a:t>
            </a:r>
            <a:r>
              <a:rPr lang="ja-JP" altLang="en-US" sz="1200" dirty="0" smtClean="0">
                <a:solidFill>
                  <a:srgbClr val="231F20"/>
                </a:solidFill>
                <a:latin typeface="ＭＳ 明朝" panose="02020609040205080304" pitchFamily="17" charset="-128"/>
                <a:ea typeface="ＭＳ 明朝" panose="02020609040205080304" pitchFamily="17" charset="-128"/>
              </a:rPr>
              <a:t>に回答</a:t>
            </a:r>
            <a:r>
              <a:rPr lang="ja-JP" altLang="en-US" sz="1200" dirty="0">
                <a:solidFill>
                  <a:srgbClr val="231F20"/>
                </a:solidFill>
                <a:latin typeface="ＭＳ 明朝" panose="02020609040205080304" pitchFamily="17" charset="-128"/>
                <a:ea typeface="ＭＳ 明朝" panose="02020609040205080304" pitchFamily="17" charset="-128"/>
              </a:rPr>
              <a:t>した</a:t>
            </a:r>
            <a:r>
              <a:rPr lang="en-US" altLang="ja-JP" sz="1200" dirty="0">
                <a:solidFill>
                  <a:srgbClr val="231F20"/>
                </a:solidFill>
                <a:latin typeface="ＭＳ 明朝" panose="02020609040205080304" pitchFamily="17" charset="-128"/>
                <a:ea typeface="ＭＳ 明朝" panose="02020609040205080304" pitchFamily="17" charset="-128"/>
              </a:rPr>
              <a:t>18</a:t>
            </a:r>
            <a:r>
              <a:rPr lang="ja-JP" altLang="en-US" sz="1200" dirty="0">
                <a:solidFill>
                  <a:srgbClr val="231F20"/>
                </a:solidFill>
                <a:latin typeface="ＭＳ 明朝" panose="02020609040205080304" pitchFamily="17" charset="-128"/>
                <a:ea typeface="ＭＳ 明朝" panose="02020609040205080304" pitchFamily="17" charset="-128"/>
              </a:rPr>
              <a:t>歳以上の人が集計対象である。</a:t>
            </a: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a:t>
            </a:r>
            <a:r>
              <a:rPr lang="ja-JP" altLang="en-US" sz="1200" dirty="0">
                <a:solidFill>
                  <a:srgbClr val="231F20"/>
                </a:solidFill>
                <a:latin typeface="ＭＳ 明朝" panose="02020609040205080304" pitchFamily="17" charset="-128"/>
                <a:ea typeface="ＭＳ 明朝" panose="02020609040205080304" pitchFamily="17" charset="-128"/>
              </a:rPr>
              <a:t>． 岩手県陸前高田市は，研究分担者である岩手医科大学坂田清美教授による男女別集計結果より作成。</a:t>
            </a:r>
            <a:r>
              <a:rPr lang="ja-JP" altLang="en-US" sz="1200" dirty="0" smtClean="0">
                <a:solidFill>
                  <a:srgbClr val="231F20"/>
                </a:solidFill>
                <a:latin typeface="ＭＳ 明朝" panose="02020609040205080304" pitchFamily="17" charset="-128"/>
                <a:ea typeface="ＭＳ 明朝" panose="02020609040205080304" pitchFamily="17" charset="-128"/>
              </a:rPr>
              <a:t>調査</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時期</a:t>
            </a:r>
            <a:r>
              <a:rPr lang="ja-JP" altLang="en-US" sz="1200" dirty="0">
                <a:solidFill>
                  <a:srgbClr val="231F20"/>
                </a:solidFill>
                <a:latin typeface="ＭＳ 明朝" panose="02020609040205080304" pitchFamily="17" charset="-128"/>
                <a:ea typeface="ＭＳ 明朝" panose="02020609040205080304" pitchFamily="17" charset="-128"/>
              </a:rPr>
              <a:t>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a:t>
            </a:r>
            <a:r>
              <a:rPr lang="en-US" altLang="ja-JP" sz="1200" dirty="0" smtClean="0">
                <a:solidFill>
                  <a:srgbClr val="231F20"/>
                </a:solidFill>
                <a:latin typeface="ＭＳ 明朝" panose="02020609040205080304" pitchFamily="17" charset="-128"/>
                <a:ea typeface="ＭＳ 明朝" panose="02020609040205080304" pitchFamily="17" charset="-128"/>
              </a:rPr>
              <a:t>10</a:t>
            </a:r>
            <a:r>
              <a:rPr lang="ja-JP" altLang="en-US" sz="1200" dirty="0" smtClean="0">
                <a:solidFill>
                  <a:srgbClr val="231F20"/>
                </a:solidFill>
                <a:latin typeface="ＭＳ 明朝" panose="02020609040205080304" pitchFamily="17" charset="-128"/>
                <a:ea typeface="ＭＳ 明朝" panose="02020609040205080304" pitchFamily="17" charset="-128"/>
              </a:rPr>
              <a:t>～</a:t>
            </a:r>
            <a:r>
              <a:rPr lang="en-US" altLang="ja-JP" sz="1200" dirty="0" smtClean="0">
                <a:solidFill>
                  <a:srgbClr val="231F20"/>
                </a:solidFill>
                <a:latin typeface="ＭＳ 明朝" panose="02020609040205080304" pitchFamily="17" charset="-128"/>
                <a:ea typeface="ＭＳ 明朝" panose="02020609040205080304" pitchFamily="17" charset="-128"/>
              </a:rPr>
              <a:t>12</a:t>
            </a:r>
            <a:r>
              <a:rPr lang="ja-JP" altLang="en-US" sz="1200" dirty="0">
                <a:solidFill>
                  <a:srgbClr val="231F20"/>
                </a:solidFill>
                <a:latin typeface="ＭＳ 明朝" panose="02020609040205080304" pitchFamily="17" charset="-128"/>
                <a:ea typeface="ＭＳ 明朝" panose="02020609040205080304" pitchFamily="17" charset="-128"/>
              </a:rPr>
              <a:t>月。</a:t>
            </a:r>
          </a:p>
          <a:p>
            <a:r>
              <a:rPr lang="ja-JP" altLang="en-US" sz="1200" dirty="0" smtClean="0">
                <a:solidFill>
                  <a:srgbClr val="231F20"/>
                </a:solidFill>
                <a:latin typeface="ＭＳ 明朝" panose="02020609040205080304" pitchFamily="17" charset="-128"/>
                <a:ea typeface="ＭＳ 明朝" panose="02020609040205080304" pitchFamily="17" charset="-128"/>
              </a:rPr>
              <a:t>　　　　４</a:t>
            </a:r>
            <a:r>
              <a:rPr lang="ja-JP" altLang="en-US" sz="1200" dirty="0">
                <a:solidFill>
                  <a:srgbClr val="231F20"/>
                </a:solidFill>
                <a:latin typeface="ＭＳ 明朝" panose="02020609040205080304" pitchFamily="17" charset="-128"/>
                <a:ea typeface="ＭＳ 明朝" panose="02020609040205080304" pitchFamily="17" charset="-128"/>
              </a:rPr>
              <a:t>． 宮城県石巻市（雄勝地区・牡鹿地区）は，研究分担者である東北大学辻一郎教授による男女別集計結果</a:t>
            </a:r>
            <a:r>
              <a:rPr lang="ja-JP" altLang="en-US" sz="1200" dirty="0" smtClean="0">
                <a:solidFill>
                  <a:srgbClr val="231F20"/>
                </a:solidFill>
                <a:latin typeface="ＭＳ 明朝" panose="02020609040205080304" pitchFamily="17" charset="-128"/>
                <a:ea typeface="ＭＳ 明朝" panose="02020609040205080304" pitchFamily="17" charset="-128"/>
              </a:rPr>
              <a:t>よ</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a:t>
            </a:r>
            <a:r>
              <a:rPr lang="ja-JP" altLang="en-US" sz="1200" dirty="0" err="1" smtClean="0">
                <a:solidFill>
                  <a:srgbClr val="231F20"/>
                </a:solidFill>
                <a:latin typeface="ＭＳ 明朝" panose="02020609040205080304" pitchFamily="17" charset="-128"/>
                <a:ea typeface="ＭＳ 明朝" panose="02020609040205080304" pitchFamily="17" charset="-128"/>
              </a:rPr>
              <a:t>り</a:t>
            </a:r>
            <a:r>
              <a:rPr lang="ja-JP" altLang="en-US" sz="1200" dirty="0">
                <a:solidFill>
                  <a:srgbClr val="231F20"/>
                </a:solidFill>
                <a:latin typeface="ＭＳ 明朝" panose="02020609040205080304" pitchFamily="17" charset="-128"/>
                <a:ea typeface="ＭＳ 明朝" panose="02020609040205080304" pitchFamily="17" charset="-128"/>
              </a:rPr>
              <a:t>作成。調査</a:t>
            </a:r>
            <a:r>
              <a:rPr lang="ja-JP" altLang="en-US" sz="1200" dirty="0" smtClean="0">
                <a:solidFill>
                  <a:srgbClr val="231F20"/>
                </a:solidFill>
                <a:latin typeface="ＭＳ 明朝" panose="02020609040205080304" pitchFamily="17" charset="-128"/>
                <a:ea typeface="ＭＳ 明朝" panose="02020609040205080304" pitchFamily="17" charset="-128"/>
              </a:rPr>
              <a:t>時期</a:t>
            </a:r>
            <a:r>
              <a:rPr lang="ja-JP" altLang="en-US" sz="1200" dirty="0">
                <a:solidFill>
                  <a:srgbClr val="231F20"/>
                </a:solidFill>
                <a:latin typeface="ＭＳ 明朝" panose="02020609040205080304" pitchFamily="17" charset="-128"/>
                <a:ea typeface="ＭＳ 明朝" panose="02020609040205080304" pitchFamily="17" charset="-128"/>
              </a:rPr>
              <a:t>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年６～８月。</a:t>
            </a:r>
          </a:p>
          <a:p>
            <a:r>
              <a:rPr lang="ja-JP" altLang="en-US" sz="1200" dirty="0" smtClean="0">
                <a:solidFill>
                  <a:srgbClr val="231F20"/>
                </a:solidFill>
                <a:latin typeface="ＭＳ 明朝" panose="02020609040205080304" pitchFamily="17" charset="-128"/>
                <a:ea typeface="ＭＳ 明朝" panose="02020609040205080304" pitchFamily="17" charset="-128"/>
              </a:rPr>
              <a:t>　　　　５</a:t>
            </a:r>
            <a:r>
              <a:rPr lang="ja-JP" altLang="en-US" sz="1200" dirty="0">
                <a:solidFill>
                  <a:srgbClr val="231F20"/>
                </a:solidFill>
                <a:latin typeface="ＭＳ 明朝" panose="02020609040205080304" pitchFamily="17" charset="-128"/>
                <a:ea typeface="ＭＳ 明朝" panose="02020609040205080304" pitchFamily="17" charset="-128"/>
              </a:rPr>
              <a:t>． </a:t>
            </a:r>
            <a:r>
              <a:rPr lang="en-US" altLang="ja-JP" sz="1200" dirty="0">
                <a:solidFill>
                  <a:srgbClr val="231F20"/>
                </a:solidFill>
                <a:latin typeface="ＭＳ 明朝" panose="02020609040205080304" pitchFamily="17" charset="-128"/>
                <a:ea typeface="ＭＳ 明朝" panose="02020609040205080304" pitchFamily="17" charset="-128"/>
              </a:rPr>
              <a:t>WHO</a:t>
            </a:r>
            <a:r>
              <a:rPr lang="ja-JP" altLang="en-US" sz="1200" dirty="0">
                <a:solidFill>
                  <a:srgbClr val="231F20"/>
                </a:solidFill>
                <a:latin typeface="ＭＳ 明朝" panose="02020609040205080304" pitchFamily="17" charset="-128"/>
                <a:ea typeface="ＭＳ 明朝" panose="02020609040205080304" pitchFamily="17" charset="-128"/>
              </a:rPr>
              <a:t>（世界保健機関）が中心となって設立した「睡眠と健康に関する世界プロジェクト」が作成した</a:t>
            </a:r>
            <a:r>
              <a:rPr lang="ja-JP" altLang="en-US" sz="1200" dirty="0" smtClean="0">
                <a:solidFill>
                  <a:srgbClr val="231F20"/>
                </a:solidFill>
                <a:latin typeface="ＭＳ 明朝" panose="02020609040205080304" pitchFamily="17" charset="-128"/>
                <a:ea typeface="ＭＳ 明朝" panose="02020609040205080304" pitchFamily="17" charset="-128"/>
              </a:rPr>
              <a:t>不眠</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症判</a:t>
            </a:r>
            <a:r>
              <a:rPr lang="ja-JP" altLang="en-US" sz="1200" dirty="0">
                <a:solidFill>
                  <a:srgbClr val="231F20"/>
                </a:solidFill>
                <a:latin typeface="ＭＳ 明朝" panose="02020609040205080304" pitchFamily="17" charset="-128"/>
                <a:ea typeface="ＭＳ 明朝" panose="02020609040205080304" pitchFamily="17" charset="-128"/>
              </a:rPr>
              <a:t>定法（</a:t>
            </a:r>
            <a:r>
              <a:rPr lang="ja-JP" altLang="en-US" sz="1200" dirty="0" smtClean="0">
                <a:solidFill>
                  <a:srgbClr val="231F20"/>
                </a:solidFill>
                <a:latin typeface="ＭＳ 明朝" panose="02020609040205080304" pitchFamily="17" charset="-128"/>
                <a:ea typeface="ＭＳ 明朝" panose="02020609040205080304" pitchFamily="17" charset="-128"/>
              </a:rPr>
              <a:t>アテネ</a:t>
            </a:r>
            <a:r>
              <a:rPr lang="ja-JP" altLang="en-US" sz="1200" dirty="0">
                <a:solidFill>
                  <a:srgbClr val="231F20"/>
                </a:solidFill>
                <a:latin typeface="ＭＳ 明朝" panose="02020609040205080304" pitchFamily="17" charset="-128"/>
                <a:ea typeface="ＭＳ 明朝" panose="02020609040205080304" pitchFamily="17" charset="-128"/>
              </a:rPr>
              <a:t>不眠尺度）に基づき調査した結果。回答者は，睡眠に関する８つの問について過去１</a:t>
            </a:r>
            <a:r>
              <a:rPr lang="ja-JP" altLang="en-US" sz="1200" dirty="0" smtClean="0">
                <a:solidFill>
                  <a:srgbClr val="231F20"/>
                </a:solidFill>
                <a:latin typeface="ＭＳ 明朝" panose="02020609040205080304" pitchFamily="17" charset="-128"/>
                <a:ea typeface="ＭＳ 明朝" panose="02020609040205080304" pitchFamily="17" charset="-128"/>
              </a:rPr>
              <a:t>か</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en-US" altLang="ja-JP" sz="1200" dirty="0">
                <a:solidFill>
                  <a:srgbClr val="231F20"/>
                </a:solidFill>
                <a:latin typeface="ＭＳ 明朝" panose="02020609040205080304" pitchFamily="17" charset="-128"/>
                <a:ea typeface="ＭＳ 明朝" panose="02020609040205080304" pitchFamily="17" charset="-128"/>
              </a:rPr>
              <a:t> </a:t>
            </a:r>
            <a:r>
              <a:rPr lang="en-US" altLang="ja-JP" sz="1200" dirty="0" smtClean="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月間</a:t>
            </a:r>
            <a:r>
              <a:rPr lang="ja-JP" altLang="en-US" sz="1200" dirty="0">
                <a:solidFill>
                  <a:srgbClr val="231F20"/>
                </a:solidFill>
                <a:latin typeface="ＭＳ 明朝" panose="02020609040205080304" pitchFamily="17" charset="-128"/>
                <a:ea typeface="ＭＳ 明朝" panose="02020609040205080304" pitchFamily="17" charset="-128"/>
              </a:rPr>
              <a:t>の状況に基づいて回答し</a:t>
            </a:r>
            <a:r>
              <a:rPr lang="ja-JP" altLang="en-US" sz="1200" dirty="0" smtClean="0">
                <a:solidFill>
                  <a:srgbClr val="231F20"/>
                </a:solidFill>
                <a:latin typeface="ＭＳ 明朝" panose="02020609040205080304" pitchFamily="17" charset="-128"/>
                <a:ea typeface="ＭＳ 明朝" panose="02020609040205080304" pitchFamily="17" charset="-128"/>
              </a:rPr>
              <a:t>，その</a:t>
            </a:r>
            <a:r>
              <a:rPr lang="ja-JP" altLang="en-US" sz="1200" dirty="0">
                <a:solidFill>
                  <a:srgbClr val="231F20"/>
                </a:solidFill>
                <a:latin typeface="ＭＳ 明朝" panose="02020609040205080304" pitchFamily="17" charset="-128"/>
                <a:ea typeface="ＭＳ 明朝" panose="02020609040205080304" pitchFamily="17" charset="-128"/>
              </a:rPr>
              <a:t>合計点数によって不眠症の度合いを判断する（０～３点：不眠症の</a:t>
            </a:r>
            <a:r>
              <a:rPr lang="ja-JP" altLang="en-US" sz="1200" dirty="0" smtClean="0">
                <a:solidFill>
                  <a:srgbClr val="231F20"/>
                </a:solidFill>
                <a:latin typeface="ＭＳ 明朝" panose="02020609040205080304" pitchFamily="17" charset="-128"/>
                <a:ea typeface="ＭＳ 明朝" panose="02020609040205080304" pitchFamily="17" charset="-128"/>
              </a:rPr>
              <a:t>疑</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いなし</a:t>
            </a:r>
            <a:r>
              <a:rPr lang="ja-JP" altLang="en-US" sz="1200" dirty="0">
                <a:solidFill>
                  <a:srgbClr val="231F20"/>
                </a:solidFill>
                <a:latin typeface="ＭＳ 明朝" panose="02020609040205080304" pitchFamily="17" charset="-128"/>
                <a:ea typeface="ＭＳ 明朝" panose="02020609040205080304" pitchFamily="17" charset="-128"/>
              </a:rPr>
              <a:t>，４～５点：不眠症の疑いが少しある</a:t>
            </a:r>
            <a:r>
              <a:rPr lang="ja-JP" altLang="en-US" sz="1200" dirty="0" smtClean="0">
                <a:solidFill>
                  <a:srgbClr val="231F20"/>
                </a:solidFill>
                <a:latin typeface="ＭＳ 明朝" panose="02020609040205080304" pitchFamily="17" charset="-128"/>
                <a:ea typeface="ＭＳ 明朝" panose="02020609040205080304" pitchFamily="17" charset="-128"/>
              </a:rPr>
              <a:t>，６点</a:t>
            </a:r>
            <a:r>
              <a:rPr lang="ja-JP" altLang="en-US" sz="1200" dirty="0">
                <a:solidFill>
                  <a:srgbClr val="231F20"/>
                </a:solidFill>
                <a:latin typeface="ＭＳ 明朝" panose="02020609040205080304" pitchFamily="17" charset="-128"/>
                <a:ea typeface="ＭＳ 明朝" panose="02020609040205080304" pitchFamily="17" charset="-128"/>
              </a:rPr>
              <a:t>以上：不眠症の疑い）。</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71531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東日本大震災直後からの避難所での生活</a:t>
            </a:r>
          </a:p>
        </p:txBody>
      </p:sp>
      <p:sp>
        <p:nvSpPr>
          <p:cNvPr id="12" name="正方形/長方形 11"/>
          <p:cNvSpPr/>
          <p:nvPr/>
        </p:nvSpPr>
        <p:spPr>
          <a:xfrm>
            <a:off x="558004" y="620688"/>
            <a:ext cx="8242939" cy="1323439"/>
          </a:xfrm>
          <a:prstGeom prst="rect">
            <a:avLst/>
          </a:prstGeom>
        </p:spPr>
        <p:txBody>
          <a:bodyPr wrap="square">
            <a:spAutoFit/>
          </a:bodyPr>
          <a:lstStyle/>
          <a:p>
            <a:r>
              <a:rPr lang="ja-JP" altLang="en-US" sz="2000" dirty="0">
                <a:latin typeface="+mn-ea"/>
              </a:rPr>
              <a:t>震災直後からの避難所での生活について困っていることとして</a:t>
            </a:r>
            <a:r>
              <a:rPr lang="ja-JP" altLang="en-US" sz="2000" dirty="0" smtClean="0">
                <a:latin typeface="+mn-ea"/>
              </a:rPr>
              <a:t>、</a:t>
            </a:r>
            <a:endParaRPr lang="en-US" altLang="ja-JP" sz="2000" dirty="0" smtClean="0">
              <a:latin typeface="+mn-ea"/>
            </a:endParaRPr>
          </a:p>
          <a:p>
            <a:r>
              <a:rPr lang="ja-JP" altLang="en-US" sz="2000" dirty="0" smtClean="0">
                <a:latin typeface="+mn-ea"/>
              </a:rPr>
              <a:t>女性は</a:t>
            </a:r>
            <a:r>
              <a:rPr lang="ja-JP" altLang="en-US" sz="2000" b="1" dirty="0" smtClean="0">
                <a:latin typeface="+mn-ea"/>
              </a:rPr>
              <a:t>「</a:t>
            </a:r>
            <a:r>
              <a:rPr lang="ja-JP" altLang="en-US" sz="2000" b="1" dirty="0">
                <a:latin typeface="+mn-ea"/>
              </a:rPr>
              <a:t>シャワーや入浴があまり出来ない」「プライバシーが</a:t>
            </a:r>
            <a:r>
              <a:rPr lang="ja-JP" altLang="en-US" sz="2000" b="1" dirty="0" smtClean="0">
                <a:latin typeface="+mn-ea"/>
              </a:rPr>
              <a:t>確保」されて</a:t>
            </a:r>
            <a:r>
              <a:rPr lang="ja-JP" altLang="en-US" sz="2000" b="1" dirty="0">
                <a:latin typeface="+mn-ea"/>
              </a:rPr>
              <a:t>いない」「トイレの数が少ない」</a:t>
            </a:r>
            <a:r>
              <a:rPr lang="ja-JP" altLang="en-US" sz="2000" dirty="0">
                <a:latin typeface="+mn-ea"/>
              </a:rPr>
              <a:t>の割合が男性に比べて高くなって</a:t>
            </a:r>
            <a:r>
              <a:rPr lang="ja-JP" altLang="en-US" sz="2000" dirty="0" smtClean="0">
                <a:latin typeface="+mn-ea"/>
              </a:rPr>
              <a:t>いる</a:t>
            </a:r>
            <a:endParaRPr lang="ja-JP" altLang="en-US" sz="2000" dirty="0">
              <a:latin typeface="+mn-ea"/>
            </a:endParaRPr>
          </a:p>
        </p:txBody>
      </p:sp>
      <p:sp>
        <p:nvSpPr>
          <p:cNvPr id="16" name="正方形/長方形 15"/>
          <p:cNvSpPr/>
          <p:nvPr/>
        </p:nvSpPr>
        <p:spPr>
          <a:xfrm>
            <a:off x="249936" y="5651519"/>
            <a:ext cx="8644128" cy="1015663"/>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a:t>
            </a:r>
            <a:r>
              <a:rPr lang="ja-JP" altLang="en-US" sz="1200" dirty="0" smtClean="0">
                <a:solidFill>
                  <a:srgbClr val="231F20"/>
                </a:solidFill>
                <a:latin typeface="ＭＳ 明朝" panose="02020609040205080304" pitchFamily="17" charset="-128"/>
                <a:ea typeface="ＭＳ 明朝" panose="02020609040205080304" pitchFamily="17" charset="-128"/>
              </a:rPr>
              <a:t>内閣府・消防庁・気象庁共同調査「津波避難等に関する調査」（平成</a:t>
            </a:r>
            <a:r>
              <a:rPr lang="en-US" altLang="ja-JP" sz="1200" dirty="0" smtClean="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年）を基に、内閣府男女共同参画局</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による男女別集計。</a:t>
            </a:r>
            <a:endParaRPr lang="ja-JP" altLang="en-US" sz="1200" dirty="0">
              <a:solidFill>
                <a:srgbClr val="231F20"/>
              </a:solidFill>
              <a:latin typeface="ＭＳ 明朝" panose="02020609040205080304" pitchFamily="17" charset="-128"/>
              <a:ea typeface="ＭＳ 明朝" panose="02020609040205080304" pitchFamily="17" charset="-128"/>
            </a:endParaRP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調査対象は、岩手県、宮城県及び福島県の沿岸地域で県内避難をしている被災者</a:t>
            </a:r>
            <a:r>
              <a:rPr lang="en-US" altLang="ja-JP" sz="1200" dirty="0" smtClean="0">
                <a:solidFill>
                  <a:srgbClr val="231F20"/>
                </a:solidFill>
                <a:latin typeface="ＭＳ 明朝" panose="02020609040205080304" pitchFamily="17" charset="-128"/>
                <a:ea typeface="ＭＳ 明朝" panose="02020609040205080304" pitchFamily="17" charset="-128"/>
              </a:rPr>
              <a:t>870</a:t>
            </a:r>
            <a:r>
              <a:rPr lang="ja-JP" altLang="en-US" sz="1200" dirty="0" smtClean="0">
                <a:solidFill>
                  <a:srgbClr val="231F20"/>
                </a:solidFill>
                <a:latin typeface="ＭＳ 明朝" panose="02020609040205080304" pitchFamily="17" charset="-128"/>
                <a:ea typeface="ＭＳ 明朝" panose="02020609040205080304" pitchFamily="17" charset="-128"/>
              </a:rPr>
              <a:t>人（女性</a:t>
            </a:r>
            <a:r>
              <a:rPr lang="en-US" altLang="ja-JP" sz="1200" dirty="0" smtClean="0">
                <a:solidFill>
                  <a:srgbClr val="231F20"/>
                </a:solidFill>
                <a:latin typeface="ＭＳ 明朝" panose="02020609040205080304" pitchFamily="17" charset="-128"/>
                <a:ea typeface="ＭＳ 明朝" panose="02020609040205080304" pitchFamily="17" charset="-128"/>
              </a:rPr>
              <a:t>525</a:t>
            </a:r>
            <a:r>
              <a:rPr lang="ja-JP" altLang="en-US" sz="1200" dirty="0" smtClean="0">
                <a:solidFill>
                  <a:srgbClr val="231F20"/>
                </a:solidFill>
                <a:latin typeface="ＭＳ 明朝" panose="02020609040205080304" pitchFamily="17" charset="-128"/>
                <a:ea typeface="ＭＳ 明朝" panose="02020609040205080304" pitchFamily="17" charset="-128"/>
              </a:rPr>
              <a:t>人、男性</a:t>
            </a:r>
            <a:r>
              <a:rPr lang="en-US" altLang="ja-JP" sz="1200" dirty="0" smtClean="0">
                <a:solidFill>
                  <a:srgbClr val="231F20"/>
                </a:solidFill>
                <a:latin typeface="ＭＳ 明朝" panose="02020609040205080304" pitchFamily="17" charset="-128"/>
                <a:ea typeface="ＭＳ 明朝" panose="02020609040205080304" pitchFamily="17" charset="-128"/>
              </a:rPr>
              <a:t>345</a:t>
            </a: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人）。調査は、仮設住宅・避難所を訪問し、面接方式で実施。</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 調査時期は、平成</a:t>
            </a:r>
            <a:r>
              <a:rPr lang="en-US" altLang="ja-JP" sz="1200" dirty="0" smtClean="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年７月上旬か</a:t>
            </a:r>
            <a:r>
              <a:rPr lang="ja-JP" altLang="en-US" sz="1200" dirty="0">
                <a:solidFill>
                  <a:srgbClr val="231F20"/>
                </a:solidFill>
                <a:latin typeface="ＭＳ 明朝" panose="02020609040205080304" pitchFamily="17" charset="-128"/>
                <a:ea typeface="ＭＳ 明朝" panose="02020609040205080304" pitchFamily="17" charset="-128"/>
              </a:rPr>
              <a:t>ら</a:t>
            </a:r>
            <a:r>
              <a:rPr lang="ja-JP" altLang="en-US" sz="1200" dirty="0" smtClean="0">
                <a:solidFill>
                  <a:srgbClr val="231F20"/>
                </a:solidFill>
                <a:latin typeface="ＭＳ 明朝" panose="02020609040205080304" pitchFamily="17" charset="-128"/>
                <a:ea typeface="ＭＳ 明朝" panose="02020609040205080304" pitchFamily="17" charset="-128"/>
              </a:rPr>
              <a:t>下旬。</a:t>
            </a:r>
            <a:endParaRPr lang="ja-JP" altLang="en-US" sz="1200"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7" name="グラフ 6"/>
          <p:cNvGraphicFramePr>
            <a:graphicFrameLocks/>
          </p:cNvGraphicFramePr>
          <p:nvPr>
            <p:extLst>
              <p:ext uri="{D42A27DB-BD31-4B8C-83A1-F6EECF244321}">
                <p14:modId xmlns:p14="http://schemas.microsoft.com/office/powerpoint/2010/main" val="612485590"/>
              </p:ext>
            </p:extLst>
          </p:nvPr>
        </p:nvGraphicFramePr>
        <p:xfrm>
          <a:off x="249936" y="1944127"/>
          <a:ext cx="8644128" cy="370739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a:off x="2411760" y="2598245"/>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411760" y="2987426"/>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131840" y="3557141"/>
            <a:ext cx="1064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29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3400528205"/>
              </p:ext>
            </p:extLst>
          </p:nvPr>
        </p:nvGraphicFramePr>
        <p:xfrm>
          <a:off x="377788" y="1599745"/>
          <a:ext cx="8370676" cy="4255938"/>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287358" y="857430"/>
            <a:ext cx="8997045" cy="769441"/>
          </a:xfrm>
          <a:prstGeom prst="rect">
            <a:avLst/>
          </a:prstGeom>
        </p:spPr>
        <p:txBody>
          <a:bodyPr wrap="square">
            <a:spAutoFit/>
          </a:bodyPr>
          <a:lstStyle/>
          <a:p>
            <a:r>
              <a:rPr lang="ja-JP" altLang="en-US" sz="2000" dirty="0" smtClean="0"/>
              <a:t>東日本大震災時、</a:t>
            </a:r>
            <a:r>
              <a:rPr lang="ja-JP" altLang="en-US" sz="2000" b="1" dirty="0" smtClean="0"/>
              <a:t>女性用品</a:t>
            </a:r>
            <a:r>
              <a:rPr lang="ja-JP" altLang="en-US" sz="2000" dirty="0" smtClean="0"/>
              <a:t>の他に、</a:t>
            </a:r>
            <a:r>
              <a:rPr lang="ja-JP" altLang="en-US" sz="2000" b="1" dirty="0" smtClean="0"/>
              <a:t>粉ミルク</a:t>
            </a:r>
            <a:r>
              <a:rPr lang="ja-JP" altLang="en-US" sz="2000" dirty="0" smtClean="0"/>
              <a:t>、</a:t>
            </a:r>
            <a:r>
              <a:rPr lang="ja-JP" altLang="en-US" sz="2000" b="1" dirty="0" smtClean="0"/>
              <a:t>小児用おむつ</a:t>
            </a:r>
            <a:r>
              <a:rPr lang="ja-JP" altLang="en-US" sz="2000" dirty="0" smtClean="0"/>
              <a:t>、</a:t>
            </a:r>
            <a:r>
              <a:rPr lang="ja-JP" altLang="en-US" sz="2000" b="1" dirty="0" smtClean="0"/>
              <a:t>おしりふき</a:t>
            </a:r>
            <a:r>
              <a:rPr lang="ja-JP" altLang="en-US" sz="2000" dirty="0" smtClean="0"/>
              <a:t>、</a:t>
            </a:r>
            <a:r>
              <a:rPr lang="ja-JP" altLang="en-US" sz="2000" b="1" dirty="0" smtClean="0"/>
              <a:t>離乳食</a:t>
            </a:r>
            <a:r>
              <a:rPr lang="ja-JP" altLang="en-US" sz="2000" dirty="0" smtClean="0"/>
              <a:t>等の</a:t>
            </a:r>
            <a:r>
              <a:rPr lang="ja-JP" altLang="en-US" sz="2400" b="1" dirty="0" smtClean="0"/>
              <a:t>乳幼児用品</a:t>
            </a:r>
            <a:r>
              <a:rPr lang="ja-JP" altLang="en-US" sz="2000" dirty="0" smtClean="0"/>
              <a:t>について、女性からの要望が多くなっていた。</a:t>
            </a:r>
            <a:endParaRPr lang="en-US" altLang="ja-JP" sz="2000" dirty="0"/>
          </a:p>
        </p:txBody>
      </p:sp>
      <p:sp>
        <p:nvSpPr>
          <p:cNvPr id="3" name="正方形/長方形 2"/>
          <p:cNvSpPr/>
          <p:nvPr/>
        </p:nvSpPr>
        <p:spPr>
          <a:xfrm>
            <a:off x="3327565" y="2132856"/>
            <a:ext cx="864096" cy="3266509"/>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601028" y="1943311"/>
            <a:ext cx="2496457" cy="345605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男性と女性で</a:t>
            </a:r>
            <a:r>
              <a:rPr lang="ja-JP" altLang="en-US" sz="3600" dirty="0" smtClean="0">
                <a:solidFill>
                  <a:schemeClr val="bg1"/>
                </a:solidFill>
                <a:latin typeface="+mn-ea"/>
                <a:ea typeface="+mn-ea"/>
              </a:rPr>
              <a:t>異なる </a:t>
            </a:r>
            <a:r>
              <a:rPr lang="ja-JP" altLang="en-US" sz="3600" b="1" dirty="0" smtClean="0">
                <a:solidFill>
                  <a:schemeClr val="bg1"/>
                </a:solidFill>
                <a:latin typeface="+mn-ea"/>
                <a:ea typeface="+mn-ea"/>
              </a:rPr>
              <a:t>災害時の支援ニーズ</a:t>
            </a:r>
            <a:endParaRPr lang="ja-JP" altLang="en-US" sz="3600" b="1" dirty="0">
              <a:solidFill>
                <a:schemeClr val="bg1"/>
              </a:solidFill>
              <a:latin typeface="+mn-ea"/>
              <a:ea typeface="+mn-ea"/>
            </a:endParaRP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2" name="正方形/長方形 1"/>
          <p:cNvSpPr/>
          <p:nvPr/>
        </p:nvSpPr>
        <p:spPr>
          <a:xfrm>
            <a:off x="1408321" y="5651395"/>
            <a:ext cx="1415772" cy="276999"/>
          </a:xfrm>
          <a:prstGeom prst="rect">
            <a:avLst/>
          </a:prstGeom>
        </p:spPr>
        <p:txBody>
          <a:bodyPr wrap="none">
            <a:spAutoFit/>
          </a:bodyPr>
          <a:lstStyle/>
          <a:p>
            <a:r>
              <a:rPr lang="ja-JP" altLang="en-US" sz="1200" dirty="0">
                <a:solidFill>
                  <a:srgbClr val="231F20"/>
                </a:solidFill>
                <a:latin typeface="GothicMB101Pro-Regular-90pv-RKSJ-H-Identity-H"/>
              </a:rPr>
              <a:t>生活用品・資機材</a:t>
            </a:r>
            <a:endParaRPr lang="ja-JP" altLang="en-US" sz="3600" dirty="0"/>
          </a:p>
        </p:txBody>
      </p:sp>
      <p:sp>
        <p:nvSpPr>
          <p:cNvPr id="15" name="正方形/長方形 14"/>
          <p:cNvSpPr/>
          <p:nvPr/>
        </p:nvSpPr>
        <p:spPr>
          <a:xfrm>
            <a:off x="3550722" y="5651395"/>
            <a:ext cx="800219" cy="276999"/>
          </a:xfrm>
          <a:prstGeom prst="rect">
            <a:avLst/>
          </a:prstGeom>
        </p:spPr>
        <p:txBody>
          <a:bodyPr wrap="none">
            <a:spAutoFit/>
          </a:bodyPr>
          <a:lstStyle/>
          <a:p>
            <a:r>
              <a:rPr lang="ja-JP" altLang="en-US" sz="1200" dirty="0" smtClean="0">
                <a:solidFill>
                  <a:srgbClr val="231F20"/>
                </a:solidFill>
                <a:latin typeface="GothicMB101Pro-Regular-90pv-RKSJ-H-Identity-H"/>
              </a:rPr>
              <a:t>女性用品</a:t>
            </a:r>
            <a:endParaRPr lang="ja-JP" altLang="en-US" sz="3600" dirty="0"/>
          </a:p>
        </p:txBody>
      </p:sp>
      <p:sp>
        <p:nvSpPr>
          <p:cNvPr id="17" name="正方形/長方形 16"/>
          <p:cNvSpPr/>
          <p:nvPr/>
        </p:nvSpPr>
        <p:spPr>
          <a:xfrm>
            <a:off x="5605697" y="5672281"/>
            <a:ext cx="954107" cy="276999"/>
          </a:xfrm>
          <a:prstGeom prst="rect">
            <a:avLst/>
          </a:prstGeom>
        </p:spPr>
        <p:txBody>
          <a:bodyPr wrap="none">
            <a:spAutoFit/>
          </a:bodyPr>
          <a:lstStyle/>
          <a:p>
            <a:r>
              <a:rPr lang="ja-JP" altLang="en-US" sz="1200" dirty="0" smtClean="0">
                <a:solidFill>
                  <a:srgbClr val="231F20"/>
                </a:solidFill>
                <a:latin typeface="GothicMB101Pro-Regular-90pv-RKSJ-H-Identity-H"/>
              </a:rPr>
              <a:t>乳幼児用品</a:t>
            </a:r>
            <a:endParaRPr lang="ja-JP" altLang="en-US" sz="3600" dirty="0"/>
          </a:p>
        </p:txBody>
      </p:sp>
      <p:sp>
        <p:nvSpPr>
          <p:cNvPr id="18" name="正方形/長方形 17"/>
          <p:cNvSpPr/>
          <p:nvPr/>
        </p:nvSpPr>
        <p:spPr>
          <a:xfrm>
            <a:off x="7452195" y="5669512"/>
            <a:ext cx="954107" cy="276999"/>
          </a:xfrm>
          <a:prstGeom prst="rect">
            <a:avLst/>
          </a:prstGeom>
        </p:spPr>
        <p:txBody>
          <a:bodyPr wrap="none">
            <a:spAutoFit/>
          </a:bodyPr>
          <a:lstStyle/>
          <a:p>
            <a:r>
              <a:rPr lang="ja-JP" altLang="en-US" sz="1200" dirty="0" smtClean="0">
                <a:solidFill>
                  <a:srgbClr val="231F20"/>
                </a:solidFill>
                <a:latin typeface="GothicMB101Pro-Regular-90pv-RKSJ-H-Identity-H"/>
              </a:rPr>
              <a:t>高齢者用品</a:t>
            </a:r>
            <a:endParaRPr lang="ja-JP" altLang="en-US" sz="3600" dirty="0"/>
          </a:p>
        </p:txBody>
      </p:sp>
      <p:sp>
        <p:nvSpPr>
          <p:cNvPr id="19" name="正方形/長方形 18"/>
          <p:cNvSpPr/>
          <p:nvPr/>
        </p:nvSpPr>
        <p:spPr>
          <a:xfrm>
            <a:off x="377789" y="5848957"/>
            <a:ext cx="8370676" cy="646331"/>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内閣府「男女共同参画の視点による震災対応状況調査」（平成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調査対象は，被災３県（岩手県・宮城県・福島県）の</a:t>
            </a:r>
            <a:r>
              <a:rPr lang="en-US" altLang="ja-JP" sz="1200" dirty="0">
                <a:solidFill>
                  <a:srgbClr val="231F20"/>
                </a:solidFill>
                <a:latin typeface="ＭＳ 明朝" panose="02020609040205080304" pitchFamily="17" charset="-128"/>
                <a:ea typeface="ＭＳ 明朝" panose="02020609040205080304" pitchFamily="17" charset="-128"/>
              </a:rPr>
              <a:t>108</a:t>
            </a:r>
            <a:r>
              <a:rPr lang="ja-JP" altLang="en-US" sz="1200" dirty="0">
                <a:solidFill>
                  <a:srgbClr val="231F20"/>
                </a:solidFill>
                <a:latin typeface="ＭＳ 明朝" panose="02020609040205080304" pitchFamily="17" charset="-128"/>
                <a:ea typeface="ＭＳ 明朝" panose="02020609040205080304" pitchFamily="17" charset="-128"/>
              </a:rPr>
              <a:t>地方公共団体の男女共同参画担当。調査</a:t>
            </a:r>
            <a:r>
              <a:rPr lang="ja-JP" altLang="en-US" sz="1200" dirty="0" smtClean="0">
                <a:solidFill>
                  <a:srgbClr val="231F20"/>
                </a:solidFill>
                <a:latin typeface="ＭＳ 明朝" panose="02020609040205080304" pitchFamily="17" charset="-128"/>
                <a:ea typeface="ＭＳ 明朝" panose="02020609040205080304" pitchFamily="17" charset="-128"/>
              </a:rPr>
              <a:t>時　　　　</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は</a:t>
            </a:r>
            <a:r>
              <a:rPr lang="ja-JP" altLang="en-US" sz="1200" dirty="0">
                <a:solidFill>
                  <a:srgbClr val="231F20"/>
                </a:solidFill>
                <a:latin typeface="ＭＳ 明朝" panose="02020609040205080304" pitchFamily="17" charset="-128"/>
                <a:ea typeface="ＭＳ 明朝" panose="02020609040205080304" pitchFamily="17" charset="-128"/>
              </a:rPr>
              <a:t>，平成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a:t>
            </a:r>
            <a:r>
              <a:rPr lang="en-US" altLang="ja-JP" sz="1200" dirty="0">
                <a:solidFill>
                  <a:srgbClr val="231F20"/>
                </a:solidFill>
                <a:latin typeface="ＭＳ 明朝" panose="02020609040205080304" pitchFamily="17" charset="-128"/>
                <a:ea typeface="ＭＳ 明朝" panose="02020609040205080304" pitchFamily="17" charset="-128"/>
              </a:rPr>
              <a:t>11</a:t>
            </a:r>
            <a:r>
              <a:rPr lang="ja-JP" altLang="en-US" sz="1200" dirty="0">
                <a:solidFill>
                  <a:srgbClr val="231F20"/>
                </a:solidFill>
                <a:latin typeface="ＭＳ 明朝" panose="02020609040205080304" pitchFamily="17" charset="-128"/>
                <a:ea typeface="ＭＳ 明朝" panose="02020609040205080304" pitchFamily="17" charset="-128"/>
              </a:rPr>
              <a:t>月。</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6079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28382" y="6119204"/>
            <a:ext cx="6984776" cy="769441"/>
          </a:xfrm>
          <a:prstGeom prst="rect">
            <a:avLst/>
          </a:prstGeom>
          <a:noFill/>
        </p:spPr>
        <p:txBody>
          <a:bodyPr wrap="square" rtlCol="0">
            <a:spAutoFit/>
          </a:bodyPr>
          <a:lstStyle/>
          <a:p>
            <a:r>
              <a:rPr lang="ja-JP" altLang="en-US" sz="1100" dirty="0" smtClean="0">
                <a:latin typeface="+mn-ea"/>
              </a:rPr>
              <a:t>出典：</a:t>
            </a:r>
            <a:endParaRPr kumimoji="1" lang="en-US" altLang="ja-JP" sz="1100" dirty="0" smtClean="0">
              <a:latin typeface="+mn-ea"/>
            </a:endParaRPr>
          </a:p>
          <a:p>
            <a:r>
              <a:rPr lang="en-US" altLang="ja-JP" sz="1100" dirty="0" smtClean="0">
                <a:latin typeface="+mn-ea"/>
              </a:rPr>
              <a:t>『</a:t>
            </a:r>
            <a:r>
              <a:rPr lang="ja-JP" altLang="en-US" sz="1100" dirty="0" smtClean="0">
                <a:latin typeface="+mn-ea"/>
              </a:rPr>
              <a:t>東日本大震災における支援活動の経験に関する調査</a:t>
            </a:r>
            <a:r>
              <a:rPr lang="en-US" altLang="ja-JP" sz="1100" dirty="0" smtClean="0">
                <a:latin typeface="+mn-ea"/>
              </a:rPr>
              <a:t>』 </a:t>
            </a:r>
            <a:r>
              <a:rPr lang="ja-JP" altLang="en-US" sz="1100" dirty="0">
                <a:latin typeface="+mn-ea"/>
              </a:rPr>
              <a:t>東日本大震災女性支援ネットワーク　調査</a:t>
            </a:r>
            <a:r>
              <a:rPr lang="ja-JP" altLang="en-US" sz="1100" dirty="0" smtClean="0">
                <a:latin typeface="+mn-ea"/>
              </a:rPr>
              <a:t>チーム</a:t>
            </a:r>
            <a:endParaRPr lang="en-US" altLang="ja-JP" sz="1100" dirty="0" smtClean="0">
              <a:latin typeface="+mn-ea"/>
            </a:endParaRPr>
          </a:p>
          <a:p>
            <a:r>
              <a:rPr kumimoji="1" lang="ja-JP" altLang="en-US" sz="1100" dirty="0" smtClean="0">
                <a:latin typeface="+mn-ea"/>
              </a:rPr>
              <a:t>「聞取り集：４０人の女性たちが語る東日本大震災」イコールネット仙台</a:t>
            </a:r>
            <a:endParaRPr kumimoji="1" lang="en-US" altLang="ja-JP" sz="1100" dirty="0" smtClean="0">
              <a:latin typeface="+mn-ea"/>
            </a:endParaRPr>
          </a:p>
          <a:p>
            <a:r>
              <a:rPr lang="en-US" altLang="ja-JP" sz="1100" dirty="0" smtClean="0">
                <a:latin typeface="+mn-ea"/>
              </a:rPr>
              <a:t>『</a:t>
            </a:r>
            <a:r>
              <a:rPr lang="ja-JP" altLang="en-US" sz="1100" dirty="0" smtClean="0">
                <a:latin typeface="+mn-ea"/>
              </a:rPr>
              <a:t>東日本大震災；被災地の若年女性調査と提言　</a:t>
            </a:r>
            <a:r>
              <a:rPr lang="en-US" altLang="ja-JP" sz="1100" dirty="0" smtClean="0">
                <a:latin typeface="+mn-ea"/>
              </a:rPr>
              <a:t>Tohoku Girls’ Voices』</a:t>
            </a:r>
            <a:r>
              <a:rPr lang="ja-JP" altLang="en-US" sz="1100" dirty="0" smtClean="0">
                <a:latin typeface="+mn-ea"/>
              </a:rPr>
              <a:t>　オックスファム・ジャパン</a:t>
            </a:r>
            <a:endParaRPr kumimoji="1" lang="ja-JP" altLang="en-US" sz="1100" dirty="0">
              <a:latin typeface="+mn-ea"/>
            </a:endParaRPr>
          </a:p>
        </p:txBody>
      </p:sp>
      <p:sp>
        <p:nvSpPr>
          <p:cNvPr id="12" name="Text Box 4"/>
          <p:cNvSpPr txBox="1">
            <a:spLocks noChangeArrowheads="1"/>
          </p:cNvSpPr>
          <p:nvPr/>
        </p:nvSpPr>
        <p:spPr bwMode="auto">
          <a:xfrm>
            <a:off x="89756" y="108000"/>
            <a:ext cx="8964488" cy="64800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a:solidFill>
                  <a:schemeClr val="bg1"/>
                </a:solidFill>
                <a:latin typeface="+mn-ea"/>
                <a:ea typeface="+mn-ea"/>
              </a:rPr>
              <a:t>東日本大震災時に女性が抱えた</a:t>
            </a:r>
            <a:r>
              <a:rPr lang="ja-JP" altLang="en-US" sz="2800" dirty="0" smtClean="0">
                <a:solidFill>
                  <a:schemeClr val="bg1"/>
                </a:solidFill>
                <a:latin typeface="+mn-ea"/>
                <a:ea typeface="+mn-ea"/>
              </a:rPr>
              <a:t>困難｜女性</a:t>
            </a:r>
            <a:r>
              <a:rPr lang="ja-JP" altLang="en-US" sz="2800" dirty="0">
                <a:solidFill>
                  <a:schemeClr val="bg1"/>
                </a:solidFill>
                <a:latin typeface="+mn-ea"/>
                <a:ea typeface="+mn-ea"/>
              </a:rPr>
              <a:t>たちの</a:t>
            </a:r>
            <a:r>
              <a:rPr lang="ja-JP" altLang="en-US" sz="2800" dirty="0" smtClean="0">
                <a:solidFill>
                  <a:schemeClr val="bg1"/>
                </a:solidFill>
                <a:latin typeface="+mn-ea"/>
                <a:ea typeface="+mn-ea"/>
              </a:rPr>
              <a:t>声</a:t>
            </a:r>
            <a:endParaRPr lang="ja-JP" altLang="en-US" sz="2800" dirty="0">
              <a:solidFill>
                <a:schemeClr val="bg1"/>
              </a:solidFill>
              <a:latin typeface="+mn-ea"/>
              <a:ea typeface="+mn-ea"/>
            </a:endParaRPr>
          </a:p>
        </p:txBody>
      </p:sp>
      <p:sp>
        <p:nvSpPr>
          <p:cNvPr id="13" name="角丸四角形吹き出し 12"/>
          <p:cNvSpPr/>
          <p:nvPr/>
        </p:nvSpPr>
        <p:spPr>
          <a:xfrm>
            <a:off x="251520" y="964885"/>
            <a:ext cx="2249996" cy="1376856"/>
          </a:xfrm>
          <a:prstGeom prst="wedgeRoundRectCallout">
            <a:avLst>
              <a:gd name="adj1" fmla="val 41499"/>
              <a:gd name="adj2" fmla="val 64868"/>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物資をもらうにも、小さな子どもたちを抱えていかなければならず、大変だった（シングルマザー）</a:t>
            </a:r>
          </a:p>
        </p:txBody>
      </p:sp>
      <p:sp>
        <p:nvSpPr>
          <p:cNvPr id="14" name="角丸四角形吹き出し 13"/>
          <p:cNvSpPr/>
          <p:nvPr/>
        </p:nvSpPr>
        <p:spPr>
          <a:xfrm>
            <a:off x="6129934" y="987497"/>
            <a:ext cx="2664296" cy="1376856"/>
          </a:xfrm>
          <a:prstGeom prst="wedgeRoundRectCallout">
            <a:avLst>
              <a:gd name="adj1" fmla="val -42940"/>
              <a:gd name="adj2" fmla="val 69085"/>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避難所の威圧的な空気の中で、女性や立場の弱い人々が要望を出したり、発言するのは</a:t>
            </a:r>
            <a:r>
              <a:rPr lang="ja-JP" altLang="en-US" sz="1600" dirty="0" smtClean="0">
                <a:solidFill>
                  <a:schemeClr val="tx1"/>
                </a:solidFill>
                <a:latin typeface="+mn-ea"/>
              </a:rPr>
              <a:t>難しい</a:t>
            </a:r>
            <a:endParaRPr lang="ja-JP" altLang="en-US" sz="1600" dirty="0">
              <a:solidFill>
                <a:schemeClr val="tx1"/>
              </a:solidFill>
              <a:latin typeface="+mn-ea"/>
            </a:endParaRPr>
          </a:p>
        </p:txBody>
      </p:sp>
      <p:sp>
        <p:nvSpPr>
          <p:cNvPr id="16" name="角丸四角形吹き出し 15"/>
          <p:cNvSpPr/>
          <p:nvPr/>
        </p:nvSpPr>
        <p:spPr>
          <a:xfrm>
            <a:off x="4860032" y="4187192"/>
            <a:ext cx="3186608" cy="1932012"/>
          </a:xfrm>
          <a:prstGeom prst="wedgeRoundRectCallout">
            <a:avLst>
              <a:gd name="adj1" fmla="val -58416"/>
              <a:gd name="adj2" fmla="val -41017"/>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市の窓口に女の人は滅多にいなかった。男性が配ったり、周りに男性がたくさんいる中で支援物資の生理用品を受け取りに行くのが恥ずかしかった　</a:t>
            </a:r>
            <a:r>
              <a:rPr lang="ja-JP" altLang="en-US" sz="1600" dirty="0" smtClean="0">
                <a:solidFill>
                  <a:schemeClr val="tx1"/>
                </a:solidFill>
                <a:latin typeface="+mn-ea"/>
              </a:rPr>
              <a:t>（</a:t>
            </a:r>
            <a:r>
              <a:rPr lang="en-US" altLang="ja-JP" sz="1600" dirty="0">
                <a:solidFill>
                  <a:schemeClr val="tx1"/>
                </a:solidFill>
                <a:latin typeface="+mn-ea"/>
              </a:rPr>
              <a:t>10</a:t>
            </a:r>
            <a:r>
              <a:rPr lang="ja-JP" altLang="en-US" sz="1600" dirty="0" smtClean="0">
                <a:solidFill>
                  <a:schemeClr val="tx1"/>
                </a:solidFill>
                <a:latin typeface="+mn-ea"/>
              </a:rPr>
              <a:t>代</a:t>
            </a:r>
            <a:r>
              <a:rPr lang="ja-JP" altLang="en-US" sz="1600" dirty="0">
                <a:solidFill>
                  <a:schemeClr val="tx1"/>
                </a:solidFill>
                <a:latin typeface="+mn-ea"/>
              </a:rPr>
              <a:t>女性）</a:t>
            </a:r>
          </a:p>
        </p:txBody>
      </p:sp>
      <p:sp>
        <p:nvSpPr>
          <p:cNvPr id="17" name="角丸四角形吹き出し 16"/>
          <p:cNvSpPr/>
          <p:nvPr/>
        </p:nvSpPr>
        <p:spPr>
          <a:xfrm>
            <a:off x="477596" y="2825655"/>
            <a:ext cx="3301571" cy="1764399"/>
          </a:xfrm>
          <a:prstGeom prst="wedgeRoundRectCallout">
            <a:avLst>
              <a:gd name="adj1" fmla="val 56834"/>
              <a:gd name="adj2" fmla="val 35863"/>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車と仕事を流された失業保険は延長されたが、もともとの給料が低いので暮らしていけなかった。女性には仕事が無かった。がれき処理は男性向けだった</a:t>
            </a:r>
            <a:r>
              <a:rPr lang="ja-JP" altLang="en-US" sz="1600" dirty="0" smtClean="0">
                <a:solidFill>
                  <a:schemeClr val="tx1"/>
                </a:solidFill>
                <a:latin typeface="+mn-ea"/>
              </a:rPr>
              <a:t>。（</a:t>
            </a:r>
            <a:r>
              <a:rPr lang="ja-JP" altLang="en-US" sz="1600" dirty="0">
                <a:solidFill>
                  <a:schemeClr val="tx1"/>
                </a:solidFill>
                <a:latin typeface="+mn-ea"/>
              </a:rPr>
              <a:t>シングルマザー）</a:t>
            </a:r>
          </a:p>
        </p:txBody>
      </p:sp>
      <p:sp>
        <p:nvSpPr>
          <p:cNvPr id="18" name="角丸四角形吹き出し 17"/>
          <p:cNvSpPr/>
          <p:nvPr/>
        </p:nvSpPr>
        <p:spPr>
          <a:xfrm>
            <a:off x="1376518" y="4717552"/>
            <a:ext cx="2763434" cy="1376856"/>
          </a:xfrm>
          <a:prstGeom prst="wedgeRoundRectCallout">
            <a:avLst>
              <a:gd name="adj1" fmla="val -61445"/>
              <a:gd name="adj2" fmla="val 25864"/>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自分も友達も生理用品が無い事に困った。トイレットペーパーを使うしか無かった　</a:t>
            </a:r>
            <a:r>
              <a:rPr lang="ja-JP" altLang="en-US" sz="1600" dirty="0" smtClean="0">
                <a:solidFill>
                  <a:schemeClr val="tx1"/>
                </a:solidFill>
                <a:latin typeface="+mn-ea"/>
              </a:rPr>
              <a:t>（</a:t>
            </a:r>
            <a:r>
              <a:rPr lang="en-US" altLang="ja-JP" sz="1600" dirty="0">
                <a:solidFill>
                  <a:schemeClr val="tx1"/>
                </a:solidFill>
                <a:latin typeface="+mn-ea"/>
              </a:rPr>
              <a:t>10</a:t>
            </a:r>
            <a:r>
              <a:rPr lang="ja-JP" altLang="en-US" sz="1600" dirty="0" smtClean="0">
                <a:solidFill>
                  <a:schemeClr val="tx1"/>
                </a:solidFill>
                <a:latin typeface="+mn-ea"/>
              </a:rPr>
              <a:t>代</a:t>
            </a:r>
            <a:r>
              <a:rPr lang="ja-JP" altLang="en-US" sz="1600" dirty="0">
                <a:solidFill>
                  <a:schemeClr val="tx1"/>
                </a:solidFill>
                <a:latin typeface="+mn-ea"/>
              </a:rPr>
              <a:t>女性）</a:t>
            </a:r>
          </a:p>
        </p:txBody>
      </p:sp>
      <p:sp>
        <p:nvSpPr>
          <p:cNvPr id="19" name="角丸四角形吹き出し 18"/>
          <p:cNvSpPr/>
          <p:nvPr/>
        </p:nvSpPr>
        <p:spPr>
          <a:xfrm>
            <a:off x="5705896" y="2797956"/>
            <a:ext cx="2664296" cy="976564"/>
          </a:xfrm>
          <a:prstGeom prst="wedgeRoundRectCallout">
            <a:avLst>
              <a:gd name="adj1" fmla="val -42940"/>
              <a:gd name="adj2" fmla="val 69085"/>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tx1"/>
                </a:solidFill>
                <a:latin typeface="+mn-ea"/>
              </a:rPr>
              <a:t>DV</a:t>
            </a:r>
            <a:r>
              <a:rPr lang="ja-JP" altLang="en-US" sz="1600" dirty="0">
                <a:solidFill>
                  <a:schemeClr val="tx1"/>
                </a:solidFill>
                <a:latin typeface="+mn-ea"/>
              </a:rPr>
              <a:t>で離婚調停中の夫が避難所に探しに来て、気持ちが落ち着かなかった。</a:t>
            </a:r>
          </a:p>
        </p:txBody>
      </p:sp>
      <p:sp>
        <p:nvSpPr>
          <p:cNvPr id="20" name="角丸四角形吹き出し 19"/>
          <p:cNvSpPr/>
          <p:nvPr/>
        </p:nvSpPr>
        <p:spPr>
          <a:xfrm>
            <a:off x="2855236" y="1059640"/>
            <a:ext cx="2920978" cy="1647885"/>
          </a:xfrm>
          <a:prstGeom prst="wedgeRoundRectCallout">
            <a:avLst>
              <a:gd name="adj1" fmla="val 55909"/>
              <a:gd name="adj2" fmla="val 41621"/>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避難所で、夜になると男の人が毛布の中に入ってくる。・・・周りの女性も「若いから仕方ないね」と見て見ぬふりをして助けてくれない　</a:t>
            </a:r>
            <a:r>
              <a:rPr lang="ja-JP" altLang="en-US" sz="1600" dirty="0" smtClean="0">
                <a:solidFill>
                  <a:schemeClr val="tx1"/>
                </a:solidFill>
                <a:latin typeface="+mn-ea"/>
              </a:rPr>
              <a:t>（</a:t>
            </a:r>
            <a:r>
              <a:rPr lang="en-US" altLang="ja-JP" sz="1600" dirty="0">
                <a:solidFill>
                  <a:schemeClr val="tx1"/>
                </a:solidFill>
                <a:latin typeface="+mn-ea"/>
              </a:rPr>
              <a:t>20</a:t>
            </a:r>
            <a:r>
              <a:rPr lang="ja-JP" altLang="en-US" sz="1600" dirty="0" smtClean="0">
                <a:solidFill>
                  <a:schemeClr val="tx1"/>
                </a:solidFill>
                <a:latin typeface="+mn-ea"/>
              </a:rPr>
              <a:t>代</a:t>
            </a:r>
            <a:r>
              <a:rPr lang="ja-JP" altLang="en-US" sz="1600" dirty="0">
                <a:solidFill>
                  <a:schemeClr val="tx1"/>
                </a:solidFill>
                <a:latin typeface="+mn-ea"/>
              </a:rPr>
              <a:t>女性</a:t>
            </a:r>
            <a:r>
              <a:rPr lang="ja-JP" altLang="en-US" sz="1600" dirty="0" smtClean="0">
                <a:solidFill>
                  <a:schemeClr val="tx1"/>
                </a:solidFill>
                <a:latin typeface="+mn-ea"/>
              </a:rPr>
              <a:t>）</a:t>
            </a:r>
            <a:endParaRPr lang="ja-JP" altLang="en-US" sz="1600" dirty="0">
              <a:solidFill>
                <a:schemeClr val="tx1"/>
              </a:solidFill>
              <a:latin typeface="+mn-ea"/>
            </a:endParaRPr>
          </a:p>
        </p:txBody>
      </p:sp>
    </p:spTree>
    <p:extLst>
      <p:ext uri="{BB962C8B-B14F-4D97-AF65-F5344CB8AC3E}">
        <p14:creationId xmlns:p14="http://schemas.microsoft.com/office/powerpoint/2010/main" val="150559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289532223"/>
              </p:ext>
            </p:extLst>
          </p:nvPr>
        </p:nvGraphicFramePr>
        <p:xfrm>
          <a:off x="4644008" y="1312721"/>
          <a:ext cx="4032448" cy="5309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p:cNvGraphicFramePr/>
          <p:nvPr>
            <p:extLst>
              <p:ext uri="{D42A27DB-BD31-4B8C-83A1-F6EECF244321}">
                <p14:modId xmlns:p14="http://schemas.microsoft.com/office/powerpoint/2010/main" val="3467937603"/>
              </p:ext>
            </p:extLst>
          </p:nvPr>
        </p:nvGraphicFramePr>
        <p:xfrm>
          <a:off x="395536" y="1172226"/>
          <a:ext cx="3384376" cy="543403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4572000" y="6460066"/>
            <a:ext cx="4593240" cy="292388"/>
          </a:xfrm>
          <a:prstGeom prst="rect">
            <a:avLst/>
          </a:prstGeom>
          <a:noFill/>
        </p:spPr>
        <p:txBody>
          <a:bodyPr wrap="square" rtlCol="0">
            <a:spAutoFit/>
          </a:bodyPr>
          <a:lstStyle/>
          <a:p>
            <a:pPr algn="ctr"/>
            <a:r>
              <a:rPr lang="ja-JP" altLang="en-US" sz="1300" dirty="0" smtClean="0"/>
              <a:t>出典：内閣府男女共同参画局調べ（平成</a:t>
            </a:r>
            <a:r>
              <a:rPr lang="en-US" altLang="ja-JP" sz="1300" dirty="0" smtClean="0">
                <a:latin typeface="+mj-ea"/>
                <a:ea typeface="+mj-ea"/>
              </a:rPr>
              <a:t>27</a:t>
            </a:r>
            <a:r>
              <a:rPr lang="ja-JP" altLang="en-US" sz="1300" dirty="0" smtClean="0">
                <a:latin typeface="+mj-ea"/>
                <a:ea typeface="+mj-ea"/>
              </a:rPr>
              <a:t>年</a:t>
            </a:r>
            <a:r>
              <a:rPr lang="en-US" altLang="ja-JP" sz="1300" dirty="0" smtClean="0">
                <a:latin typeface="+mj-ea"/>
                <a:ea typeface="+mj-ea"/>
              </a:rPr>
              <a:t>4</a:t>
            </a:r>
            <a:r>
              <a:rPr lang="ja-JP" altLang="en-US" sz="1300" dirty="0" smtClean="0">
                <a:latin typeface="+mj-ea"/>
                <a:ea typeface="+mj-ea"/>
              </a:rPr>
              <a:t>月時点）</a:t>
            </a:r>
            <a:endParaRPr lang="ja-JP" altLang="en-US" sz="1300" dirty="0">
              <a:latin typeface="+mj-ea"/>
              <a:ea typeface="+mj-ea"/>
            </a:endParaRPr>
          </a:p>
        </p:txBody>
      </p:sp>
      <p:sp>
        <p:nvSpPr>
          <p:cNvPr id="3" name="正方形/長方形 2"/>
          <p:cNvSpPr/>
          <p:nvPr/>
        </p:nvSpPr>
        <p:spPr>
          <a:xfrm>
            <a:off x="4406744" y="1312721"/>
            <a:ext cx="4544834" cy="400110"/>
          </a:xfrm>
          <a:prstGeom prst="rect">
            <a:avLst/>
          </a:prstGeom>
        </p:spPr>
        <p:txBody>
          <a:bodyPr wrap="none">
            <a:spAutoFit/>
          </a:bodyPr>
          <a:lstStyle/>
          <a:p>
            <a:pPr algn="ctr">
              <a:defRPr sz="2000" b="1" i="0" u="none" strike="noStrike" kern="1200" baseline="0">
                <a:solidFill>
                  <a:prstClr val="black"/>
                </a:solidFill>
                <a:latin typeface="+mn-lt"/>
                <a:ea typeface="+mn-ea"/>
                <a:cs typeface="+mn-cs"/>
              </a:defRPr>
            </a:pPr>
            <a:r>
              <a:rPr lang="ja-JP" altLang="en-US" dirty="0"/>
              <a:t>市区町村防災会議の委員に占める割合</a:t>
            </a:r>
          </a:p>
        </p:txBody>
      </p:sp>
      <p:sp>
        <p:nvSpPr>
          <p:cNvPr id="7"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防災に関する意思決定の場は男性が中心</a:t>
            </a:r>
          </a:p>
        </p:txBody>
      </p:sp>
    </p:spTree>
    <p:extLst>
      <p:ext uri="{BB962C8B-B14F-4D97-AF65-F5344CB8AC3E}">
        <p14:creationId xmlns:p14="http://schemas.microsoft.com/office/powerpoint/2010/main" val="712728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89756" y="108000"/>
            <a:ext cx="8964488" cy="48960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25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a:solidFill>
                  <a:schemeClr val="bg1"/>
                </a:solidFill>
                <a:latin typeface="+mn-ea"/>
                <a:ea typeface="+mn-ea"/>
              </a:rPr>
              <a:t>日頃の防災活動も男性が</a:t>
            </a:r>
            <a:r>
              <a:rPr lang="ja-JP" altLang="en-US" sz="2800" dirty="0" smtClean="0">
                <a:solidFill>
                  <a:schemeClr val="bg1"/>
                </a:solidFill>
                <a:latin typeface="+mn-ea"/>
                <a:ea typeface="+mn-ea"/>
              </a:rPr>
              <a:t>中心</a:t>
            </a:r>
            <a:r>
              <a:rPr lang="ja-JP" altLang="en-US" sz="2400" dirty="0" smtClean="0">
                <a:solidFill>
                  <a:schemeClr val="bg1"/>
                </a:solidFill>
                <a:latin typeface="+mn-ea"/>
                <a:ea typeface="+mn-ea"/>
              </a:rPr>
              <a:t>｜ある</a:t>
            </a:r>
            <a:r>
              <a:rPr lang="ja-JP" altLang="en-US" sz="2400" dirty="0">
                <a:solidFill>
                  <a:schemeClr val="bg1"/>
                </a:solidFill>
                <a:latin typeface="+mn-ea"/>
                <a:ea typeface="+mn-ea"/>
              </a:rPr>
              <a:t>市での防災訓練の</a:t>
            </a:r>
            <a:r>
              <a:rPr lang="ja-JP" altLang="en-US" sz="2400" dirty="0" smtClean="0">
                <a:solidFill>
                  <a:schemeClr val="bg1"/>
                </a:solidFill>
                <a:latin typeface="+mn-ea"/>
                <a:ea typeface="+mn-ea"/>
              </a:rPr>
              <a:t>風景</a:t>
            </a:r>
            <a:endParaRPr lang="ja-JP" altLang="en-US" sz="2400" dirty="0">
              <a:solidFill>
                <a:schemeClr val="bg1"/>
              </a:solidFill>
              <a:latin typeface="+mn-ea"/>
              <a:ea typeface="+mn-ea"/>
            </a:endParaRPr>
          </a:p>
        </p:txBody>
      </p:sp>
      <p:grpSp>
        <p:nvGrpSpPr>
          <p:cNvPr id="16" name="グループ化 15"/>
          <p:cNvGrpSpPr/>
          <p:nvPr/>
        </p:nvGrpSpPr>
        <p:grpSpPr>
          <a:xfrm>
            <a:off x="320090" y="836712"/>
            <a:ext cx="8487257" cy="5603133"/>
            <a:chOff x="360038" y="994219"/>
            <a:chExt cx="8487257" cy="5603133"/>
          </a:xfrm>
        </p:grpSpPr>
        <p:pic>
          <p:nvPicPr>
            <p:cNvPr id="17" name="図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5976" y="3861048"/>
              <a:ext cx="4491319" cy="2736304"/>
            </a:xfrm>
            <a:prstGeom prst="rect">
              <a:avLst/>
            </a:prstGeom>
          </p:spPr>
        </p:pic>
        <p:pic>
          <p:nvPicPr>
            <p:cNvPr id="18" name="図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5975" y="994219"/>
              <a:ext cx="4491320" cy="2866829"/>
            </a:xfrm>
            <a:prstGeom prst="rect">
              <a:avLst/>
            </a:prstGeom>
          </p:spPr>
        </p:pic>
        <p:pic>
          <p:nvPicPr>
            <p:cNvPr id="19" name="図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476" y="998080"/>
              <a:ext cx="3993500" cy="2994213"/>
            </a:xfrm>
            <a:prstGeom prst="rect">
              <a:avLst/>
            </a:prstGeom>
            <a:noFill/>
            <a:ln>
              <a:noFill/>
            </a:ln>
          </p:spPr>
        </p:pic>
        <p:pic>
          <p:nvPicPr>
            <p:cNvPr id="20" name="図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0038" y="3861048"/>
              <a:ext cx="3995936" cy="2736304"/>
            </a:xfrm>
            <a:prstGeom prst="rect">
              <a:avLst/>
            </a:prstGeom>
          </p:spPr>
        </p:pic>
      </p:grpSp>
    </p:spTree>
    <p:extLst>
      <p:ext uri="{BB962C8B-B14F-4D97-AF65-F5344CB8AC3E}">
        <p14:creationId xmlns:p14="http://schemas.microsoft.com/office/powerpoint/2010/main" val="2673765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1798" y="6369715"/>
            <a:ext cx="8278674" cy="492443"/>
          </a:xfrm>
          <a:prstGeom prst="rect">
            <a:avLst/>
          </a:prstGeom>
          <a:noFill/>
        </p:spPr>
        <p:txBody>
          <a:bodyPr wrap="square" rtlCol="0">
            <a:spAutoFit/>
          </a:bodyPr>
          <a:lstStyle/>
          <a:p>
            <a:pPr marL="447675" indent="-447675"/>
            <a:r>
              <a:rPr lang="ja-JP" altLang="en-US" sz="1300" dirty="0" smtClean="0">
                <a:latin typeface="+mn-ea"/>
              </a:rPr>
              <a:t>備考：総務省統計局「平成</a:t>
            </a:r>
            <a:r>
              <a:rPr lang="en-US" altLang="ja-JP" sz="1300" dirty="0" smtClean="0">
                <a:latin typeface="+mn-ea"/>
              </a:rPr>
              <a:t>22</a:t>
            </a:r>
            <a:r>
              <a:rPr lang="ja-JP" altLang="en-US" sz="1300" dirty="0" smtClean="0">
                <a:latin typeface="+mn-ea"/>
              </a:rPr>
              <a:t>年国勢調査」及び</a:t>
            </a:r>
            <a:r>
              <a:rPr lang="ja-JP" altLang="en-US" sz="1300" dirty="0">
                <a:latin typeface="+mn-ea"/>
              </a:rPr>
              <a:t>株式会社日本統計センター「推計昼間人口データ</a:t>
            </a:r>
            <a:r>
              <a:rPr lang="en-US" altLang="ja-JP" sz="1300" dirty="0">
                <a:latin typeface="+mn-ea"/>
              </a:rPr>
              <a:t>2010</a:t>
            </a:r>
            <a:r>
              <a:rPr lang="ja-JP" altLang="en-US" sz="1300" dirty="0" smtClean="0">
                <a:latin typeface="+mn-ea"/>
              </a:rPr>
              <a:t>」より内閣府男女共同参画局が作成</a:t>
            </a:r>
            <a:endParaRPr lang="en-US" altLang="ja-JP" sz="1300" dirty="0">
              <a:latin typeface="+mn-ea"/>
            </a:endParaRPr>
          </a:p>
        </p:txBody>
      </p:sp>
      <p:sp>
        <p:nvSpPr>
          <p:cNvPr id="8" name="Text Box 4"/>
          <p:cNvSpPr txBox="1">
            <a:spLocks noChangeArrowheads="1"/>
          </p:cNvSpPr>
          <p:nvPr/>
        </p:nvSpPr>
        <p:spPr bwMode="auto">
          <a:xfrm>
            <a:off x="89756" y="91190"/>
            <a:ext cx="8964488" cy="523220"/>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25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smtClean="0">
                <a:solidFill>
                  <a:schemeClr val="bg1"/>
                </a:solidFill>
                <a:latin typeface="+mn-ea"/>
                <a:ea typeface="+mn-ea"/>
              </a:rPr>
              <a:t>昼間</a:t>
            </a:r>
            <a:r>
              <a:rPr lang="ja-JP" altLang="en-US" sz="2800" dirty="0">
                <a:solidFill>
                  <a:schemeClr val="bg1"/>
                </a:solidFill>
                <a:latin typeface="+mn-ea"/>
                <a:ea typeface="+mn-ea"/>
              </a:rPr>
              <a:t>と夜間で人口構成が</a:t>
            </a:r>
            <a:r>
              <a:rPr lang="ja-JP" altLang="en-US" sz="2800" dirty="0" smtClean="0">
                <a:solidFill>
                  <a:schemeClr val="bg1"/>
                </a:solidFill>
                <a:latin typeface="+mn-ea"/>
                <a:ea typeface="+mn-ea"/>
              </a:rPr>
              <a:t>異な</a:t>
            </a:r>
            <a:r>
              <a:rPr lang="ja-JP" altLang="en-US" sz="2800" dirty="0">
                <a:solidFill>
                  <a:schemeClr val="bg1"/>
                </a:solidFill>
                <a:latin typeface="+mn-ea"/>
                <a:ea typeface="+mn-ea"/>
              </a:rPr>
              <a:t>る</a:t>
            </a:r>
            <a:r>
              <a:rPr lang="ja-JP" altLang="en-US" sz="2800" dirty="0" smtClean="0">
                <a:solidFill>
                  <a:schemeClr val="bg1"/>
                </a:solidFill>
                <a:latin typeface="+mn-ea"/>
                <a:ea typeface="+mn-ea"/>
              </a:rPr>
              <a:t>｜</a:t>
            </a:r>
            <a:r>
              <a:rPr lang="ja-JP" altLang="en-US" sz="2400" dirty="0" smtClean="0">
                <a:solidFill>
                  <a:schemeClr val="bg1"/>
                </a:solidFill>
                <a:latin typeface="+mn-ea"/>
                <a:ea typeface="+mn-ea"/>
              </a:rPr>
              <a:t>ある</a:t>
            </a:r>
            <a:r>
              <a:rPr lang="ja-JP" altLang="en-US" sz="2400" dirty="0">
                <a:solidFill>
                  <a:schemeClr val="bg1"/>
                </a:solidFill>
                <a:latin typeface="+mn-ea"/>
                <a:ea typeface="+mn-ea"/>
              </a:rPr>
              <a:t>市の</a:t>
            </a:r>
            <a:r>
              <a:rPr lang="ja-JP" altLang="en-US" sz="2400" dirty="0" smtClean="0">
                <a:solidFill>
                  <a:schemeClr val="bg1"/>
                </a:solidFill>
                <a:latin typeface="+mn-ea"/>
                <a:ea typeface="+mn-ea"/>
              </a:rPr>
              <a:t>場合</a:t>
            </a:r>
            <a:endParaRPr lang="ja-JP" altLang="en-US" sz="2400" dirty="0">
              <a:solidFill>
                <a:schemeClr val="bg1"/>
              </a:solidFill>
              <a:latin typeface="+mn-ea"/>
              <a:ea typeface="+mn-ea"/>
            </a:endParaRPr>
          </a:p>
        </p:txBody>
      </p:sp>
      <p:graphicFrame>
        <p:nvGraphicFramePr>
          <p:cNvPr id="6" name="グラフ 5"/>
          <p:cNvGraphicFramePr>
            <a:graphicFrameLocks/>
          </p:cNvGraphicFramePr>
          <p:nvPr>
            <p:extLst/>
          </p:nvPr>
        </p:nvGraphicFramePr>
        <p:xfrm>
          <a:off x="323529" y="744424"/>
          <a:ext cx="4176463" cy="5728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nvPr>
        </p:nvGraphicFramePr>
        <p:xfrm>
          <a:off x="4556497" y="764705"/>
          <a:ext cx="4482244" cy="5752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197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89756" y="107999"/>
            <a:ext cx="8964488" cy="64800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研修の目的</a:t>
            </a:r>
          </a:p>
        </p:txBody>
      </p:sp>
      <p:sp>
        <p:nvSpPr>
          <p:cNvPr id="2" name="正方形/長方形 1"/>
          <p:cNvSpPr/>
          <p:nvPr/>
        </p:nvSpPr>
        <p:spPr>
          <a:xfrm>
            <a:off x="277180" y="1352957"/>
            <a:ext cx="8777064" cy="4524315"/>
          </a:xfrm>
          <a:prstGeom prst="rect">
            <a:avLst/>
          </a:prstGeom>
        </p:spPr>
        <p:txBody>
          <a:bodyPr wrap="square" rIns="36000">
            <a:spAutoFit/>
          </a:bodyPr>
          <a:lstStyle/>
          <a:p>
            <a:pPr marL="457200" lvl="0" indent="-457200">
              <a:buFont typeface="Wingdings" charset="2"/>
              <a:buChar char="ü"/>
            </a:pPr>
            <a:r>
              <a:rPr lang="ja-JP" altLang="ja-JP" sz="3200" dirty="0"/>
              <a:t>地域の災害リスクを軽減</a:t>
            </a:r>
            <a:r>
              <a:rPr lang="ja-JP" altLang="ja-JP" sz="3200" dirty="0" smtClean="0"/>
              <a:t>するためには</a:t>
            </a:r>
            <a:r>
              <a:rPr lang="ja-JP" altLang="en-US" sz="3200" dirty="0" smtClean="0"/>
              <a:t>、</a:t>
            </a:r>
            <a:r>
              <a:rPr lang="en-US" altLang="ja-JP" sz="3200" dirty="0"/>
              <a:t/>
            </a:r>
            <a:br>
              <a:rPr lang="en-US" altLang="ja-JP" sz="3200" dirty="0"/>
            </a:br>
            <a:r>
              <a:rPr lang="ja-JP" altLang="ja-JP" sz="3200" b="1" u="sng" dirty="0" smtClean="0">
                <a:solidFill>
                  <a:schemeClr val="accent5"/>
                </a:solidFill>
              </a:rPr>
              <a:t>男女共同参画の推進が必要不可欠</a:t>
            </a:r>
            <a:r>
              <a:rPr lang="en-US" altLang="ja-JP" sz="3200" dirty="0" smtClean="0">
                <a:solidFill>
                  <a:schemeClr val="accent5"/>
                </a:solidFill>
              </a:rPr>
              <a:t/>
            </a:r>
            <a:br>
              <a:rPr lang="en-US" altLang="ja-JP" sz="3200" dirty="0" smtClean="0">
                <a:solidFill>
                  <a:schemeClr val="accent5"/>
                </a:solidFill>
              </a:rPr>
            </a:br>
            <a:r>
              <a:rPr lang="ja-JP" altLang="ja-JP" sz="3200" dirty="0" smtClean="0"/>
              <a:t>で</a:t>
            </a:r>
            <a:r>
              <a:rPr lang="ja-JP" altLang="ja-JP" sz="3200" dirty="0"/>
              <a:t>あることを理解</a:t>
            </a:r>
            <a:r>
              <a:rPr lang="ja-JP" altLang="ja-JP" sz="3200" dirty="0" smtClean="0"/>
              <a:t>する</a:t>
            </a:r>
            <a:endParaRPr lang="en-US" altLang="ja-JP" sz="3200" dirty="0" smtClean="0"/>
          </a:p>
          <a:p>
            <a:pPr lvl="0"/>
            <a:endParaRPr lang="en-US" altLang="ja-JP" sz="3200" dirty="0" smtClean="0"/>
          </a:p>
          <a:p>
            <a:pPr marL="457200" lvl="0" indent="-457200">
              <a:buFont typeface="Wingdings" charset="2"/>
              <a:buChar char="ü"/>
            </a:pPr>
            <a:r>
              <a:rPr lang="ja-JP" altLang="ja-JP" sz="3200" dirty="0" smtClean="0"/>
              <a:t>防災に</a:t>
            </a:r>
            <a:r>
              <a:rPr lang="ja-JP" altLang="ja-JP" sz="3200" dirty="0"/>
              <a:t>おける男女共同参画を推進</a:t>
            </a:r>
            <a:r>
              <a:rPr lang="ja-JP" altLang="ja-JP" sz="3200" dirty="0" smtClean="0"/>
              <a:t>する上で</a:t>
            </a:r>
            <a:r>
              <a:rPr lang="ja-JP" altLang="en-US" sz="3200" dirty="0" smtClean="0"/>
              <a:t>、</a:t>
            </a:r>
            <a:r>
              <a:rPr lang="ja-JP" altLang="ja-JP" sz="3200" b="1" u="sng" dirty="0" smtClean="0">
                <a:solidFill>
                  <a:schemeClr val="accent5"/>
                </a:solidFill>
              </a:rPr>
              <a:t>行政</a:t>
            </a:r>
            <a:r>
              <a:rPr lang="ja-JP" altLang="ja-JP" sz="3200" b="1" u="sng" dirty="0">
                <a:solidFill>
                  <a:schemeClr val="accent5"/>
                </a:solidFill>
              </a:rPr>
              <a:t>が果たすべき役割</a:t>
            </a:r>
            <a:r>
              <a:rPr lang="ja-JP" altLang="ja-JP" sz="3200" dirty="0"/>
              <a:t>は何</a:t>
            </a:r>
            <a:r>
              <a:rPr lang="ja-JP" altLang="ja-JP" sz="3200" dirty="0" smtClean="0"/>
              <a:t>かを考える</a:t>
            </a:r>
            <a:endParaRPr lang="en-US" altLang="ja-JP" sz="3200" dirty="0" smtClean="0"/>
          </a:p>
          <a:p>
            <a:pPr lvl="0"/>
            <a:endParaRPr lang="en-US" altLang="ja-JP" sz="3200" dirty="0" smtClean="0"/>
          </a:p>
          <a:p>
            <a:pPr marL="457200" lvl="0" indent="-457200">
              <a:buClr>
                <a:schemeClr val="tx1"/>
              </a:buClr>
              <a:buFont typeface="Wingdings" charset="2"/>
              <a:buChar char="ü"/>
            </a:pPr>
            <a:r>
              <a:rPr lang="ja-JP" altLang="ja-JP" sz="3200" b="1" u="sng" dirty="0" smtClean="0">
                <a:solidFill>
                  <a:schemeClr val="accent5"/>
                </a:solidFill>
              </a:rPr>
              <a:t>防災</a:t>
            </a:r>
            <a:r>
              <a:rPr lang="ja-JP" altLang="ja-JP" sz="3200" b="1" u="sng" dirty="0">
                <a:solidFill>
                  <a:schemeClr val="accent5"/>
                </a:solidFill>
              </a:rPr>
              <a:t>・危機管理</a:t>
            </a:r>
            <a:r>
              <a:rPr lang="ja-JP" altLang="ja-JP" sz="3200" b="1" u="sng" dirty="0" smtClean="0">
                <a:solidFill>
                  <a:schemeClr val="accent5"/>
                </a:solidFill>
              </a:rPr>
              <a:t>担当</a:t>
            </a:r>
            <a:r>
              <a:rPr lang="ja-JP" altLang="ja-JP" sz="3200" dirty="0" smtClean="0"/>
              <a:t>と</a:t>
            </a:r>
            <a:r>
              <a:rPr lang="ja-JP" altLang="ja-JP" sz="3200" b="1" u="sng" dirty="0">
                <a:solidFill>
                  <a:schemeClr val="accent5"/>
                </a:solidFill>
              </a:rPr>
              <a:t>男女共同参画</a:t>
            </a:r>
            <a:r>
              <a:rPr lang="ja-JP" altLang="ja-JP" sz="3200" b="1" u="sng" dirty="0" smtClean="0">
                <a:solidFill>
                  <a:schemeClr val="accent5"/>
                </a:solidFill>
              </a:rPr>
              <a:t>担当</a:t>
            </a:r>
            <a:r>
              <a:rPr lang="ja-JP" altLang="ja-JP" sz="3200" dirty="0" smtClean="0"/>
              <a:t>が</a:t>
            </a:r>
            <a:r>
              <a:rPr lang="en-US" altLang="ja-JP" sz="3200" dirty="0" smtClean="0"/>
              <a:t/>
            </a:r>
            <a:br>
              <a:rPr lang="en-US" altLang="ja-JP" sz="3200" dirty="0" smtClean="0"/>
            </a:br>
            <a:r>
              <a:rPr lang="ja-JP" altLang="ja-JP" sz="3200" dirty="0" smtClean="0"/>
              <a:t>どの</a:t>
            </a:r>
            <a:r>
              <a:rPr lang="ja-JP" altLang="ja-JP" sz="3200" dirty="0"/>
              <a:t>よう</a:t>
            </a:r>
            <a:r>
              <a:rPr lang="ja-JP" altLang="ja-JP" sz="3200" dirty="0" smtClean="0"/>
              <a:t>に</a:t>
            </a:r>
            <a:r>
              <a:rPr lang="ja-JP" altLang="en-US" sz="3200" b="1" u="sng" dirty="0" smtClean="0">
                <a:solidFill>
                  <a:schemeClr val="accent5"/>
                </a:solidFill>
              </a:rPr>
              <a:t>連携・協働</a:t>
            </a:r>
            <a:r>
              <a:rPr lang="ja-JP" altLang="ja-JP" sz="3200" dirty="0" smtClean="0"/>
              <a:t>できる</a:t>
            </a:r>
            <a:r>
              <a:rPr lang="ja-JP" altLang="ja-JP" sz="3200" dirty="0"/>
              <a:t>かを</a:t>
            </a:r>
            <a:r>
              <a:rPr lang="ja-JP" altLang="ja-JP" sz="3200" dirty="0" smtClean="0"/>
              <a:t>考える</a:t>
            </a:r>
            <a:endParaRPr lang="ja-JP" altLang="ja-JP" sz="3200" dirty="0"/>
          </a:p>
        </p:txBody>
      </p:sp>
    </p:spTree>
    <p:extLst>
      <p:ext uri="{BB962C8B-B14F-4D97-AF65-F5344CB8AC3E}">
        <p14:creationId xmlns:p14="http://schemas.microsoft.com/office/powerpoint/2010/main" val="4067272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2563" y="836712"/>
            <a:ext cx="7882114" cy="1569660"/>
          </a:xfrm>
          <a:prstGeom prst="rect">
            <a:avLst/>
          </a:prstGeom>
          <a:solidFill>
            <a:schemeClr val="bg1">
              <a:lumMod val="95000"/>
            </a:schemeClr>
          </a:solidFill>
        </p:spPr>
        <p:txBody>
          <a:bodyPr wrap="square">
            <a:spAutoFit/>
          </a:bodyPr>
          <a:lstStyle/>
          <a:p>
            <a:r>
              <a:rPr lang="ja-JP" altLang="en-US" sz="2400" b="1" dirty="0" smtClean="0">
                <a:latin typeface="+mn-ea"/>
              </a:rPr>
              <a:t>災害リスク軽減</a:t>
            </a:r>
            <a:r>
              <a:rPr lang="ja-JP" altLang="en-US" sz="2400" dirty="0" smtClean="0">
                <a:latin typeface="+mn-ea"/>
              </a:rPr>
              <a:t>（</a:t>
            </a:r>
            <a:r>
              <a:rPr lang="en-US" altLang="ja-JP" sz="2400" dirty="0">
                <a:latin typeface="+mn-ea"/>
              </a:rPr>
              <a:t>Disaster Risk </a:t>
            </a:r>
            <a:r>
              <a:rPr lang="en-US" altLang="ja-JP" sz="2400" dirty="0" smtClean="0">
                <a:latin typeface="+mn-ea"/>
              </a:rPr>
              <a:t>Reduction</a:t>
            </a:r>
            <a:r>
              <a:rPr lang="ja-JP" altLang="en-US" sz="2400" dirty="0" smtClean="0">
                <a:latin typeface="+mn-ea"/>
              </a:rPr>
              <a:t>＝</a:t>
            </a:r>
            <a:r>
              <a:rPr lang="en-US" altLang="ja-JP" sz="2400" dirty="0" smtClean="0">
                <a:latin typeface="+mn-ea"/>
              </a:rPr>
              <a:t>DRR</a:t>
            </a:r>
            <a:r>
              <a:rPr lang="ja-JP" altLang="en-US" sz="2400" dirty="0" smtClean="0">
                <a:latin typeface="+mn-ea"/>
              </a:rPr>
              <a:t>）</a:t>
            </a:r>
            <a:endParaRPr lang="en-US" altLang="ja-JP" sz="2400" dirty="0" smtClean="0">
              <a:latin typeface="+mn-ea"/>
            </a:endParaRPr>
          </a:p>
          <a:p>
            <a:r>
              <a:rPr lang="ja-JP" altLang="en-US" sz="2400" dirty="0" smtClean="0">
                <a:latin typeface="+mn-ea"/>
              </a:rPr>
              <a:t>「</a:t>
            </a:r>
            <a:r>
              <a:rPr lang="ja-JP" altLang="en-US" sz="2400" dirty="0">
                <a:latin typeface="+mn-ea"/>
              </a:rPr>
              <a:t>災害にどう対応するか」のノウハウでなく</a:t>
            </a:r>
            <a:r>
              <a:rPr lang="ja-JP" altLang="en-US" sz="2400" dirty="0" smtClean="0">
                <a:latin typeface="+mn-ea"/>
              </a:rPr>
              <a:t>、</a:t>
            </a:r>
            <a:endParaRPr lang="en-US" altLang="ja-JP" sz="2400" dirty="0" smtClean="0">
              <a:latin typeface="+mn-ea"/>
            </a:endParaRPr>
          </a:p>
          <a:p>
            <a:r>
              <a:rPr lang="ja-JP" altLang="en-US" sz="2400" dirty="0" smtClean="0">
                <a:latin typeface="+mn-ea"/>
              </a:rPr>
              <a:t>「</a:t>
            </a:r>
            <a:r>
              <a:rPr lang="ja-JP" altLang="en-US" sz="2400" dirty="0">
                <a:latin typeface="+mn-ea"/>
              </a:rPr>
              <a:t>どう</a:t>
            </a:r>
            <a:r>
              <a:rPr lang="ja-JP" altLang="en-US" sz="2400" dirty="0" smtClean="0">
                <a:latin typeface="+mn-ea"/>
              </a:rPr>
              <a:t>やって災害のリスク（被害）を</a:t>
            </a:r>
            <a:r>
              <a:rPr lang="ja-JP" altLang="en-US" sz="2400" dirty="0">
                <a:latin typeface="+mn-ea"/>
              </a:rPr>
              <a:t>最小限にするか</a:t>
            </a:r>
            <a:r>
              <a:rPr lang="ja-JP" altLang="en-US" sz="2400" dirty="0" smtClean="0">
                <a:latin typeface="+mn-ea"/>
              </a:rPr>
              <a:t>」</a:t>
            </a:r>
            <a:endParaRPr lang="en-US" altLang="ja-JP" sz="2400" dirty="0" smtClean="0">
              <a:latin typeface="+mn-ea"/>
            </a:endParaRPr>
          </a:p>
          <a:p>
            <a:r>
              <a:rPr lang="ja-JP" altLang="en-US" sz="2400" dirty="0" smtClean="0">
                <a:latin typeface="+mn-ea"/>
              </a:rPr>
              <a:t> を考える</a:t>
            </a:r>
            <a:endParaRPr lang="ja-JP" altLang="ja-JP" sz="2400" dirty="0">
              <a:latin typeface="+mn-ea"/>
            </a:endParaRPr>
          </a:p>
        </p:txBody>
      </p:sp>
      <p:sp>
        <p:nvSpPr>
          <p:cNvPr id="8"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災害に強い地域社会を作るに</a:t>
            </a:r>
            <a:r>
              <a:rPr lang="ja-JP" altLang="en-US" sz="3600" dirty="0" smtClean="0">
                <a:solidFill>
                  <a:schemeClr val="bg1"/>
                </a:solidFill>
                <a:latin typeface="+mn-ea"/>
                <a:ea typeface="+mn-ea"/>
              </a:rPr>
              <a:t>は</a:t>
            </a:r>
            <a:endParaRPr lang="ja-JP" altLang="en-US" sz="3600" dirty="0">
              <a:solidFill>
                <a:schemeClr val="bg1"/>
              </a:solidFill>
              <a:latin typeface="+mn-ea"/>
              <a:ea typeface="+mn-ea"/>
            </a:endParaRPr>
          </a:p>
        </p:txBody>
      </p:sp>
      <p:sp>
        <p:nvSpPr>
          <p:cNvPr id="11" name="テキスト ボックス 10"/>
          <p:cNvSpPr txBox="1"/>
          <p:nvPr/>
        </p:nvSpPr>
        <p:spPr>
          <a:xfrm>
            <a:off x="592563" y="2400723"/>
            <a:ext cx="8136905" cy="2862322"/>
          </a:xfrm>
          <a:prstGeom prst="rect">
            <a:avLst/>
          </a:prstGeom>
          <a:noFill/>
          <a:ln>
            <a:noFill/>
          </a:ln>
        </p:spPr>
        <p:txBody>
          <a:bodyPr wrap="square" rtlCol="0" anchor="ctr" anchorCtr="0">
            <a:spAutoFit/>
          </a:bodyPr>
          <a:lstStyle/>
          <a:p>
            <a:r>
              <a:rPr lang="ja-JP" altLang="en-US" sz="2400" b="1" dirty="0"/>
              <a:t>これからの防災</a:t>
            </a:r>
          </a:p>
          <a:p>
            <a:pPr marL="457200" indent="-457200">
              <a:buFont typeface="Wingdings" panose="05000000000000000000" pitchFamily="2" charset="2"/>
              <a:buChar char="ü"/>
            </a:pPr>
            <a:r>
              <a:rPr lang="ja-JP" altLang="en-US" sz="2600" dirty="0"/>
              <a:t>「共助」を機能させるため、地域の防災活動</a:t>
            </a:r>
            <a:r>
              <a:rPr lang="ja-JP" altLang="en-US" sz="2600" dirty="0" smtClean="0"/>
              <a:t>に</a:t>
            </a:r>
            <a:r>
              <a:rPr lang="en-US" altLang="ja-JP" sz="2600" dirty="0"/>
              <a:t/>
            </a:r>
            <a:br>
              <a:rPr lang="en-US" altLang="ja-JP" sz="2600" dirty="0"/>
            </a:br>
            <a:r>
              <a:rPr lang="ja-JP" altLang="en-US" sz="2600" dirty="0" smtClean="0"/>
              <a:t>男女</a:t>
            </a:r>
            <a:r>
              <a:rPr lang="ja-JP" altLang="en-US" sz="2600" dirty="0"/>
              <a:t>が共に参画</a:t>
            </a:r>
            <a:r>
              <a:rPr lang="ja-JP" altLang="en-US" sz="2600" dirty="0" smtClean="0"/>
              <a:t>する</a:t>
            </a:r>
            <a:endParaRPr lang="en-US" altLang="ja-JP" sz="2600" dirty="0" smtClean="0"/>
          </a:p>
          <a:p>
            <a:pPr marL="457200" indent="-457200">
              <a:buFont typeface="Wingdings" panose="05000000000000000000" pitchFamily="2" charset="2"/>
              <a:buChar char="ü"/>
            </a:pPr>
            <a:r>
              <a:rPr lang="ja-JP" altLang="en-US" sz="2600" dirty="0" smtClean="0"/>
              <a:t>「公助」を機能させるため</a:t>
            </a:r>
            <a:r>
              <a:rPr lang="ja-JP" altLang="en-US" sz="2600" dirty="0"/>
              <a:t>、</a:t>
            </a:r>
            <a:r>
              <a:rPr lang="ja-JP" altLang="en-US" sz="2600" dirty="0" smtClean="0"/>
              <a:t>行政が男女共同参画の視点を持った施策を行う</a:t>
            </a:r>
            <a:endParaRPr lang="en-US" altLang="ja-JP" sz="2600" dirty="0" smtClean="0"/>
          </a:p>
          <a:p>
            <a:pPr marL="457200" indent="-457200">
              <a:buFont typeface="Wingdings" panose="05000000000000000000" pitchFamily="2" charset="2"/>
              <a:buChar char="ü"/>
            </a:pPr>
            <a:r>
              <a:rPr lang="ja-JP" altLang="en-US" sz="2600" dirty="0" smtClean="0"/>
              <a:t>女性</a:t>
            </a:r>
            <a:r>
              <a:rPr lang="ja-JP" altLang="en-US" sz="2600" dirty="0"/>
              <a:t>の意見を反映させるため、防災に</a:t>
            </a:r>
            <a:r>
              <a:rPr lang="ja-JP" altLang="en-US" sz="2600" dirty="0" smtClean="0"/>
              <a:t>係る</a:t>
            </a:r>
            <a:r>
              <a:rPr lang="en-US" altLang="ja-JP" sz="2600" dirty="0" smtClean="0"/>
              <a:t/>
            </a:r>
            <a:br>
              <a:rPr lang="en-US" altLang="ja-JP" sz="2600" dirty="0" smtClean="0"/>
            </a:br>
            <a:r>
              <a:rPr lang="ja-JP" altLang="en-US" sz="2600" dirty="0" smtClean="0"/>
              <a:t>政策</a:t>
            </a:r>
            <a:r>
              <a:rPr lang="ja-JP" altLang="en-US" sz="2600" dirty="0"/>
              <a:t>・方針決定過程に女性が参画する</a:t>
            </a:r>
          </a:p>
        </p:txBody>
      </p:sp>
      <p:sp>
        <p:nvSpPr>
          <p:cNvPr id="12" name="テキスト ボックス 11"/>
          <p:cNvSpPr txBox="1"/>
          <p:nvPr/>
        </p:nvSpPr>
        <p:spPr>
          <a:xfrm>
            <a:off x="971600" y="5229200"/>
            <a:ext cx="2736303" cy="1387213"/>
          </a:xfrm>
          <a:prstGeom prst="rect">
            <a:avLst/>
          </a:prstGeom>
          <a:solidFill>
            <a:schemeClr val="bg1"/>
          </a:solidFill>
          <a:ln w="25400">
            <a:solidFill>
              <a:schemeClr val="accent5"/>
            </a:solidFill>
          </a:ln>
        </p:spPr>
        <p:txBody>
          <a:bodyPr wrap="none" rtlCol="0" anchor="ctr" anchorCtr="0">
            <a:noAutofit/>
          </a:bodyPr>
          <a:lstStyle/>
          <a:p>
            <a:r>
              <a:rPr lang="ja-JP" altLang="en-US" sz="2800" dirty="0">
                <a:solidFill>
                  <a:schemeClr val="accent5"/>
                </a:solidFill>
              </a:rPr>
              <a:t>男性</a:t>
            </a:r>
            <a:r>
              <a:rPr lang="ja-JP" altLang="en-US" sz="2800" dirty="0" smtClean="0">
                <a:solidFill>
                  <a:schemeClr val="accent5"/>
                </a:solidFill>
              </a:rPr>
              <a:t>中心型</a:t>
            </a:r>
            <a:r>
              <a:rPr lang="ja-JP" altLang="en-US" sz="2800" dirty="0" smtClean="0"/>
              <a:t>の</a:t>
            </a:r>
            <a:endParaRPr lang="en-US" altLang="ja-JP" sz="2800" dirty="0" smtClean="0"/>
          </a:p>
          <a:p>
            <a:r>
              <a:rPr lang="ja-JP" altLang="en-US" sz="2800" dirty="0" smtClean="0"/>
              <a:t>防災</a:t>
            </a:r>
            <a:endParaRPr lang="ja-JP" altLang="en-US" sz="2800" dirty="0"/>
          </a:p>
        </p:txBody>
      </p:sp>
      <p:sp>
        <p:nvSpPr>
          <p:cNvPr id="13" name="テキスト ボックス 12"/>
          <p:cNvSpPr txBox="1"/>
          <p:nvPr/>
        </p:nvSpPr>
        <p:spPr>
          <a:xfrm>
            <a:off x="5436096" y="5229200"/>
            <a:ext cx="2736303" cy="1387213"/>
          </a:xfrm>
          <a:prstGeom prst="rect">
            <a:avLst/>
          </a:prstGeom>
          <a:solidFill>
            <a:schemeClr val="bg1"/>
          </a:solidFill>
          <a:ln w="25400">
            <a:solidFill>
              <a:schemeClr val="accent5"/>
            </a:solidFill>
          </a:ln>
        </p:spPr>
        <p:txBody>
          <a:bodyPr wrap="none" rtlCol="0" anchor="ctr" anchorCtr="0">
            <a:noAutofit/>
          </a:bodyPr>
          <a:lstStyle/>
          <a:p>
            <a:r>
              <a:rPr lang="ja-JP" altLang="en-US" sz="2800" b="1" dirty="0">
                <a:solidFill>
                  <a:srgbClr val="FFCC00"/>
                </a:solidFill>
              </a:rPr>
              <a:t>男女共同参画</a:t>
            </a:r>
            <a:r>
              <a:rPr lang="ja-JP" altLang="en-US" sz="2800" dirty="0"/>
              <a:t>の</a:t>
            </a:r>
          </a:p>
          <a:p>
            <a:r>
              <a:rPr lang="ja-JP" altLang="en-US" sz="2800" dirty="0"/>
              <a:t>視点からの防災</a:t>
            </a:r>
          </a:p>
        </p:txBody>
      </p:sp>
      <p:sp>
        <p:nvSpPr>
          <p:cNvPr id="14" name="下矢印 13"/>
          <p:cNvSpPr/>
          <p:nvPr/>
        </p:nvSpPr>
        <p:spPr>
          <a:xfrm rot="16200000">
            <a:off x="4216677" y="5464861"/>
            <a:ext cx="700242" cy="949001"/>
          </a:xfrm>
          <a:prstGeom prst="downArrow">
            <a:avLst>
              <a:gd name="adj1" fmla="val 45855"/>
              <a:gd name="adj2" fmla="val 739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95210100"/>
      </p:ext>
    </p:extLst>
  </p:cSld>
  <p:clrMapOvr>
    <a:masterClrMapping/>
  </p:clrMapOvr>
  <p:transition advClick="0" advTm="3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16024" y="896676"/>
            <a:ext cx="8748464" cy="2554545"/>
          </a:xfrm>
          <a:prstGeom prst="rect">
            <a:avLst/>
          </a:prstGeom>
          <a:noFill/>
        </p:spPr>
        <p:txBody>
          <a:bodyPr wrap="square" rtlCol="0">
            <a:spAutoFit/>
          </a:bodyPr>
          <a:lstStyle/>
          <a:p>
            <a:r>
              <a:rPr lang="ja-JP" altLang="en-US" sz="2400" b="1" dirty="0" smtClean="0">
                <a:latin typeface="+mn-ea"/>
              </a:rPr>
              <a:t>防災基本計画</a:t>
            </a:r>
            <a:r>
              <a:rPr lang="ja-JP" altLang="en-US" dirty="0" smtClean="0">
                <a:latin typeface="+mn-ea"/>
              </a:rPr>
              <a:t>（平成</a:t>
            </a:r>
            <a:r>
              <a:rPr lang="en-US" altLang="ja-JP" dirty="0" smtClean="0">
                <a:latin typeface="+mn-ea"/>
              </a:rPr>
              <a:t>28</a:t>
            </a:r>
            <a:r>
              <a:rPr lang="ja-JP" altLang="en-US" dirty="0" smtClean="0">
                <a:latin typeface="+mn-ea"/>
              </a:rPr>
              <a:t>年</a:t>
            </a:r>
            <a:r>
              <a:rPr lang="en-US" altLang="ja-JP" dirty="0" smtClean="0">
                <a:latin typeface="+mn-ea"/>
              </a:rPr>
              <a:t>2</a:t>
            </a:r>
            <a:r>
              <a:rPr lang="ja-JP" altLang="en-US" dirty="0" smtClean="0">
                <a:latin typeface="+mn-ea"/>
              </a:rPr>
              <a:t>月中央防災会議決定）</a:t>
            </a:r>
            <a:endParaRPr lang="en-US" altLang="ja-JP" dirty="0" smtClean="0">
              <a:latin typeface="+mn-ea"/>
            </a:endParaRPr>
          </a:p>
          <a:p>
            <a:pPr>
              <a:spcBef>
                <a:spcPts val="600"/>
              </a:spcBef>
            </a:pPr>
            <a:r>
              <a:rPr lang="ja-JP" altLang="en-US" sz="2000" b="1" dirty="0" smtClean="0">
                <a:latin typeface="+mn-ea"/>
              </a:rPr>
              <a:t>　第１編　第３章 </a:t>
            </a:r>
            <a:r>
              <a:rPr lang="ja-JP" altLang="en-US" sz="2000" b="1" dirty="0">
                <a:latin typeface="+mn-ea"/>
              </a:rPr>
              <a:t>防災をめぐる社会構造の変化と</a:t>
            </a:r>
            <a:r>
              <a:rPr lang="ja-JP" altLang="en-US" sz="2000" b="1" dirty="0" smtClean="0">
                <a:latin typeface="+mn-ea"/>
              </a:rPr>
              <a:t>対応</a:t>
            </a:r>
            <a:endParaRPr lang="en-US" altLang="ja-JP" sz="2000" b="1" dirty="0">
              <a:latin typeface="+mn-ea"/>
            </a:endParaRPr>
          </a:p>
          <a:p>
            <a:pPr marL="266700" indent="-266700">
              <a:lnSpc>
                <a:spcPct val="150000"/>
              </a:lnSpc>
            </a:pPr>
            <a:r>
              <a:rPr lang="ja-JP" altLang="en-US" sz="2000" dirty="0" smtClean="0">
                <a:latin typeface="+mn-ea"/>
              </a:rPr>
              <a:t>　</a:t>
            </a:r>
            <a:r>
              <a:rPr lang="ja-JP" altLang="en-US" dirty="0" smtClean="0">
                <a:latin typeface="+mn-ea"/>
              </a:rPr>
              <a:t>地域</a:t>
            </a:r>
            <a:r>
              <a:rPr lang="ja-JP" altLang="en-US" dirty="0">
                <a:latin typeface="+mn-ea"/>
              </a:rPr>
              <a:t>における生活者の多様な視点を反映した防災対策の実施により地域の</a:t>
            </a:r>
            <a:r>
              <a:rPr lang="ja-JP" altLang="en-US" dirty="0" smtClean="0">
                <a:latin typeface="+mn-ea"/>
              </a:rPr>
              <a:t>防災力</a:t>
            </a:r>
            <a:r>
              <a:rPr lang="ja-JP" altLang="en-US" dirty="0">
                <a:latin typeface="+mn-ea"/>
              </a:rPr>
              <a:t>向上を図る</a:t>
            </a:r>
            <a:r>
              <a:rPr lang="ja-JP" altLang="en-US" dirty="0" smtClean="0">
                <a:solidFill>
                  <a:prstClr val="black"/>
                </a:solidFill>
                <a:latin typeface="+mn-ea"/>
              </a:rPr>
              <a:t>ため、地方</a:t>
            </a:r>
            <a:r>
              <a:rPr lang="ja-JP" altLang="en-US" dirty="0">
                <a:solidFill>
                  <a:prstClr val="black"/>
                </a:solidFill>
                <a:latin typeface="+mn-ea"/>
              </a:rPr>
              <a:t>防災会議の委員への任命</a:t>
            </a:r>
            <a:r>
              <a:rPr lang="ja-JP" altLang="en-US" dirty="0" smtClean="0">
                <a:solidFill>
                  <a:prstClr val="black"/>
                </a:solidFill>
                <a:latin typeface="+mn-ea"/>
              </a:rPr>
              <a:t>など</a:t>
            </a:r>
            <a:r>
              <a:rPr lang="ja-JP" altLang="en-US" dirty="0">
                <a:latin typeface="+mn-ea"/>
              </a:rPr>
              <a:t>、</a:t>
            </a:r>
            <a:r>
              <a:rPr lang="ja-JP" altLang="en-US" b="1" u="sng" dirty="0" smtClean="0">
                <a:solidFill>
                  <a:schemeClr val="accent5"/>
                </a:solidFill>
                <a:latin typeface="+mn-ea"/>
              </a:rPr>
              <a:t>防災</a:t>
            </a:r>
            <a:r>
              <a:rPr lang="ja-JP" altLang="en-US" b="1" u="sng" dirty="0">
                <a:solidFill>
                  <a:schemeClr val="accent5"/>
                </a:solidFill>
                <a:latin typeface="+mn-ea"/>
              </a:rPr>
              <a:t>に関する政策・</a:t>
            </a:r>
            <a:r>
              <a:rPr lang="ja-JP" altLang="en-US" b="1" u="sng" dirty="0" smtClean="0">
                <a:solidFill>
                  <a:schemeClr val="accent5"/>
                </a:solidFill>
                <a:latin typeface="+mn-ea"/>
              </a:rPr>
              <a:t>方針</a:t>
            </a:r>
            <a:r>
              <a:rPr lang="ja-JP" altLang="en-US" b="1" u="sng" dirty="0">
                <a:solidFill>
                  <a:schemeClr val="accent5"/>
                </a:solidFill>
                <a:latin typeface="+mn-ea"/>
              </a:rPr>
              <a:t>決定過程及び防災の現場における女性や</a:t>
            </a:r>
            <a:r>
              <a:rPr lang="ja-JP" altLang="en-US" b="1" u="sng" dirty="0" smtClean="0">
                <a:solidFill>
                  <a:schemeClr val="accent5"/>
                </a:solidFill>
                <a:latin typeface="+mn-ea"/>
              </a:rPr>
              <a:t>高齢者、障害者</a:t>
            </a:r>
            <a:r>
              <a:rPr lang="ja-JP" altLang="en-US" b="1" u="sng" dirty="0">
                <a:solidFill>
                  <a:schemeClr val="accent5"/>
                </a:solidFill>
                <a:latin typeface="+mn-ea"/>
              </a:rPr>
              <a:t>などの参画を拡大</a:t>
            </a:r>
            <a:r>
              <a:rPr lang="ja-JP" altLang="en-US" b="1" u="sng" dirty="0" smtClean="0">
                <a:solidFill>
                  <a:schemeClr val="accent5"/>
                </a:solidFill>
                <a:latin typeface="+mn-ea"/>
              </a:rPr>
              <a:t>し、男女</a:t>
            </a:r>
            <a:r>
              <a:rPr lang="ja-JP" altLang="en-US" b="1" u="sng" dirty="0">
                <a:solidFill>
                  <a:schemeClr val="accent5"/>
                </a:solidFill>
                <a:latin typeface="+mn-ea"/>
              </a:rPr>
              <a:t>共同参画その他の多様な視点を取り入れた防災体制を確立する必要</a:t>
            </a:r>
            <a:r>
              <a:rPr lang="ja-JP" altLang="en-US" dirty="0">
                <a:solidFill>
                  <a:prstClr val="black"/>
                </a:solidFill>
                <a:latin typeface="+mn-ea"/>
              </a:rPr>
              <a:t>が</a:t>
            </a:r>
            <a:r>
              <a:rPr lang="ja-JP" altLang="en-US" dirty="0" smtClean="0">
                <a:solidFill>
                  <a:prstClr val="black"/>
                </a:solidFill>
                <a:latin typeface="+mn-ea"/>
              </a:rPr>
              <a:t>ある</a:t>
            </a:r>
            <a:r>
              <a:rPr lang="ja-JP" altLang="en-US" dirty="0">
                <a:solidFill>
                  <a:prstClr val="black"/>
                </a:solidFill>
                <a:latin typeface="+mn-ea"/>
              </a:rPr>
              <a:t>。</a:t>
            </a:r>
            <a:endParaRPr lang="en-US" altLang="ja-JP" dirty="0" smtClean="0">
              <a:solidFill>
                <a:prstClr val="black"/>
              </a:solidFill>
              <a:latin typeface="+mn-ea"/>
            </a:endParaRPr>
          </a:p>
        </p:txBody>
      </p:sp>
      <p:sp>
        <p:nvSpPr>
          <p:cNvPr id="11" name="テキスト ボックス 10"/>
          <p:cNvSpPr txBox="1"/>
          <p:nvPr/>
        </p:nvSpPr>
        <p:spPr>
          <a:xfrm>
            <a:off x="216024" y="3591594"/>
            <a:ext cx="8748464" cy="3077766"/>
          </a:xfrm>
          <a:prstGeom prst="rect">
            <a:avLst/>
          </a:prstGeom>
          <a:noFill/>
        </p:spPr>
        <p:txBody>
          <a:bodyPr wrap="square" rtlCol="0">
            <a:spAutoFit/>
          </a:bodyPr>
          <a:lstStyle/>
          <a:p>
            <a:pPr>
              <a:lnSpc>
                <a:spcPct val="150000"/>
              </a:lnSpc>
            </a:pPr>
            <a:r>
              <a:rPr lang="ja-JP" altLang="en-US" sz="2400" b="1" dirty="0" smtClean="0">
                <a:latin typeface="+mn-ea"/>
              </a:rPr>
              <a:t>第４次男女共同参画基本計画</a:t>
            </a:r>
            <a:r>
              <a:rPr lang="ja-JP" altLang="en-US" dirty="0" smtClean="0">
                <a:latin typeface="+mn-ea"/>
              </a:rPr>
              <a:t>（平成</a:t>
            </a:r>
            <a:r>
              <a:rPr lang="en-US" altLang="ja-JP" dirty="0" smtClean="0">
                <a:latin typeface="+mn-ea"/>
              </a:rPr>
              <a:t>27</a:t>
            </a:r>
            <a:r>
              <a:rPr lang="ja-JP" altLang="en-US" dirty="0" smtClean="0">
                <a:latin typeface="+mn-ea"/>
              </a:rPr>
              <a:t>年</a:t>
            </a:r>
            <a:r>
              <a:rPr lang="en-US" altLang="ja-JP" dirty="0" smtClean="0">
                <a:latin typeface="+mn-ea"/>
              </a:rPr>
              <a:t>12</a:t>
            </a:r>
            <a:r>
              <a:rPr lang="ja-JP" altLang="en-US" dirty="0" smtClean="0">
                <a:latin typeface="+mn-ea"/>
              </a:rPr>
              <a:t>月</a:t>
            </a:r>
            <a:r>
              <a:rPr lang="en-US" altLang="ja-JP" dirty="0" smtClean="0">
                <a:latin typeface="+mn-ea"/>
              </a:rPr>
              <a:t>25</a:t>
            </a:r>
            <a:r>
              <a:rPr lang="ja-JP" altLang="en-US" dirty="0" smtClean="0">
                <a:latin typeface="+mn-ea"/>
              </a:rPr>
              <a:t>日閣議決定）</a:t>
            </a:r>
            <a:endParaRPr lang="en-US" altLang="ja-JP" dirty="0" smtClean="0">
              <a:latin typeface="+mn-ea"/>
            </a:endParaRPr>
          </a:p>
          <a:p>
            <a:pPr>
              <a:spcBef>
                <a:spcPts val="600"/>
              </a:spcBef>
            </a:pPr>
            <a:r>
              <a:rPr lang="ja-JP" altLang="en-US" sz="2000" b="1" dirty="0" smtClean="0">
                <a:latin typeface="+mn-ea"/>
              </a:rPr>
              <a:t>　第</a:t>
            </a:r>
            <a:r>
              <a:rPr lang="en-US" altLang="ja-JP" sz="2000" b="1" dirty="0" smtClean="0">
                <a:latin typeface="+mn-ea"/>
              </a:rPr>
              <a:t>11</a:t>
            </a:r>
            <a:r>
              <a:rPr lang="ja-JP" altLang="en-US" sz="2000" b="1" dirty="0">
                <a:latin typeface="+mn-ea"/>
              </a:rPr>
              <a:t>分野 男女共同参画の視点に立った防災・復興体制の</a:t>
            </a:r>
            <a:r>
              <a:rPr lang="ja-JP" altLang="en-US" sz="2000" b="1" dirty="0" smtClean="0">
                <a:latin typeface="+mn-ea"/>
              </a:rPr>
              <a:t>確立</a:t>
            </a:r>
            <a:endParaRPr lang="en-US" altLang="ja-JP" sz="2000" b="1" dirty="0" smtClean="0">
              <a:latin typeface="+mn-ea"/>
            </a:endParaRPr>
          </a:p>
          <a:p>
            <a:pPr>
              <a:spcBef>
                <a:spcPts val="600"/>
              </a:spcBef>
            </a:pPr>
            <a:r>
              <a:rPr lang="ja-JP" altLang="en-US" sz="2000" b="1" dirty="0" smtClean="0">
                <a:latin typeface="+mn-ea"/>
              </a:rPr>
              <a:t>　１</a:t>
            </a:r>
            <a:r>
              <a:rPr lang="ja-JP" altLang="en-US" sz="2000" b="1" dirty="0">
                <a:latin typeface="+mn-ea"/>
              </a:rPr>
              <a:t>　防災分野における女性の参画拡大</a:t>
            </a:r>
            <a:r>
              <a:rPr lang="ja-JP" altLang="en-US" sz="2000" b="1" dirty="0" err="1">
                <a:latin typeface="+mn-ea"/>
              </a:rPr>
              <a:t>など</a:t>
            </a:r>
            <a:r>
              <a:rPr lang="ja-JP" altLang="en-US" sz="2000" b="1" dirty="0">
                <a:latin typeface="+mn-ea"/>
              </a:rPr>
              <a:t>男女共同参画の推進</a:t>
            </a:r>
          </a:p>
          <a:p>
            <a:pPr marL="266700">
              <a:lnSpc>
                <a:spcPct val="150000"/>
              </a:lnSpc>
            </a:pPr>
            <a:r>
              <a:rPr lang="ja-JP" altLang="en-US" dirty="0" smtClean="0">
                <a:solidFill>
                  <a:prstClr val="black"/>
                </a:solidFill>
                <a:latin typeface="+mn-ea"/>
              </a:rPr>
              <a:t>地域</a:t>
            </a:r>
            <a:r>
              <a:rPr lang="ja-JP" altLang="en-US" dirty="0">
                <a:solidFill>
                  <a:prstClr val="black"/>
                </a:solidFill>
                <a:latin typeface="+mn-ea"/>
              </a:rPr>
              <a:t>における生活者の多様な視点を反映した防災対策の実施により地域の防災力向上</a:t>
            </a:r>
            <a:r>
              <a:rPr lang="ja-JP" altLang="en-US" dirty="0" smtClean="0">
                <a:solidFill>
                  <a:prstClr val="black"/>
                </a:solidFill>
                <a:latin typeface="+mn-ea"/>
              </a:rPr>
              <a:t>を図る</a:t>
            </a:r>
            <a:r>
              <a:rPr lang="ja-JP" altLang="en-US" dirty="0">
                <a:solidFill>
                  <a:prstClr val="black"/>
                </a:solidFill>
                <a:latin typeface="+mn-ea"/>
              </a:rPr>
              <a:t>ため、</a:t>
            </a:r>
            <a:r>
              <a:rPr lang="ja-JP" altLang="en-US" b="1" u="sng" dirty="0" smtClean="0">
                <a:solidFill>
                  <a:schemeClr val="accent5"/>
                </a:solidFill>
                <a:latin typeface="+mn-ea"/>
              </a:rPr>
              <a:t>防災（予防</a:t>
            </a:r>
            <a:r>
              <a:rPr lang="ja-JP" altLang="en-US" b="1" u="sng" dirty="0">
                <a:solidFill>
                  <a:schemeClr val="accent5"/>
                </a:solidFill>
                <a:latin typeface="+mn-ea"/>
              </a:rPr>
              <a:t>、応急、復旧・復興のそれぞれの段階を</a:t>
            </a:r>
            <a:r>
              <a:rPr lang="ja-JP" altLang="en-US" b="1" u="sng" dirty="0" smtClean="0">
                <a:solidFill>
                  <a:schemeClr val="accent5"/>
                </a:solidFill>
                <a:latin typeface="+mn-ea"/>
              </a:rPr>
              <a:t>含む）に</a:t>
            </a:r>
            <a:r>
              <a:rPr lang="ja-JP" altLang="en-US" b="1" u="sng" dirty="0">
                <a:solidFill>
                  <a:schemeClr val="accent5"/>
                </a:solidFill>
                <a:latin typeface="+mn-ea"/>
              </a:rPr>
              <a:t>関する政策・方針</a:t>
            </a:r>
            <a:r>
              <a:rPr lang="ja-JP" altLang="en-US" b="1" u="sng" dirty="0" smtClean="0">
                <a:solidFill>
                  <a:schemeClr val="accent5"/>
                </a:solidFill>
                <a:latin typeface="+mn-ea"/>
              </a:rPr>
              <a:t>決定</a:t>
            </a:r>
            <a:r>
              <a:rPr lang="ja-JP" altLang="en-US" b="1" u="sng" dirty="0">
                <a:solidFill>
                  <a:schemeClr val="accent5"/>
                </a:solidFill>
                <a:latin typeface="+mn-ea"/>
              </a:rPr>
              <a:t>過程及び防災の現場における女性の参画を拡大し、男女共同参画の視点を取り入れた</a:t>
            </a:r>
            <a:r>
              <a:rPr lang="ja-JP" altLang="en-US" b="1" u="sng" dirty="0" smtClean="0">
                <a:solidFill>
                  <a:schemeClr val="accent5"/>
                </a:solidFill>
                <a:latin typeface="+mn-ea"/>
              </a:rPr>
              <a:t>防災体制</a:t>
            </a:r>
            <a:r>
              <a:rPr lang="ja-JP" altLang="en-US" b="1" u="sng" dirty="0">
                <a:solidFill>
                  <a:schemeClr val="accent5"/>
                </a:solidFill>
                <a:latin typeface="+mn-ea"/>
              </a:rPr>
              <a:t>を確立</a:t>
            </a:r>
            <a:r>
              <a:rPr lang="ja-JP" altLang="en-US" dirty="0">
                <a:solidFill>
                  <a:prstClr val="black"/>
                </a:solidFill>
                <a:latin typeface="+mn-ea"/>
              </a:rPr>
              <a:t>する</a:t>
            </a:r>
            <a:r>
              <a:rPr lang="ja-JP" altLang="en-US" dirty="0" smtClean="0">
                <a:solidFill>
                  <a:prstClr val="black"/>
                </a:solidFill>
                <a:latin typeface="+mn-ea"/>
              </a:rPr>
              <a:t>。</a:t>
            </a:r>
            <a:endParaRPr lang="en-US" altLang="ja-JP" dirty="0">
              <a:solidFill>
                <a:prstClr val="black"/>
              </a:solidFill>
              <a:latin typeface="+mn-ea"/>
            </a:endParaRPr>
          </a:p>
        </p:txBody>
      </p:sp>
      <p:sp>
        <p:nvSpPr>
          <p:cNvPr id="5"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参考資料</a:t>
            </a:r>
            <a:r>
              <a:rPr lang="ja-JP" altLang="en-US" sz="2400" dirty="0" smtClean="0">
                <a:solidFill>
                  <a:schemeClr val="bg1"/>
                </a:solidFill>
                <a:latin typeface="+mn-ea"/>
                <a:ea typeface="+mn-ea"/>
              </a:rPr>
              <a:t>　防災</a:t>
            </a:r>
            <a:r>
              <a:rPr lang="ja-JP" altLang="en-US" sz="2400" dirty="0">
                <a:solidFill>
                  <a:schemeClr val="bg1"/>
                </a:solidFill>
                <a:latin typeface="+mn-ea"/>
                <a:ea typeface="+mn-ea"/>
              </a:rPr>
              <a:t>基本</a:t>
            </a:r>
            <a:r>
              <a:rPr lang="ja-JP" altLang="en-US" sz="2400" dirty="0" smtClean="0">
                <a:solidFill>
                  <a:schemeClr val="bg1"/>
                </a:solidFill>
                <a:latin typeface="+mn-ea"/>
                <a:ea typeface="+mn-ea"/>
              </a:rPr>
              <a:t>計画／男女共同参画基本計画</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876100871"/>
      </p:ext>
    </p:extLst>
  </p:cSld>
  <p:clrMapOvr>
    <a:masterClrMapping/>
  </p:clrMapOvr>
  <p:transition advClick="0" advTm="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男女共同参画の視点から</a:t>
            </a:r>
            <a:r>
              <a:rPr lang="ja-JP" altLang="en-US" sz="3600" dirty="0" smtClean="0">
                <a:solidFill>
                  <a:schemeClr val="bg1"/>
                </a:solidFill>
                <a:latin typeface="+mj-ea"/>
                <a:ea typeface="+mj-ea"/>
              </a:rPr>
              <a:t>の防災</a:t>
            </a:r>
            <a:r>
              <a:rPr lang="ja-JP" altLang="en-US" sz="3600" dirty="0">
                <a:solidFill>
                  <a:schemeClr val="bg1"/>
                </a:solidFill>
                <a:latin typeface="+mj-ea"/>
                <a:ea typeface="+mj-ea"/>
              </a:rPr>
              <a:t>研修</a:t>
            </a:r>
          </a:p>
        </p:txBody>
      </p:sp>
      <p:sp>
        <p:nvSpPr>
          <p:cNvPr id="26" name="テキスト ボックス 25"/>
          <p:cNvSpPr txBox="1"/>
          <p:nvPr/>
        </p:nvSpPr>
        <p:spPr>
          <a:xfrm>
            <a:off x="288250" y="1196752"/>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座　学</a:t>
            </a:r>
            <a:endParaRPr kumimoji="1" lang="ja-JP" altLang="en-US" sz="2400" dirty="0">
              <a:solidFill>
                <a:schemeClr val="bg1"/>
              </a:solidFill>
            </a:endParaRPr>
          </a:p>
        </p:txBody>
      </p:sp>
      <p:sp>
        <p:nvSpPr>
          <p:cNvPr id="27" name="テキスト ボックス 26"/>
          <p:cNvSpPr txBox="1"/>
          <p:nvPr/>
        </p:nvSpPr>
        <p:spPr>
          <a:xfrm>
            <a:off x="2682191" y="1196753"/>
            <a:ext cx="2969929" cy="725823"/>
          </a:xfrm>
          <a:prstGeom prst="rect">
            <a:avLst/>
          </a:prstGeom>
          <a:solidFill>
            <a:schemeClr val="bg1">
              <a:lumMod val="95000"/>
            </a:schemeClr>
          </a:solidFill>
          <a:ln w="9525">
            <a:solidFill>
              <a:schemeClr val="bg1">
                <a:lumMod val="50000"/>
              </a:schemeClr>
            </a:solidFill>
          </a:ln>
        </p:spPr>
        <p:txBody>
          <a:bodyPr wrap="square" rtlCol="0" anchor="ctr" anchorCtr="0">
            <a:noAutofit/>
          </a:bodyPr>
          <a:lstStyle/>
          <a:p>
            <a:r>
              <a:rPr kumimoji="1" lang="ja-JP" altLang="en-US" sz="2400" dirty="0" smtClean="0"/>
              <a:t>防災と男女共同参画</a:t>
            </a:r>
            <a:endParaRPr kumimoji="1" lang="ja-JP" altLang="en-US" sz="2400" dirty="0"/>
          </a:p>
        </p:txBody>
      </p:sp>
      <p:sp>
        <p:nvSpPr>
          <p:cNvPr id="28" name="テキスト ボックス 27"/>
          <p:cNvSpPr txBox="1"/>
          <p:nvPr/>
        </p:nvSpPr>
        <p:spPr>
          <a:xfrm>
            <a:off x="288250" y="2174921"/>
            <a:ext cx="1723549" cy="3516268"/>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グループ</a:t>
            </a:r>
            <a:endParaRPr lang="en-US" altLang="ja-JP" sz="2400" dirty="0" smtClean="0">
              <a:solidFill>
                <a:schemeClr val="bg1"/>
              </a:solidFill>
            </a:endParaRPr>
          </a:p>
          <a:p>
            <a:pPr algn="ctr"/>
            <a:r>
              <a:rPr lang="ja-JP" altLang="en-US" sz="2400" dirty="0" smtClean="0">
                <a:solidFill>
                  <a:schemeClr val="bg1"/>
                </a:solidFill>
              </a:rPr>
              <a:t>ワーク</a:t>
            </a:r>
            <a:endParaRPr kumimoji="1" lang="en-US" altLang="ja-JP" sz="2400" dirty="0" smtClean="0">
              <a:solidFill>
                <a:schemeClr val="bg1"/>
              </a:solidFill>
            </a:endParaRPr>
          </a:p>
        </p:txBody>
      </p:sp>
      <p:sp>
        <p:nvSpPr>
          <p:cNvPr id="31" name="テキスト ボックス 30"/>
          <p:cNvSpPr txBox="1"/>
          <p:nvPr/>
        </p:nvSpPr>
        <p:spPr>
          <a:xfrm>
            <a:off x="2695639" y="3038067"/>
            <a:ext cx="4756682" cy="419617"/>
          </a:xfrm>
          <a:prstGeom prst="rect">
            <a:avLst/>
          </a:prstGeom>
          <a:solidFill>
            <a:srgbClr val="FDF9DB"/>
          </a:solidFill>
          <a:ln>
            <a:solidFill>
              <a:srgbClr val="FFCC00"/>
            </a:solidFill>
          </a:ln>
        </p:spPr>
        <p:txBody>
          <a:bodyPr wrap="square" rtlCol="0" anchor="ctr" anchorCtr="0">
            <a:noAutofit/>
          </a:bodyPr>
          <a:lstStyle/>
          <a:p>
            <a:r>
              <a:rPr kumimoji="1" lang="ja-JP" altLang="en-US" sz="2000" dirty="0" smtClean="0"/>
              <a:t>シチュエーションから考える行政の対策</a:t>
            </a:r>
            <a:endParaRPr kumimoji="1" lang="ja-JP" altLang="en-US" sz="2000" dirty="0"/>
          </a:p>
        </p:txBody>
      </p:sp>
      <p:sp>
        <p:nvSpPr>
          <p:cNvPr id="35" name="テキスト ボックス 34"/>
          <p:cNvSpPr txBox="1"/>
          <p:nvPr/>
        </p:nvSpPr>
        <p:spPr>
          <a:xfrm>
            <a:off x="2695638" y="4589280"/>
            <a:ext cx="4756683" cy="417003"/>
          </a:xfrm>
          <a:prstGeom prst="rect">
            <a:avLst/>
          </a:prstGeom>
          <a:noFill/>
          <a:ln>
            <a:solidFill>
              <a:schemeClr val="accent5"/>
            </a:solidFill>
          </a:ln>
        </p:spPr>
        <p:txBody>
          <a:bodyPr wrap="square" rtlCol="0" anchor="ctr" anchorCtr="0">
            <a:noAutofit/>
          </a:bodyPr>
          <a:lstStyle/>
          <a:p>
            <a:r>
              <a:rPr lang="ja-JP" altLang="en-US" sz="2000" dirty="0" smtClean="0"/>
              <a:t>地域の課題と行政が実行すべき解決策</a:t>
            </a:r>
            <a:endParaRPr kumimoji="1" lang="ja-JP" altLang="en-US" sz="2000" dirty="0"/>
          </a:p>
        </p:txBody>
      </p:sp>
      <p:sp>
        <p:nvSpPr>
          <p:cNvPr id="36" name="テキスト ボックス 35"/>
          <p:cNvSpPr txBox="1"/>
          <p:nvPr/>
        </p:nvSpPr>
        <p:spPr>
          <a:xfrm>
            <a:off x="2695638" y="5943537"/>
            <a:ext cx="1372305" cy="725823"/>
          </a:xfrm>
          <a:prstGeom prst="rect">
            <a:avLst/>
          </a:prstGeom>
          <a:noFill/>
          <a:ln>
            <a:solidFill>
              <a:schemeClr val="accent5"/>
            </a:solidFill>
          </a:ln>
        </p:spPr>
        <p:txBody>
          <a:bodyPr wrap="square" rtlCol="0" anchor="ctr" anchorCtr="0">
            <a:noAutofit/>
          </a:bodyPr>
          <a:lstStyle/>
          <a:p>
            <a:r>
              <a:rPr kumimoji="1" lang="ja-JP" altLang="en-US" sz="2400" dirty="0" smtClean="0"/>
              <a:t>まとめ</a:t>
            </a:r>
            <a:endParaRPr kumimoji="1" lang="ja-JP" altLang="en-US" sz="2400" dirty="0"/>
          </a:p>
        </p:txBody>
      </p:sp>
      <p:sp>
        <p:nvSpPr>
          <p:cNvPr id="37" name="テキスト ボックス 36"/>
          <p:cNvSpPr txBox="1"/>
          <p:nvPr/>
        </p:nvSpPr>
        <p:spPr>
          <a:xfrm>
            <a:off x="2207349" y="1196752"/>
            <a:ext cx="492443" cy="725823"/>
          </a:xfrm>
          <a:prstGeom prst="rect">
            <a:avLst/>
          </a:prstGeom>
          <a:solidFill>
            <a:schemeClr val="bg1">
              <a:lumMod val="50000"/>
            </a:schemeClr>
          </a:solidFill>
          <a:ln w="9525">
            <a:solidFill>
              <a:schemeClr val="bg1">
                <a:lumMod val="50000"/>
              </a:schemeClr>
            </a:solidFill>
          </a:ln>
        </p:spPr>
        <p:txBody>
          <a:bodyPr wrap="none" rtlCol="0" anchor="ctr">
            <a:noAutofit/>
          </a:bodyPr>
          <a:lstStyle/>
          <a:p>
            <a:r>
              <a:rPr kumimoji="1" lang="ja-JP" altLang="en-US" sz="2400" b="1" dirty="0" smtClean="0">
                <a:solidFill>
                  <a:schemeClr val="bg1"/>
                </a:solidFill>
              </a:rPr>
              <a:t>１</a:t>
            </a:r>
            <a:endParaRPr kumimoji="1" lang="ja-JP" altLang="en-US" sz="2400" b="1" dirty="0">
              <a:solidFill>
                <a:schemeClr val="bg1"/>
              </a:solidFill>
            </a:endParaRPr>
          </a:p>
        </p:txBody>
      </p:sp>
      <p:sp>
        <p:nvSpPr>
          <p:cNvPr id="29" name="テキスト ボックス 28"/>
          <p:cNvSpPr txBox="1"/>
          <p:nvPr/>
        </p:nvSpPr>
        <p:spPr>
          <a:xfrm>
            <a:off x="2695638" y="2174921"/>
            <a:ext cx="5976664" cy="725823"/>
          </a:xfrm>
          <a:prstGeom prst="rect">
            <a:avLst/>
          </a:prstGeom>
          <a:solidFill>
            <a:srgbClr val="FDF9DB"/>
          </a:solidFill>
          <a:ln>
            <a:solidFill>
              <a:srgbClr val="FFCC00"/>
            </a:solidFill>
          </a:ln>
        </p:spPr>
        <p:txBody>
          <a:bodyPr wrap="square" rtlCol="0" anchor="ctr" anchorCtr="0">
            <a:noAutofit/>
          </a:bodyPr>
          <a:lstStyle/>
          <a:p>
            <a:r>
              <a:rPr lang="ja-JP" altLang="en-US" sz="2400" dirty="0"/>
              <a:t>男女共同参画の視点</a:t>
            </a:r>
            <a:r>
              <a:rPr lang="ja-JP" altLang="en-US" sz="2400" dirty="0" smtClean="0"/>
              <a:t>から具体的</a:t>
            </a:r>
            <a:r>
              <a:rPr lang="ja-JP" altLang="en-US" sz="2400" dirty="0"/>
              <a:t>に考える</a:t>
            </a:r>
          </a:p>
        </p:txBody>
      </p:sp>
      <p:sp>
        <p:nvSpPr>
          <p:cNvPr id="38" name="テキスト ボックス 37"/>
          <p:cNvSpPr txBox="1"/>
          <p:nvPr/>
        </p:nvSpPr>
        <p:spPr>
          <a:xfrm>
            <a:off x="2183382" y="2174921"/>
            <a:ext cx="492443" cy="725823"/>
          </a:xfrm>
          <a:prstGeom prst="rect">
            <a:avLst/>
          </a:prstGeom>
          <a:solidFill>
            <a:srgbClr val="FFCC00"/>
          </a:solidFill>
          <a:ln>
            <a:solidFill>
              <a:srgbClr val="FFCC00"/>
            </a:solidFill>
          </a:ln>
        </p:spPr>
        <p:txBody>
          <a:bodyPr wrap="none" rtlCol="0" anchor="ctr">
            <a:noAutofit/>
          </a:bodyPr>
          <a:lstStyle/>
          <a:p>
            <a:r>
              <a:rPr kumimoji="1" lang="ja-JP" altLang="en-US" sz="2400" b="1" dirty="0" smtClean="0">
                <a:solidFill>
                  <a:schemeClr val="bg1"/>
                </a:solidFill>
              </a:rPr>
              <a:t>２</a:t>
            </a:r>
            <a:endParaRPr kumimoji="1" lang="ja-JP" altLang="en-US" sz="2400" b="1" dirty="0">
              <a:solidFill>
                <a:schemeClr val="bg1"/>
              </a:solidFill>
            </a:endParaRPr>
          </a:p>
        </p:txBody>
      </p:sp>
      <p:sp>
        <p:nvSpPr>
          <p:cNvPr id="34" name="テキスト ボックス 33"/>
          <p:cNvSpPr txBox="1"/>
          <p:nvPr/>
        </p:nvSpPr>
        <p:spPr>
          <a:xfrm>
            <a:off x="2695638" y="3682606"/>
            <a:ext cx="5976664" cy="725823"/>
          </a:xfrm>
          <a:prstGeom prst="rect">
            <a:avLst/>
          </a:prstGeom>
          <a:noFill/>
          <a:ln>
            <a:solidFill>
              <a:schemeClr val="accent5"/>
            </a:solidFill>
          </a:ln>
        </p:spPr>
        <p:txBody>
          <a:bodyPr wrap="square" rtlCol="0" anchor="ctr" anchorCtr="0">
            <a:noAutofit/>
          </a:bodyPr>
          <a:lstStyle/>
          <a:p>
            <a:r>
              <a:rPr lang="ja-JP" altLang="en-US" sz="2400" dirty="0"/>
              <a:t>男女共同参画の視点からの防災を実践</a:t>
            </a:r>
            <a:r>
              <a:rPr lang="ja-JP" altLang="en-US" sz="2400" dirty="0" smtClean="0"/>
              <a:t>する</a:t>
            </a:r>
            <a:endParaRPr lang="ja-JP" altLang="en-US" sz="2400" dirty="0"/>
          </a:p>
        </p:txBody>
      </p:sp>
      <p:sp>
        <p:nvSpPr>
          <p:cNvPr id="39" name="テキスト ボックス 38"/>
          <p:cNvSpPr txBox="1"/>
          <p:nvPr/>
        </p:nvSpPr>
        <p:spPr>
          <a:xfrm>
            <a:off x="2183382" y="3682606"/>
            <a:ext cx="492443" cy="725823"/>
          </a:xfrm>
          <a:prstGeom prst="rect">
            <a:avLst/>
          </a:prstGeom>
          <a:solidFill>
            <a:schemeClr val="accent5"/>
          </a:solidFill>
          <a:ln>
            <a:solidFill>
              <a:schemeClr val="accent5"/>
            </a:solidFill>
          </a:ln>
        </p:spPr>
        <p:txBody>
          <a:bodyPr wrap="none" rtlCol="0" anchor="ctr">
            <a:noAutofit/>
          </a:bodyPr>
          <a:lstStyle/>
          <a:p>
            <a:r>
              <a:rPr kumimoji="1" lang="ja-JP" altLang="en-US" sz="2400" b="1" dirty="0" smtClean="0">
                <a:solidFill>
                  <a:schemeClr val="bg1"/>
                </a:solidFill>
              </a:rPr>
              <a:t>３</a:t>
            </a:r>
            <a:endParaRPr kumimoji="1" lang="ja-JP" altLang="en-US" sz="2400" b="1" dirty="0">
              <a:solidFill>
                <a:schemeClr val="bg1"/>
              </a:solidFill>
            </a:endParaRPr>
          </a:p>
        </p:txBody>
      </p:sp>
      <p:sp>
        <p:nvSpPr>
          <p:cNvPr id="40" name="テキスト ボックス 39"/>
          <p:cNvSpPr txBox="1"/>
          <p:nvPr/>
        </p:nvSpPr>
        <p:spPr>
          <a:xfrm>
            <a:off x="297963" y="5943536"/>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まとめ</a:t>
            </a:r>
            <a:endParaRPr lang="en-US" altLang="ja-JP" sz="2400" dirty="0" smtClean="0">
              <a:solidFill>
                <a:schemeClr val="bg1"/>
              </a:solidFill>
            </a:endParaRPr>
          </a:p>
        </p:txBody>
      </p:sp>
      <p:sp>
        <p:nvSpPr>
          <p:cNvPr id="18" name="テキスト ボックス 17"/>
          <p:cNvSpPr txBox="1"/>
          <p:nvPr/>
        </p:nvSpPr>
        <p:spPr>
          <a:xfrm>
            <a:off x="2183382" y="5943535"/>
            <a:ext cx="492443" cy="725823"/>
          </a:xfrm>
          <a:prstGeom prst="rect">
            <a:avLst/>
          </a:prstGeom>
          <a:solidFill>
            <a:schemeClr val="accent5"/>
          </a:solidFill>
          <a:ln>
            <a:solidFill>
              <a:schemeClr val="accent5"/>
            </a:solidFill>
          </a:ln>
        </p:spPr>
        <p:txBody>
          <a:bodyPr wrap="none" rtlCol="0" anchor="ctr">
            <a:noAutofit/>
          </a:bodyPr>
          <a:lstStyle/>
          <a:p>
            <a:r>
              <a:rPr lang="ja-JP" altLang="en-US" sz="2400" b="1" dirty="0">
                <a:solidFill>
                  <a:schemeClr val="bg1"/>
                </a:solidFill>
              </a:rPr>
              <a:t>４</a:t>
            </a:r>
            <a:endParaRPr kumimoji="1" lang="ja-JP" altLang="en-US" sz="2400" b="1" dirty="0">
              <a:solidFill>
                <a:schemeClr val="bg1"/>
              </a:solidFill>
            </a:endParaRPr>
          </a:p>
        </p:txBody>
      </p:sp>
      <p:sp>
        <p:nvSpPr>
          <p:cNvPr id="23" name="テキスト ボックス 22"/>
          <p:cNvSpPr txBox="1"/>
          <p:nvPr/>
        </p:nvSpPr>
        <p:spPr>
          <a:xfrm>
            <a:off x="2695638" y="5187133"/>
            <a:ext cx="4756684" cy="417003"/>
          </a:xfrm>
          <a:prstGeom prst="rect">
            <a:avLst/>
          </a:prstGeom>
          <a:noFill/>
          <a:ln>
            <a:solidFill>
              <a:schemeClr val="accent5"/>
            </a:solidFill>
          </a:ln>
        </p:spPr>
        <p:txBody>
          <a:bodyPr wrap="square" rtlCol="0" anchor="ctr" anchorCtr="0">
            <a:noAutofit/>
          </a:bodyPr>
          <a:lstStyle/>
          <a:p>
            <a:r>
              <a:rPr lang="ja-JP" altLang="en-US" sz="2000" dirty="0"/>
              <a:t>全国</a:t>
            </a:r>
            <a:r>
              <a:rPr lang="ja-JP" altLang="en-US" sz="2000" dirty="0" smtClean="0"/>
              <a:t>の取組</a:t>
            </a:r>
            <a:r>
              <a:rPr kumimoji="1" lang="ja-JP" altLang="en-US" sz="2000" dirty="0" smtClean="0"/>
              <a:t>事例紹介</a:t>
            </a:r>
            <a:endParaRPr kumimoji="1" lang="ja-JP" altLang="en-US" sz="2000" dirty="0"/>
          </a:p>
        </p:txBody>
      </p:sp>
      <p:sp>
        <p:nvSpPr>
          <p:cNvPr id="19" name="正方形/長方形 18"/>
          <p:cNvSpPr/>
          <p:nvPr/>
        </p:nvSpPr>
        <p:spPr>
          <a:xfrm>
            <a:off x="2183382" y="2174920"/>
            <a:ext cx="6493074" cy="72582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687437" y="3022875"/>
            <a:ext cx="4764883" cy="43480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8076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400" dirty="0" smtClean="0">
                <a:solidFill>
                  <a:schemeClr val="bg1"/>
                </a:solidFill>
                <a:latin typeface="+mn-ea"/>
                <a:ea typeface="+mn-ea"/>
              </a:rPr>
              <a:t>セッション２の進め方</a:t>
            </a:r>
            <a:endParaRPr lang="ja-JP" altLang="en-US" sz="2400" dirty="0">
              <a:solidFill>
                <a:schemeClr val="bg1"/>
              </a:solidFill>
              <a:latin typeface="+mn-ea"/>
              <a:ea typeface="+mn-ea"/>
            </a:endParaRPr>
          </a:p>
        </p:txBody>
      </p:sp>
      <p:sp>
        <p:nvSpPr>
          <p:cNvPr id="5" name="テキスト ボックス 4"/>
          <p:cNvSpPr txBox="1"/>
          <p:nvPr/>
        </p:nvSpPr>
        <p:spPr>
          <a:xfrm>
            <a:off x="1125541" y="1124744"/>
            <a:ext cx="7328615" cy="1110350"/>
          </a:xfrm>
          <a:prstGeom prst="rect">
            <a:avLst/>
          </a:prstGeom>
          <a:noFill/>
          <a:ln>
            <a:solidFill>
              <a:schemeClr val="accent5"/>
            </a:solidFill>
          </a:ln>
        </p:spPr>
        <p:txBody>
          <a:bodyPr wrap="square" lIns="180000" rtlCol="0" anchor="ctr" anchorCtr="0">
            <a:noAutofit/>
          </a:bodyPr>
          <a:lstStyle/>
          <a:p>
            <a:r>
              <a:rPr lang="ja-JP" altLang="en-US" sz="2000" dirty="0"/>
              <a:t>個人でシチュエーションシートを</a:t>
            </a:r>
            <a:r>
              <a:rPr lang="ja-JP" altLang="en-US" sz="2000" dirty="0" smtClean="0"/>
              <a:t>読む。</a:t>
            </a:r>
            <a:endParaRPr lang="ja-JP" altLang="en-US" sz="2000" dirty="0"/>
          </a:p>
        </p:txBody>
      </p:sp>
      <p:sp>
        <p:nvSpPr>
          <p:cNvPr id="6" name="テキスト ボックス 5"/>
          <p:cNvSpPr txBox="1"/>
          <p:nvPr/>
        </p:nvSpPr>
        <p:spPr>
          <a:xfrm>
            <a:off x="666488" y="1121213"/>
            <a:ext cx="492443" cy="1113881"/>
          </a:xfrm>
          <a:prstGeom prst="rect">
            <a:avLst/>
          </a:prstGeom>
          <a:solidFill>
            <a:schemeClr val="accent5"/>
          </a:solidFill>
          <a:ln>
            <a:solidFill>
              <a:schemeClr val="accent5"/>
            </a:solidFill>
          </a:ln>
        </p:spPr>
        <p:txBody>
          <a:bodyPr wrap="none" rtlCol="0" anchor="ctr">
            <a:noAutofit/>
          </a:bodyPr>
          <a:lstStyle/>
          <a:p>
            <a:pPr algn="ctr"/>
            <a:r>
              <a:rPr lang="ja-JP" altLang="en-US" sz="2400" b="1" dirty="0">
                <a:solidFill>
                  <a:schemeClr val="bg1"/>
                </a:solidFill>
              </a:rPr>
              <a:t>１</a:t>
            </a:r>
            <a:endParaRPr kumimoji="1" lang="ja-JP" altLang="en-US" sz="2400" b="1" dirty="0">
              <a:solidFill>
                <a:schemeClr val="bg1"/>
              </a:solidFill>
            </a:endParaRPr>
          </a:p>
        </p:txBody>
      </p:sp>
      <p:sp>
        <p:nvSpPr>
          <p:cNvPr id="7" name="テキスト ボックス 6"/>
          <p:cNvSpPr txBox="1"/>
          <p:nvPr/>
        </p:nvSpPr>
        <p:spPr>
          <a:xfrm>
            <a:off x="1125541" y="2462666"/>
            <a:ext cx="7328615" cy="1110350"/>
          </a:xfrm>
          <a:prstGeom prst="rect">
            <a:avLst/>
          </a:prstGeom>
          <a:noFill/>
          <a:ln>
            <a:solidFill>
              <a:schemeClr val="accent5"/>
            </a:solidFill>
          </a:ln>
        </p:spPr>
        <p:txBody>
          <a:bodyPr wrap="square" lIns="180000" rtlCol="0" anchor="ctr" anchorCtr="0">
            <a:noAutofit/>
          </a:bodyPr>
          <a:lstStyle/>
          <a:p>
            <a:r>
              <a:rPr lang="ja-JP" altLang="en-US" sz="2000" dirty="0"/>
              <a:t>グループ</a:t>
            </a:r>
            <a:r>
              <a:rPr lang="ja-JP" altLang="en-US" sz="2000" dirty="0" smtClean="0"/>
              <a:t>で</a:t>
            </a:r>
            <a:endParaRPr lang="en-US" altLang="ja-JP" sz="2000" dirty="0" smtClean="0"/>
          </a:p>
          <a:p>
            <a:r>
              <a:rPr lang="ja-JP" altLang="en-US" sz="2000" dirty="0" smtClean="0"/>
              <a:t>「</a:t>
            </a:r>
            <a:r>
              <a:rPr lang="ja-JP" altLang="en-US" sz="2000" dirty="0"/>
              <a:t>１年前に戻ることができたら、地域の対策として</a:t>
            </a:r>
            <a:r>
              <a:rPr lang="ja-JP" altLang="en-US" sz="2000" dirty="0" smtClean="0"/>
              <a:t>、行政</a:t>
            </a:r>
            <a:r>
              <a:rPr lang="ja-JP" altLang="en-US" sz="2000" dirty="0"/>
              <a:t>は何をしておくとよいか」</a:t>
            </a:r>
            <a:r>
              <a:rPr lang="ja-JP" altLang="en-US" sz="2000" dirty="0" smtClean="0"/>
              <a:t>を話し合う。</a:t>
            </a:r>
            <a:endParaRPr lang="ja-JP" altLang="en-US" sz="2000" dirty="0"/>
          </a:p>
        </p:txBody>
      </p:sp>
      <p:sp>
        <p:nvSpPr>
          <p:cNvPr id="8" name="テキスト ボックス 7"/>
          <p:cNvSpPr txBox="1"/>
          <p:nvPr/>
        </p:nvSpPr>
        <p:spPr>
          <a:xfrm>
            <a:off x="666488" y="2459134"/>
            <a:ext cx="492443" cy="1113881"/>
          </a:xfrm>
          <a:prstGeom prst="rect">
            <a:avLst/>
          </a:prstGeom>
          <a:solidFill>
            <a:schemeClr val="accent5"/>
          </a:solidFill>
          <a:ln>
            <a:solidFill>
              <a:schemeClr val="accent5"/>
            </a:solidFill>
          </a:ln>
        </p:spPr>
        <p:txBody>
          <a:bodyPr wrap="none" rtlCol="0" anchor="ctr">
            <a:noAutofit/>
          </a:bodyPr>
          <a:lstStyle/>
          <a:p>
            <a:pPr algn="ctr"/>
            <a:r>
              <a:rPr lang="ja-JP" altLang="en-US" sz="2400" b="1" dirty="0" smtClean="0">
                <a:solidFill>
                  <a:schemeClr val="bg1"/>
                </a:solidFill>
              </a:rPr>
              <a:t>２</a:t>
            </a:r>
            <a:endParaRPr kumimoji="1" lang="ja-JP" altLang="en-US" sz="2400" b="1" dirty="0">
              <a:solidFill>
                <a:schemeClr val="bg1"/>
              </a:solidFill>
            </a:endParaRPr>
          </a:p>
        </p:txBody>
      </p:sp>
      <p:sp>
        <p:nvSpPr>
          <p:cNvPr id="12" name="テキスト ボックス 11"/>
          <p:cNvSpPr txBox="1"/>
          <p:nvPr/>
        </p:nvSpPr>
        <p:spPr>
          <a:xfrm>
            <a:off x="1125541" y="3797055"/>
            <a:ext cx="7328615" cy="1110350"/>
          </a:xfrm>
          <a:prstGeom prst="rect">
            <a:avLst/>
          </a:prstGeom>
          <a:noFill/>
          <a:ln>
            <a:solidFill>
              <a:schemeClr val="accent5"/>
            </a:solidFill>
          </a:ln>
        </p:spPr>
        <p:txBody>
          <a:bodyPr wrap="square" lIns="216000" rtlCol="0" anchor="ctr" anchorCtr="0">
            <a:noAutofit/>
          </a:bodyPr>
          <a:lstStyle/>
          <a:p>
            <a:r>
              <a:rPr lang="ja-JP" altLang="en-US" sz="2000" dirty="0"/>
              <a:t>全体で話し合った内容を共有</a:t>
            </a:r>
            <a:r>
              <a:rPr lang="ja-JP" altLang="en-US" sz="2000" dirty="0" smtClean="0"/>
              <a:t>する。</a:t>
            </a:r>
            <a:endParaRPr lang="ja-JP" altLang="en-US" sz="2000" dirty="0"/>
          </a:p>
        </p:txBody>
      </p:sp>
      <p:sp>
        <p:nvSpPr>
          <p:cNvPr id="13" name="テキスト ボックス 12"/>
          <p:cNvSpPr txBox="1"/>
          <p:nvPr/>
        </p:nvSpPr>
        <p:spPr>
          <a:xfrm>
            <a:off x="666488" y="3793523"/>
            <a:ext cx="492443" cy="1113881"/>
          </a:xfrm>
          <a:prstGeom prst="rect">
            <a:avLst/>
          </a:prstGeom>
          <a:solidFill>
            <a:schemeClr val="accent5"/>
          </a:solidFill>
          <a:ln>
            <a:solidFill>
              <a:schemeClr val="accent5"/>
            </a:solidFill>
          </a:ln>
        </p:spPr>
        <p:txBody>
          <a:bodyPr wrap="none" rtlCol="0" anchor="ctr">
            <a:noAutofit/>
          </a:bodyPr>
          <a:lstStyle/>
          <a:p>
            <a:pPr algn="ctr"/>
            <a:r>
              <a:rPr lang="ja-JP" altLang="en-US" sz="2400" b="1" dirty="0">
                <a:solidFill>
                  <a:schemeClr val="bg1"/>
                </a:solidFill>
              </a:rPr>
              <a:t>３</a:t>
            </a:r>
            <a:endParaRPr kumimoji="1" lang="ja-JP" altLang="en-US" sz="2400" b="1" dirty="0">
              <a:solidFill>
                <a:schemeClr val="bg1"/>
              </a:solidFill>
            </a:endParaRPr>
          </a:p>
        </p:txBody>
      </p:sp>
      <p:sp>
        <p:nvSpPr>
          <p:cNvPr id="14" name="テキスト ボックス 13"/>
          <p:cNvSpPr txBox="1"/>
          <p:nvPr/>
        </p:nvSpPr>
        <p:spPr>
          <a:xfrm>
            <a:off x="1125541" y="5139714"/>
            <a:ext cx="7328615" cy="1110350"/>
          </a:xfrm>
          <a:prstGeom prst="rect">
            <a:avLst/>
          </a:prstGeom>
          <a:noFill/>
          <a:ln>
            <a:solidFill>
              <a:schemeClr val="accent5"/>
            </a:solidFill>
          </a:ln>
        </p:spPr>
        <p:txBody>
          <a:bodyPr wrap="square" lIns="180000" rtlCol="0" anchor="ctr" anchorCtr="0">
            <a:noAutofit/>
          </a:bodyPr>
          <a:lstStyle/>
          <a:p>
            <a:r>
              <a:rPr lang="ja-JP" altLang="en-US" sz="2000" dirty="0"/>
              <a:t>講師が「気になるワード」「対策のポイント」を説明し、「男女共同参画の視点からの防災・復興の取組指針」及び「解説・事例集」を用いて解説</a:t>
            </a:r>
            <a:r>
              <a:rPr lang="ja-JP" altLang="en-US" sz="2000" dirty="0" smtClean="0"/>
              <a:t>する。</a:t>
            </a:r>
            <a:endParaRPr lang="ja-JP" altLang="en-US" sz="2000" dirty="0"/>
          </a:p>
        </p:txBody>
      </p:sp>
      <p:sp>
        <p:nvSpPr>
          <p:cNvPr id="15" name="テキスト ボックス 14"/>
          <p:cNvSpPr txBox="1"/>
          <p:nvPr/>
        </p:nvSpPr>
        <p:spPr>
          <a:xfrm>
            <a:off x="666488" y="5136182"/>
            <a:ext cx="492443" cy="1113881"/>
          </a:xfrm>
          <a:prstGeom prst="rect">
            <a:avLst/>
          </a:prstGeom>
          <a:solidFill>
            <a:schemeClr val="accent5"/>
          </a:solidFill>
          <a:ln>
            <a:solidFill>
              <a:schemeClr val="accent5"/>
            </a:solidFill>
          </a:ln>
        </p:spPr>
        <p:txBody>
          <a:bodyPr wrap="none" rtlCol="0" anchor="ctr">
            <a:noAutofit/>
          </a:bodyPr>
          <a:lstStyle/>
          <a:p>
            <a:pPr algn="ctr"/>
            <a:r>
              <a:rPr lang="ja-JP" altLang="en-US" sz="2400" b="1" dirty="0">
                <a:solidFill>
                  <a:schemeClr val="bg1"/>
                </a:solidFill>
              </a:rPr>
              <a:t>４</a:t>
            </a:r>
            <a:endParaRPr kumimoji="1" lang="ja-JP" altLang="en-US" sz="2400" b="1" dirty="0">
              <a:solidFill>
                <a:schemeClr val="bg1"/>
              </a:solidFill>
            </a:endParaRPr>
          </a:p>
        </p:txBody>
      </p:sp>
    </p:spTree>
    <p:extLst>
      <p:ext uri="{BB962C8B-B14F-4D97-AF65-F5344CB8AC3E}">
        <p14:creationId xmlns:p14="http://schemas.microsoft.com/office/powerpoint/2010/main" val="1443567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400" dirty="0" smtClean="0">
                <a:solidFill>
                  <a:schemeClr val="bg1"/>
                </a:solidFill>
                <a:latin typeface="+mn-ea"/>
                <a:ea typeface="+mn-ea"/>
              </a:rPr>
              <a:t>話し合いのルール</a:t>
            </a:r>
            <a:endParaRPr lang="ja-JP" altLang="en-US" sz="2400" dirty="0">
              <a:solidFill>
                <a:schemeClr val="bg1"/>
              </a:solidFill>
              <a:latin typeface="+mn-ea"/>
              <a:ea typeface="+mn-ea"/>
            </a:endParaRPr>
          </a:p>
        </p:txBody>
      </p:sp>
      <p:sp>
        <p:nvSpPr>
          <p:cNvPr id="5" name="テキスト ボックス 4"/>
          <p:cNvSpPr txBox="1"/>
          <p:nvPr/>
        </p:nvSpPr>
        <p:spPr>
          <a:xfrm>
            <a:off x="2123728" y="1526563"/>
            <a:ext cx="6330428" cy="1110350"/>
          </a:xfrm>
          <a:prstGeom prst="rect">
            <a:avLst/>
          </a:prstGeom>
          <a:noFill/>
          <a:ln>
            <a:solidFill>
              <a:schemeClr val="accent5"/>
            </a:solidFill>
          </a:ln>
        </p:spPr>
        <p:txBody>
          <a:bodyPr wrap="square" lIns="180000" rtlCol="0" anchor="ctr" anchorCtr="0">
            <a:noAutofit/>
          </a:bodyPr>
          <a:lstStyle/>
          <a:p>
            <a:r>
              <a:rPr lang="ja-JP" altLang="en-US" sz="2000" dirty="0"/>
              <a:t>全員が発言</a:t>
            </a:r>
            <a:r>
              <a:rPr lang="ja-JP" altLang="en-US" sz="2000" dirty="0" smtClean="0"/>
              <a:t>する。</a:t>
            </a:r>
            <a:endParaRPr lang="en-US" altLang="ja-JP" sz="2000" dirty="0" smtClean="0"/>
          </a:p>
          <a:p>
            <a:r>
              <a:rPr lang="ja-JP" altLang="en-US" sz="2000" dirty="0" smtClean="0"/>
              <a:t>時間</a:t>
            </a:r>
            <a:r>
              <a:rPr lang="ja-JP" altLang="en-US" sz="2000" dirty="0"/>
              <a:t>を独り占め</a:t>
            </a:r>
            <a:r>
              <a:rPr lang="ja-JP" altLang="en-US" sz="2000" dirty="0" smtClean="0"/>
              <a:t>しない。</a:t>
            </a:r>
            <a:endParaRPr lang="ja-JP" altLang="en-US" sz="2000" dirty="0"/>
          </a:p>
        </p:txBody>
      </p:sp>
      <p:sp>
        <p:nvSpPr>
          <p:cNvPr id="7" name="テキスト ボックス 6"/>
          <p:cNvSpPr txBox="1"/>
          <p:nvPr/>
        </p:nvSpPr>
        <p:spPr>
          <a:xfrm>
            <a:off x="666488" y="1523032"/>
            <a:ext cx="1457240" cy="1113881"/>
          </a:xfrm>
          <a:prstGeom prst="rect">
            <a:avLst/>
          </a:prstGeom>
          <a:solidFill>
            <a:schemeClr val="accent5"/>
          </a:solidFill>
          <a:ln>
            <a:solidFill>
              <a:schemeClr val="accent5"/>
            </a:solidFill>
          </a:ln>
        </p:spPr>
        <p:txBody>
          <a:bodyPr wrap="none" rtlCol="0" anchor="ctr">
            <a:noAutofit/>
          </a:bodyPr>
          <a:lstStyle/>
          <a:p>
            <a:pPr algn="ctr"/>
            <a:r>
              <a:rPr lang="ja-JP" altLang="en-US" sz="2800" b="1" dirty="0" smtClean="0">
                <a:solidFill>
                  <a:schemeClr val="bg1"/>
                </a:solidFill>
              </a:rPr>
              <a:t>平等</a:t>
            </a:r>
            <a:endParaRPr kumimoji="1" lang="ja-JP" altLang="en-US" sz="2400" b="1" dirty="0">
              <a:solidFill>
                <a:schemeClr val="bg1"/>
              </a:solidFill>
            </a:endParaRPr>
          </a:p>
        </p:txBody>
      </p:sp>
      <p:sp>
        <p:nvSpPr>
          <p:cNvPr id="10" name="テキスト ボックス 9"/>
          <p:cNvSpPr txBox="1"/>
          <p:nvPr/>
        </p:nvSpPr>
        <p:spPr>
          <a:xfrm>
            <a:off x="2123728" y="2968488"/>
            <a:ext cx="6330428" cy="1110350"/>
          </a:xfrm>
          <a:prstGeom prst="rect">
            <a:avLst/>
          </a:prstGeom>
          <a:noFill/>
          <a:ln>
            <a:solidFill>
              <a:schemeClr val="accent5"/>
            </a:solidFill>
          </a:ln>
        </p:spPr>
        <p:txBody>
          <a:bodyPr wrap="square" lIns="180000" rtlCol="0" anchor="ctr" anchorCtr="0">
            <a:noAutofit/>
          </a:bodyPr>
          <a:lstStyle/>
          <a:p>
            <a:r>
              <a:rPr lang="ja-JP" altLang="en-US" sz="2000" dirty="0"/>
              <a:t>他人の意見を否定・批判</a:t>
            </a:r>
            <a:r>
              <a:rPr lang="ja-JP" altLang="en-US" sz="2000" dirty="0" smtClean="0"/>
              <a:t>しない。</a:t>
            </a:r>
            <a:endParaRPr lang="ja-JP" altLang="en-US" sz="2000" dirty="0"/>
          </a:p>
        </p:txBody>
      </p:sp>
      <p:sp>
        <p:nvSpPr>
          <p:cNvPr id="11" name="テキスト ボックス 10"/>
          <p:cNvSpPr txBox="1"/>
          <p:nvPr/>
        </p:nvSpPr>
        <p:spPr>
          <a:xfrm>
            <a:off x="666488" y="2964957"/>
            <a:ext cx="1457240" cy="1113881"/>
          </a:xfrm>
          <a:prstGeom prst="rect">
            <a:avLst/>
          </a:prstGeom>
          <a:solidFill>
            <a:schemeClr val="accent5"/>
          </a:solidFill>
          <a:ln>
            <a:solidFill>
              <a:schemeClr val="accent5"/>
            </a:solidFill>
          </a:ln>
        </p:spPr>
        <p:txBody>
          <a:bodyPr wrap="none" rtlCol="0" anchor="ctr">
            <a:noAutofit/>
          </a:bodyPr>
          <a:lstStyle/>
          <a:p>
            <a:pPr algn="ctr"/>
            <a:r>
              <a:rPr lang="ja-JP" altLang="en-US" sz="2800" b="1" dirty="0">
                <a:solidFill>
                  <a:schemeClr val="bg1"/>
                </a:solidFill>
              </a:rPr>
              <a:t>安全</a:t>
            </a:r>
            <a:endParaRPr kumimoji="1" lang="ja-JP" altLang="en-US" sz="2400" b="1" dirty="0">
              <a:solidFill>
                <a:schemeClr val="bg1"/>
              </a:solidFill>
            </a:endParaRPr>
          </a:p>
        </p:txBody>
      </p:sp>
      <p:sp>
        <p:nvSpPr>
          <p:cNvPr id="12" name="テキスト ボックス 11"/>
          <p:cNvSpPr txBox="1"/>
          <p:nvPr/>
        </p:nvSpPr>
        <p:spPr>
          <a:xfrm>
            <a:off x="2123728" y="4406882"/>
            <a:ext cx="6330428" cy="1110350"/>
          </a:xfrm>
          <a:prstGeom prst="rect">
            <a:avLst/>
          </a:prstGeom>
          <a:noFill/>
          <a:ln>
            <a:solidFill>
              <a:schemeClr val="accent5"/>
            </a:solidFill>
          </a:ln>
        </p:spPr>
        <p:txBody>
          <a:bodyPr wrap="square" lIns="180000" rtlCol="0" anchor="ctr" anchorCtr="0">
            <a:noAutofit/>
          </a:bodyPr>
          <a:lstStyle/>
          <a:p>
            <a:r>
              <a:rPr lang="ja-JP" altLang="en-US" sz="2000" dirty="0"/>
              <a:t>個人の立場で自由に発想</a:t>
            </a:r>
            <a:r>
              <a:rPr lang="ja-JP" altLang="en-US" sz="2000" dirty="0" smtClean="0"/>
              <a:t>する。</a:t>
            </a:r>
            <a:endParaRPr lang="ja-JP" altLang="en-US" sz="2000" dirty="0"/>
          </a:p>
        </p:txBody>
      </p:sp>
      <p:sp>
        <p:nvSpPr>
          <p:cNvPr id="13" name="テキスト ボックス 12"/>
          <p:cNvSpPr txBox="1"/>
          <p:nvPr/>
        </p:nvSpPr>
        <p:spPr>
          <a:xfrm>
            <a:off x="666488" y="4403351"/>
            <a:ext cx="1457240" cy="1113881"/>
          </a:xfrm>
          <a:prstGeom prst="rect">
            <a:avLst/>
          </a:prstGeom>
          <a:solidFill>
            <a:schemeClr val="accent5"/>
          </a:solidFill>
          <a:ln>
            <a:solidFill>
              <a:schemeClr val="accent5"/>
            </a:solidFill>
          </a:ln>
        </p:spPr>
        <p:txBody>
          <a:bodyPr wrap="none" rtlCol="0" anchor="ctr">
            <a:noAutofit/>
          </a:bodyPr>
          <a:lstStyle/>
          <a:p>
            <a:pPr algn="ctr"/>
            <a:r>
              <a:rPr lang="ja-JP" altLang="en-US" sz="2800" b="1" dirty="0">
                <a:solidFill>
                  <a:schemeClr val="bg1"/>
                </a:solidFill>
              </a:rPr>
              <a:t>自由</a:t>
            </a:r>
            <a:endParaRPr kumimoji="1" lang="ja-JP" altLang="en-US" sz="2400" b="1" dirty="0">
              <a:solidFill>
                <a:schemeClr val="bg1"/>
              </a:solidFill>
            </a:endParaRPr>
          </a:p>
        </p:txBody>
      </p:sp>
    </p:spTree>
    <p:extLst>
      <p:ext uri="{BB962C8B-B14F-4D97-AF65-F5344CB8AC3E}">
        <p14:creationId xmlns:p14="http://schemas.microsoft.com/office/powerpoint/2010/main" val="3358373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グループで話し合い</a:t>
            </a:r>
            <a:endParaRPr kumimoji="1" lang="ja-JP" altLang="en-US"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23528" y="2348880"/>
            <a:ext cx="8494633" cy="2585323"/>
          </a:xfrm>
          <a:prstGeom prst="rect">
            <a:avLst/>
          </a:prstGeom>
          <a:noFill/>
        </p:spPr>
        <p:txBody>
          <a:bodyPr wrap="none" rtlCol="0">
            <a:spAutoFit/>
          </a:bodyPr>
          <a:lstStyle/>
          <a:p>
            <a:pPr>
              <a:lnSpc>
                <a:spcPct val="150000"/>
              </a:lnSpc>
            </a:pPr>
            <a:r>
              <a:rPr lang="ja-JP" altLang="en-US" sz="3600" dirty="0">
                <a:latin typeface="+mn-ea"/>
                <a:cs typeface="メイリオ" panose="020B0604030504040204" pitchFamily="50" charset="-128"/>
              </a:rPr>
              <a:t>もしも１年前に戻ることができたら、</a:t>
            </a:r>
            <a:endParaRPr lang="en-US" altLang="ja-JP" sz="3600" dirty="0">
              <a:latin typeface="+mn-ea"/>
              <a:cs typeface="メイリオ" panose="020B0604030504040204" pitchFamily="50" charset="-128"/>
            </a:endParaRPr>
          </a:p>
          <a:p>
            <a:pPr>
              <a:lnSpc>
                <a:spcPct val="150000"/>
              </a:lnSpc>
            </a:pPr>
            <a:r>
              <a:rPr lang="ja-JP" altLang="en-US" sz="3600" dirty="0">
                <a:latin typeface="+mn-ea"/>
                <a:cs typeface="メイリオ" panose="020B0604030504040204" pitchFamily="50" charset="-128"/>
              </a:rPr>
              <a:t>この地域の対策として、</a:t>
            </a:r>
            <a:endParaRPr lang="en-US" altLang="ja-JP" sz="3600" dirty="0">
              <a:latin typeface="+mn-ea"/>
              <a:cs typeface="メイリオ" panose="020B0604030504040204" pitchFamily="50" charset="-128"/>
            </a:endParaRPr>
          </a:p>
          <a:p>
            <a:pPr>
              <a:lnSpc>
                <a:spcPct val="150000"/>
              </a:lnSpc>
            </a:pPr>
            <a:r>
              <a:rPr lang="ja-JP" altLang="en-US" sz="3600" dirty="0">
                <a:latin typeface="+mn-ea"/>
                <a:cs typeface="メイリオ" panose="020B0604030504040204" pitchFamily="50" charset="-128"/>
              </a:rPr>
              <a:t>行政</a:t>
            </a:r>
            <a:r>
              <a:rPr lang="ja-JP" altLang="en-US" sz="3600" dirty="0" smtClean="0">
                <a:latin typeface="+mn-ea"/>
                <a:cs typeface="メイリオ" panose="020B0604030504040204" pitchFamily="50" charset="-128"/>
              </a:rPr>
              <a:t>は何</a:t>
            </a:r>
            <a:r>
              <a:rPr lang="ja-JP" altLang="en-US" sz="3600" dirty="0">
                <a:latin typeface="+mn-ea"/>
                <a:cs typeface="メイリオ" panose="020B0604030504040204" pitchFamily="50" charset="-128"/>
              </a:rPr>
              <a:t>をしておくとよいでしょうか</a:t>
            </a:r>
            <a:r>
              <a:rPr lang="ja-JP" altLang="en-US" sz="3600" dirty="0" smtClean="0">
                <a:latin typeface="+mn-ea"/>
                <a:cs typeface="メイリオ" panose="020B0604030504040204" pitchFamily="50" charset="-128"/>
              </a:rPr>
              <a:t>。</a:t>
            </a:r>
            <a:endParaRPr lang="ja-JP" altLang="en-US" sz="3600" dirty="0">
              <a:latin typeface="+mn-ea"/>
            </a:endParaRPr>
          </a:p>
        </p:txBody>
      </p:sp>
    </p:spTree>
    <p:extLst>
      <p:ext uri="{BB962C8B-B14F-4D97-AF65-F5344CB8AC3E}">
        <p14:creationId xmlns:p14="http://schemas.microsoft.com/office/powerpoint/2010/main" val="2317767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206" y="210064"/>
            <a:ext cx="8079581" cy="988541"/>
          </a:xfrm>
        </p:spPr>
        <p:txBody>
          <a:bodyPr>
            <a:normAutofit/>
          </a:bodyPr>
          <a:lstStyle/>
          <a:p>
            <a:pPr algn="l"/>
            <a:r>
              <a:rPr lang="ja-JP" altLang="en-US" sz="4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津波①</a:t>
            </a:r>
            <a:endParaRPr kumimoji="1" lang="ja-JP" altLang="en-US" sz="4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507207" y="1268760"/>
            <a:ext cx="8079580" cy="5073184"/>
          </a:xfrm>
          <a:prstGeom prst="rect">
            <a:avLst/>
          </a:prstGeom>
          <a:noFill/>
        </p:spPr>
        <p:txBody>
          <a:bodyPr wrap="square" rtlCol="0">
            <a:spAutoFit/>
          </a:bodyPr>
          <a:lstStyle/>
          <a:p>
            <a:pPr marL="342900" indent="-342900">
              <a:lnSpc>
                <a:spcPct val="150000"/>
              </a:lnSpc>
              <a:spcAft>
                <a:spcPts val="1600"/>
              </a:spcAft>
              <a:buClr>
                <a:schemeClr val="accent5"/>
              </a:buClr>
              <a:buFont typeface="Wingdings" panose="05000000000000000000" pitchFamily="2" charset="2"/>
              <a:buChar char="n"/>
            </a:pPr>
            <a:r>
              <a:rPr lang="ja-JP" altLang="en-US" sz="2200" dirty="0">
                <a:latin typeface="+mn-ea"/>
                <a:cs typeface="メイリオ" panose="020B0604030504040204" pitchFamily="50" charset="-128"/>
              </a:rPr>
              <a:t>ある平日の午後２時、あなたが自宅にいるときに</a:t>
            </a:r>
            <a:r>
              <a:rPr lang="ja-JP" altLang="en-US" sz="2200" dirty="0" smtClean="0">
                <a:latin typeface="+mn-ea"/>
                <a:cs typeface="メイリオ" panose="020B0604030504040204" pitchFamily="50" charset="-128"/>
              </a:rPr>
              <a:t>、</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立って</a:t>
            </a:r>
            <a:r>
              <a:rPr lang="ja-JP" altLang="en-US" sz="2200" dirty="0">
                <a:latin typeface="+mn-ea"/>
                <a:cs typeface="メイリオ" panose="020B0604030504040204" pitchFamily="50" charset="-128"/>
              </a:rPr>
              <a:t>いられないほどの大きな地震がありました</a:t>
            </a:r>
            <a:r>
              <a:rPr lang="ja-JP" altLang="en-US" sz="2200" dirty="0" smtClean="0">
                <a:latin typeface="+mn-ea"/>
                <a:cs typeface="メイリオ" panose="020B0604030504040204" pitchFamily="50" charset="-128"/>
              </a:rPr>
              <a:t>。</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以前</a:t>
            </a:r>
            <a:r>
              <a:rPr lang="ja-JP" altLang="en-US" sz="2200" dirty="0">
                <a:latin typeface="+mn-ea"/>
                <a:cs typeface="メイリオ" panose="020B0604030504040204" pitchFamily="50" charset="-128"/>
              </a:rPr>
              <a:t>に「津波が</a:t>
            </a:r>
            <a:r>
              <a:rPr lang="en-US" altLang="ja-JP" sz="2200" dirty="0">
                <a:latin typeface="+mn-ea"/>
                <a:cs typeface="メイリオ" panose="020B0604030504040204" pitchFamily="50" charset="-128"/>
              </a:rPr>
              <a:t>25</a:t>
            </a:r>
            <a:r>
              <a:rPr lang="ja-JP" altLang="en-US" sz="2200" dirty="0">
                <a:latin typeface="+mn-ea"/>
                <a:cs typeface="メイリオ" panose="020B0604030504040204" pitchFamily="50" charset="-128"/>
              </a:rPr>
              <a:t>分後に到達する」という話を</a:t>
            </a:r>
            <a:r>
              <a:rPr lang="ja-JP" altLang="en-US" sz="2200" dirty="0" smtClean="0">
                <a:latin typeface="+mn-ea"/>
                <a:cs typeface="メイリオ" panose="020B0604030504040204" pitchFamily="50" charset="-128"/>
              </a:rPr>
              <a:t>聞いた</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こと</a:t>
            </a:r>
            <a:r>
              <a:rPr lang="ja-JP" altLang="en-US" sz="2200" dirty="0">
                <a:latin typeface="+mn-ea"/>
                <a:cs typeface="メイリオ" panose="020B0604030504040204" pitchFamily="50" charset="-128"/>
              </a:rPr>
              <a:t>を思い出し、すぐに避難しようと外に出ました</a:t>
            </a:r>
            <a:r>
              <a:rPr lang="ja-JP" altLang="en-US" sz="2200" dirty="0" smtClean="0">
                <a:latin typeface="+mn-ea"/>
                <a:cs typeface="メイリオ" panose="020B0604030504040204" pitchFamily="50" charset="-128"/>
              </a:rPr>
              <a:t>。</a:t>
            </a:r>
            <a:endParaRPr lang="en-US" altLang="ja-JP" sz="2200" dirty="0">
              <a:latin typeface="+mn-ea"/>
              <a:cs typeface="メイリオ" panose="020B0604030504040204" pitchFamily="50" charset="-128"/>
            </a:endParaRPr>
          </a:p>
          <a:p>
            <a:pPr marL="342900" indent="-342900">
              <a:lnSpc>
                <a:spcPct val="150000"/>
              </a:lnSpc>
              <a:spcAft>
                <a:spcPts val="1600"/>
              </a:spcAft>
              <a:buClr>
                <a:schemeClr val="accent5"/>
              </a:buClr>
              <a:buFont typeface="Wingdings" panose="05000000000000000000" pitchFamily="2" charset="2"/>
              <a:buChar char="n"/>
            </a:pPr>
            <a:r>
              <a:rPr lang="ja-JP" altLang="en-US" sz="2200" dirty="0">
                <a:latin typeface="+mn-ea"/>
                <a:cs typeface="メイリオ" panose="020B0604030504040204" pitchFamily="50" charset="-128"/>
              </a:rPr>
              <a:t>外に出ると、血相を変えて「子ども</a:t>
            </a:r>
            <a:r>
              <a:rPr lang="ja-JP" altLang="en-US" sz="2200" dirty="0" smtClean="0">
                <a:latin typeface="+mn-ea"/>
                <a:cs typeface="メイリオ" panose="020B0604030504040204" pitchFamily="50" charset="-128"/>
              </a:rPr>
              <a:t>を小学校</a:t>
            </a:r>
            <a:r>
              <a:rPr lang="ja-JP" altLang="en-US" sz="2200" dirty="0">
                <a:latin typeface="+mn-ea"/>
                <a:cs typeface="メイリオ" panose="020B0604030504040204" pitchFamily="50" charset="-128"/>
              </a:rPr>
              <a:t>に迎え</a:t>
            </a:r>
            <a:r>
              <a:rPr lang="ja-JP" altLang="en-US" sz="2200" dirty="0" smtClean="0">
                <a:latin typeface="+mn-ea"/>
                <a:cs typeface="メイリオ" panose="020B0604030504040204" pitchFamily="50" charset="-128"/>
              </a:rPr>
              <a:t>に</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行きます</a:t>
            </a:r>
            <a:r>
              <a:rPr lang="ja-JP" altLang="en-US" sz="2200" dirty="0">
                <a:latin typeface="+mn-ea"/>
                <a:cs typeface="メイリオ" panose="020B0604030504040204" pitchFamily="50" charset="-128"/>
              </a:rPr>
              <a:t>！」と走っていく女の人がいました</a:t>
            </a:r>
            <a:r>
              <a:rPr lang="ja-JP" altLang="en-US" sz="2200" dirty="0" smtClean="0">
                <a:latin typeface="+mn-ea"/>
                <a:cs typeface="メイリオ" panose="020B0604030504040204" pitchFamily="50" charset="-128"/>
              </a:rPr>
              <a:t>。</a:t>
            </a:r>
            <a:endParaRPr lang="en-US" altLang="ja-JP" sz="2200" dirty="0">
              <a:latin typeface="+mn-ea"/>
              <a:cs typeface="メイリオ" panose="020B0604030504040204" pitchFamily="50" charset="-128"/>
            </a:endParaRPr>
          </a:p>
          <a:p>
            <a:pPr marL="342900" indent="-342900">
              <a:lnSpc>
                <a:spcPct val="150000"/>
              </a:lnSpc>
              <a:spcAft>
                <a:spcPts val="1600"/>
              </a:spcAft>
              <a:buClr>
                <a:schemeClr val="accent5"/>
              </a:buClr>
              <a:buFont typeface="Wingdings" panose="05000000000000000000" pitchFamily="2" charset="2"/>
              <a:buChar char="n"/>
            </a:pPr>
            <a:r>
              <a:rPr lang="en-US" altLang="ja-JP" sz="2200" dirty="0">
                <a:latin typeface="+mn-ea"/>
                <a:cs typeface="メイリオ" panose="020B0604030504040204" pitchFamily="50" charset="-128"/>
              </a:rPr>
              <a:t>1</a:t>
            </a:r>
            <a:r>
              <a:rPr lang="ja-JP" altLang="en-US" sz="2200" dirty="0">
                <a:latin typeface="+mn-ea"/>
                <a:cs typeface="メイリオ" panose="020B0604030504040204" pitchFamily="50" charset="-128"/>
              </a:rPr>
              <a:t>歳くらいの子どもを連れたお腹の大きい妊婦さん</a:t>
            </a:r>
            <a:r>
              <a:rPr lang="ja-JP" altLang="en-US" sz="2200" dirty="0" smtClean="0">
                <a:latin typeface="+mn-ea"/>
                <a:cs typeface="メイリオ" panose="020B0604030504040204" pitchFamily="50" charset="-128"/>
              </a:rPr>
              <a:t>が</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おろおろ</a:t>
            </a:r>
            <a:r>
              <a:rPr lang="ja-JP" altLang="en-US" sz="2200" dirty="0">
                <a:latin typeface="+mn-ea"/>
                <a:cs typeface="メイリオ" panose="020B0604030504040204" pitchFamily="50" charset="-128"/>
              </a:rPr>
              <a:t>していて、「私はどうしたらよいでしょうか</a:t>
            </a:r>
            <a:r>
              <a:rPr lang="ja-JP" altLang="en-US" sz="2200" dirty="0" smtClean="0">
                <a:latin typeface="+mn-ea"/>
                <a:cs typeface="メイリオ" panose="020B0604030504040204" pitchFamily="50" charset="-128"/>
              </a:rPr>
              <a:t>」</a:t>
            </a:r>
            <a:r>
              <a:rPr lang="en-US" altLang="ja-JP" sz="2200" dirty="0">
                <a:latin typeface="+mn-ea"/>
                <a:cs typeface="メイリオ" panose="020B0604030504040204" pitchFamily="50" charset="-128"/>
              </a:rPr>
              <a:t/>
            </a:r>
            <a:br>
              <a:rPr lang="en-US" altLang="ja-JP" sz="2200" dirty="0">
                <a:latin typeface="+mn-ea"/>
                <a:cs typeface="メイリオ" panose="020B0604030504040204" pitchFamily="50" charset="-128"/>
              </a:rPr>
            </a:br>
            <a:r>
              <a:rPr lang="ja-JP" altLang="en-US" sz="2200" dirty="0" smtClean="0">
                <a:latin typeface="+mn-ea"/>
                <a:cs typeface="メイリオ" panose="020B0604030504040204" pitchFamily="50" charset="-128"/>
              </a:rPr>
              <a:t>と</a:t>
            </a:r>
            <a:r>
              <a:rPr lang="ja-JP" altLang="en-US" sz="2200" dirty="0">
                <a:latin typeface="+mn-ea"/>
                <a:cs typeface="メイリオ" panose="020B0604030504040204" pitchFamily="50" charset="-128"/>
              </a:rPr>
              <a:t>あなたに声をかけてきました。</a:t>
            </a:r>
            <a:endParaRPr lang="en-US" altLang="ja-JP" sz="2200" dirty="0">
              <a:latin typeface="+mn-ea"/>
              <a:cs typeface="メイリオ" panose="020B0604030504040204" pitchFamily="50" charset="-128"/>
            </a:endParaRPr>
          </a:p>
        </p:txBody>
      </p:sp>
    </p:spTree>
    <p:extLst>
      <p:ext uri="{BB962C8B-B14F-4D97-AF65-F5344CB8AC3E}">
        <p14:creationId xmlns:p14="http://schemas.microsoft.com/office/powerpoint/2010/main" val="1397918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206" y="210064"/>
            <a:ext cx="8079581" cy="988541"/>
          </a:xfrm>
        </p:spPr>
        <p:txBody>
          <a:bodyPr>
            <a:normAutofit/>
          </a:bodyPr>
          <a:lstStyle/>
          <a:p>
            <a:pPr algn="l"/>
            <a:r>
              <a:rPr lang="ja-JP" altLang="en-US" sz="4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津波②</a:t>
            </a:r>
            <a:endParaRPr kumimoji="1" lang="ja-JP" altLang="en-US" sz="4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507206" y="1268760"/>
            <a:ext cx="8636794" cy="4057521"/>
          </a:xfrm>
          <a:prstGeom prst="rect">
            <a:avLst/>
          </a:prstGeom>
          <a:noFill/>
        </p:spPr>
        <p:txBody>
          <a:bodyPr wrap="square" rtlCol="0">
            <a:spAutoFit/>
          </a:bodyPr>
          <a:lstStyle/>
          <a:p>
            <a:pPr marL="342900" indent="-342900">
              <a:lnSpc>
                <a:spcPct val="150000"/>
              </a:lnSpc>
              <a:spcAft>
                <a:spcPts val="1600"/>
              </a:spcAft>
              <a:buClr>
                <a:schemeClr val="accent5"/>
              </a:buClr>
              <a:buFont typeface="Wingdings" panose="05000000000000000000" pitchFamily="2" charset="2"/>
              <a:buChar char="n"/>
            </a:pPr>
            <a:r>
              <a:rPr lang="ja-JP" altLang="en-US" sz="2200" dirty="0">
                <a:latin typeface="+mn-ea"/>
                <a:cs typeface="メイリオ" panose="020B0604030504040204" pitchFamily="50" charset="-128"/>
              </a:rPr>
              <a:t>あなたは、その妊婦さんと一緒に</a:t>
            </a:r>
            <a:r>
              <a:rPr lang="ja-JP" altLang="en-US" sz="2200" dirty="0" smtClean="0">
                <a:latin typeface="+mn-ea"/>
                <a:cs typeface="メイリオ" panose="020B0604030504040204" pitchFamily="50" charset="-128"/>
              </a:rPr>
              <a:t>、近く</a:t>
            </a:r>
            <a:r>
              <a:rPr lang="ja-JP" altLang="en-US" sz="2200" dirty="0">
                <a:latin typeface="+mn-ea"/>
                <a:cs typeface="メイリオ" panose="020B0604030504040204" pitchFamily="50" charset="-128"/>
              </a:rPr>
              <a:t>の高台に向かいました。</a:t>
            </a:r>
          </a:p>
          <a:p>
            <a:pPr marL="342900" indent="-342900">
              <a:lnSpc>
                <a:spcPct val="150000"/>
              </a:lnSpc>
              <a:spcAft>
                <a:spcPts val="1600"/>
              </a:spcAft>
              <a:buClr>
                <a:schemeClr val="accent5"/>
              </a:buClr>
              <a:buFont typeface="Wingdings" panose="05000000000000000000" pitchFamily="2" charset="2"/>
              <a:buChar char="n"/>
            </a:pPr>
            <a:r>
              <a:rPr lang="ja-JP" altLang="en-US" sz="2200" dirty="0">
                <a:latin typeface="+mn-ea"/>
                <a:cs typeface="メイリオ" panose="020B0604030504040204" pitchFamily="50" charset="-128"/>
              </a:rPr>
              <a:t>途中で</a:t>
            </a:r>
            <a:r>
              <a:rPr lang="ja-JP" altLang="en-US" sz="2200" dirty="0" smtClean="0">
                <a:latin typeface="+mn-ea"/>
                <a:cs typeface="メイリオ" panose="020B0604030504040204" pitchFamily="50" charset="-128"/>
              </a:rPr>
              <a:t>保育所の</a:t>
            </a:r>
            <a:r>
              <a:rPr lang="ja-JP" altLang="en-US" sz="2200" dirty="0">
                <a:latin typeface="+mn-ea"/>
                <a:cs typeface="メイリオ" panose="020B0604030504040204" pitchFamily="50" charset="-128"/>
              </a:rPr>
              <a:t>前を通ると、保育士がお散歩車</a:t>
            </a:r>
            <a:r>
              <a:rPr lang="ja-JP" altLang="en-US" sz="2200" dirty="0" smtClean="0">
                <a:latin typeface="+mn-ea"/>
                <a:cs typeface="メイリオ" panose="020B0604030504040204" pitchFamily="50" charset="-128"/>
              </a:rPr>
              <a:t>に子どもを</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乗せていました</a:t>
            </a:r>
            <a:r>
              <a:rPr lang="ja-JP" altLang="en-US" sz="2200" dirty="0">
                <a:latin typeface="+mn-ea"/>
                <a:cs typeface="メイリオ" panose="020B0604030504040204" pitchFamily="50" charset="-128"/>
              </a:rPr>
              <a:t>。</a:t>
            </a:r>
            <a:r>
              <a:rPr lang="ja-JP" altLang="en-US" sz="2200" dirty="0" smtClean="0">
                <a:latin typeface="+mn-ea"/>
                <a:cs typeface="メイリオ" panose="020B0604030504040204" pitchFamily="50" charset="-128"/>
              </a:rPr>
              <a:t>大声</a:t>
            </a:r>
            <a:r>
              <a:rPr lang="ja-JP" altLang="en-US" sz="2200" dirty="0">
                <a:latin typeface="+mn-ea"/>
                <a:cs typeface="メイリオ" panose="020B0604030504040204" pitchFamily="50" charset="-128"/>
              </a:rPr>
              <a:t>で泣いている子どももいました</a:t>
            </a:r>
            <a:r>
              <a:rPr lang="ja-JP" altLang="en-US" sz="2200" dirty="0" smtClean="0">
                <a:latin typeface="+mn-ea"/>
                <a:cs typeface="メイリオ" panose="020B0604030504040204" pitchFamily="50" charset="-128"/>
              </a:rPr>
              <a:t>。</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高台</a:t>
            </a:r>
            <a:r>
              <a:rPr lang="ja-JP" altLang="en-US" sz="2200" dirty="0">
                <a:latin typeface="+mn-ea"/>
                <a:cs typeface="メイリオ" panose="020B0604030504040204" pitchFamily="50" charset="-128"/>
              </a:rPr>
              <a:t>に</a:t>
            </a:r>
            <a:r>
              <a:rPr lang="ja-JP" altLang="en-US" sz="2200" dirty="0" smtClean="0">
                <a:latin typeface="+mn-ea"/>
                <a:cs typeface="メイリオ" panose="020B0604030504040204" pitchFamily="50" charset="-128"/>
              </a:rPr>
              <a:t>向かう道路</a:t>
            </a:r>
            <a:r>
              <a:rPr lang="ja-JP" altLang="en-US" sz="2200" dirty="0">
                <a:latin typeface="+mn-ea"/>
                <a:cs typeface="メイリオ" panose="020B0604030504040204" pitchFamily="50" charset="-128"/>
              </a:rPr>
              <a:t>は</a:t>
            </a:r>
            <a:r>
              <a:rPr lang="ja-JP" altLang="en-US" sz="2200" dirty="0" smtClean="0">
                <a:latin typeface="+mn-ea"/>
                <a:cs typeface="メイリオ" panose="020B0604030504040204" pitchFamily="50" charset="-128"/>
              </a:rPr>
              <a:t>、信号もとまり車や人で大混雑していて、</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保育士たちはどうやって安全に避難</a:t>
            </a:r>
            <a:r>
              <a:rPr lang="ja-JP" altLang="en-US" sz="2200" dirty="0">
                <a:latin typeface="+mn-ea"/>
                <a:cs typeface="メイリオ" panose="020B0604030504040204" pitchFamily="50" charset="-128"/>
              </a:rPr>
              <a:t>する</a:t>
            </a:r>
            <a:r>
              <a:rPr lang="ja-JP" altLang="en-US" sz="2200" dirty="0" smtClean="0">
                <a:latin typeface="+mn-ea"/>
                <a:cs typeface="メイリオ" panose="020B0604030504040204" pitchFamily="50" charset="-128"/>
              </a:rPr>
              <a:t>か話し合って</a:t>
            </a:r>
            <a:r>
              <a:rPr lang="ja-JP" altLang="en-US" sz="2200" dirty="0">
                <a:latin typeface="+mn-ea"/>
                <a:cs typeface="メイリオ" panose="020B0604030504040204" pitchFamily="50" charset="-128"/>
              </a:rPr>
              <a:t>いました。</a:t>
            </a:r>
          </a:p>
          <a:p>
            <a:pPr marL="342900" indent="-342900">
              <a:lnSpc>
                <a:spcPct val="150000"/>
              </a:lnSpc>
              <a:spcAft>
                <a:spcPts val="1600"/>
              </a:spcAft>
              <a:buClr>
                <a:schemeClr val="accent5"/>
              </a:buClr>
              <a:buFont typeface="Wingdings" panose="05000000000000000000" pitchFamily="2" charset="2"/>
              <a:buChar char="n"/>
            </a:pPr>
            <a:r>
              <a:rPr lang="ja-JP" altLang="en-US" sz="2200" dirty="0">
                <a:latin typeface="+mn-ea"/>
                <a:cs typeface="メイリオ" panose="020B0604030504040204" pitchFamily="50" charset="-128"/>
              </a:rPr>
              <a:t>高台につくと、他にもたくさんの人が集まっていました</a:t>
            </a:r>
            <a:r>
              <a:rPr lang="ja-JP" altLang="en-US" sz="2200" dirty="0" smtClean="0">
                <a:latin typeface="+mn-ea"/>
                <a:cs typeface="メイリオ" panose="020B0604030504040204" pitchFamily="50" charset="-128"/>
              </a:rPr>
              <a:t>。</a:t>
            </a:r>
            <a:r>
              <a:rPr lang="en-US" altLang="ja-JP" sz="2200" dirty="0" smtClean="0">
                <a:latin typeface="+mn-ea"/>
                <a:cs typeface="メイリオ" panose="020B0604030504040204" pitchFamily="50" charset="-128"/>
              </a:rPr>
              <a:t/>
            </a:r>
            <a:br>
              <a:rPr lang="en-US" altLang="ja-JP" sz="2200" dirty="0" smtClean="0">
                <a:latin typeface="+mn-ea"/>
                <a:cs typeface="メイリオ" panose="020B0604030504040204" pitchFamily="50" charset="-128"/>
              </a:rPr>
            </a:br>
            <a:r>
              <a:rPr lang="ja-JP" altLang="en-US" sz="2200" dirty="0" smtClean="0">
                <a:latin typeface="+mn-ea"/>
                <a:cs typeface="メイリオ" panose="020B0604030504040204" pitchFamily="50" charset="-128"/>
              </a:rPr>
              <a:t>お年寄り</a:t>
            </a:r>
            <a:r>
              <a:rPr lang="ja-JP" altLang="en-US" sz="2200" dirty="0">
                <a:latin typeface="+mn-ea"/>
                <a:cs typeface="メイリオ" panose="020B0604030504040204" pitchFamily="50" charset="-128"/>
              </a:rPr>
              <a:t>や女性が大半でした。</a:t>
            </a:r>
          </a:p>
        </p:txBody>
      </p:sp>
    </p:spTree>
    <p:extLst>
      <p:ext uri="{BB962C8B-B14F-4D97-AF65-F5344CB8AC3E}">
        <p14:creationId xmlns:p14="http://schemas.microsoft.com/office/powerpoint/2010/main" val="367262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80206" y="222422"/>
            <a:ext cx="2807837" cy="51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気になるワード</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98207" y="2219411"/>
            <a:ext cx="8350258" cy="441616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457200" indent="-457200">
              <a:lnSpc>
                <a:spcPct val="150000"/>
              </a:lnSpc>
              <a:spcBef>
                <a:spcPts val="1800"/>
              </a:spcBef>
              <a:buFont typeface="+mj-lt"/>
              <a:buAutoNum type="arabicPeriod"/>
            </a:pPr>
            <a:r>
              <a:rPr lang="ja-JP" altLang="en-US" sz="2000" dirty="0">
                <a:solidFill>
                  <a:schemeClr val="tx1"/>
                </a:solidFill>
                <a:latin typeface="メイリオ" panose="020B0604030504040204" pitchFamily="50" charset="-128"/>
                <a:cs typeface="メイリオ" panose="020B0604030504040204" pitchFamily="50" charset="-128"/>
              </a:rPr>
              <a:t>性別、年齢等にかかわらず、多様な住民に対して</a:t>
            </a:r>
            <a:r>
              <a:rPr lang="ja-JP" altLang="en-US" sz="2000" dirty="0" smtClean="0">
                <a:solidFill>
                  <a:schemeClr val="tx1"/>
                </a:solidFill>
                <a:latin typeface="メイリオ" panose="020B0604030504040204" pitchFamily="50" charset="-128"/>
                <a:cs typeface="メイリオ" panose="020B0604030504040204" pitchFamily="50" charset="-128"/>
              </a:rPr>
              <a:t>、</a:t>
            </a:r>
            <a:r>
              <a:rPr lang="en-US" altLang="ja-JP" sz="2000" dirty="0" smtClean="0">
                <a:solidFill>
                  <a:schemeClr val="tx1"/>
                </a:solidFill>
                <a:latin typeface="メイリオ" panose="020B0604030504040204" pitchFamily="50" charset="-128"/>
                <a:cs typeface="メイリオ" panose="020B0604030504040204" pitchFamily="50" charset="-128"/>
              </a:rPr>
              <a:t/>
            </a:r>
            <a:br>
              <a:rPr lang="en-US" altLang="ja-JP" sz="2000" dirty="0" smtClean="0">
                <a:solidFill>
                  <a:schemeClr val="tx1"/>
                </a:solidFill>
                <a:latin typeface="メイリオ" panose="020B0604030504040204" pitchFamily="50" charset="-128"/>
                <a:cs typeface="メイリオ" panose="020B0604030504040204" pitchFamily="50" charset="-128"/>
              </a:rPr>
            </a:br>
            <a:r>
              <a:rPr lang="ja-JP" altLang="en-US" sz="2000" dirty="0" smtClean="0">
                <a:solidFill>
                  <a:schemeClr val="tx1"/>
                </a:solidFill>
                <a:latin typeface="メイリオ" panose="020B0604030504040204" pitchFamily="50" charset="-128"/>
                <a:cs typeface="メイリオ" panose="020B0604030504040204" pitchFamily="50" charset="-128"/>
              </a:rPr>
              <a:t>防災</a:t>
            </a:r>
            <a:r>
              <a:rPr lang="ja-JP" altLang="en-US" sz="2000" dirty="0">
                <a:solidFill>
                  <a:schemeClr val="tx1"/>
                </a:solidFill>
                <a:latin typeface="メイリオ" panose="020B0604030504040204" pitchFamily="50" charset="-128"/>
                <a:cs typeface="メイリオ" panose="020B0604030504040204" pitchFamily="50" charset="-128"/>
              </a:rPr>
              <a:t>知識の普及や訓練を行っている</a:t>
            </a:r>
            <a:r>
              <a:rPr lang="ja-JP" altLang="en-US" sz="2000" dirty="0" smtClean="0">
                <a:solidFill>
                  <a:schemeClr val="tx1"/>
                </a:solidFill>
                <a:latin typeface="メイリオ" panose="020B0604030504040204" pitchFamily="50" charset="-128"/>
                <a:cs typeface="メイリオ" panose="020B0604030504040204" pitchFamily="50" charset="-128"/>
              </a:rPr>
              <a:t>か。</a:t>
            </a:r>
            <a:endParaRPr lang="en-US" altLang="ja-JP" sz="2000" dirty="0">
              <a:solidFill>
                <a:schemeClr val="tx1"/>
              </a:solidFill>
              <a:latin typeface="メイリオ" panose="020B0604030504040204" pitchFamily="50" charset="-128"/>
              <a:cs typeface="メイリオ" panose="020B0604030504040204" pitchFamily="50" charset="-128"/>
            </a:endParaRPr>
          </a:p>
          <a:p>
            <a:pPr marL="457200" indent="-457200">
              <a:lnSpc>
                <a:spcPct val="150000"/>
              </a:lnSpc>
              <a:spcBef>
                <a:spcPts val="1800"/>
              </a:spcBef>
              <a:buFont typeface="+mj-lt"/>
              <a:buAutoNum type="arabicPeriod"/>
            </a:pPr>
            <a:r>
              <a:rPr lang="ja-JP" altLang="en-US" sz="2000" dirty="0">
                <a:solidFill>
                  <a:schemeClr val="tx1"/>
                </a:solidFill>
                <a:latin typeface="メイリオ" panose="020B0604030504040204" pitchFamily="50" charset="-128"/>
                <a:cs typeface="メイリオ" panose="020B0604030504040204" pitchFamily="50" charset="-128"/>
              </a:rPr>
              <a:t>平日昼間、夜間、休日等様々な条件を想定し、保育所、幼稚園、小・中・高等学校、大学等や、企業、自主防災組織等と連携し</a:t>
            </a:r>
            <a:r>
              <a:rPr lang="ja-JP" altLang="en-US" sz="2000" dirty="0" smtClean="0">
                <a:solidFill>
                  <a:schemeClr val="tx1"/>
                </a:solidFill>
                <a:latin typeface="メイリオ" panose="020B0604030504040204" pitchFamily="50" charset="-128"/>
                <a:cs typeface="メイリオ" panose="020B0604030504040204" pitchFamily="50" charset="-128"/>
              </a:rPr>
              <a:t>、</a:t>
            </a:r>
            <a:r>
              <a:rPr lang="en-US" altLang="ja-JP" sz="2000" dirty="0" smtClean="0">
                <a:solidFill>
                  <a:schemeClr val="tx1"/>
                </a:solidFill>
                <a:latin typeface="メイリオ" panose="020B0604030504040204" pitchFamily="50" charset="-128"/>
                <a:cs typeface="メイリオ" panose="020B0604030504040204" pitchFamily="50" charset="-128"/>
              </a:rPr>
              <a:t/>
            </a:r>
            <a:br>
              <a:rPr lang="en-US" altLang="ja-JP" sz="2000" dirty="0" smtClean="0">
                <a:solidFill>
                  <a:schemeClr val="tx1"/>
                </a:solidFill>
                <a:latin typeface="メイリオ" panose="020B0604030504040204" pitchFamily="50" charset="-128"/>
                <a:cs typeface="メイリオ" panose="020B0604030504040204" pitchFamily="50" charset="-128"/>
              </a:rPr>
            </a:br>
            <a:r>
              <a:rPr lang="ja-JP" altLang="en-US" sz="2000" dirty="0" smtClean="0">
                <a:solidFill>
                  <a:schemeClr val="tx1"/>
                </a:solidFill>
                <a:latin typeface="メイリオ" panose="020B0604030504040204" pitchFamily="50" charset="-128"/>
                <a:cs typeface="メイリオ" panose="020B0604030504040204" pitchFamily="50" charset="-128"/>
              </a:rPr>
              <a:t>男女</a:t>
            </a:r>
            <a:r>
              <a:rPr lang="ja-JP" altLang="en-US" sz="2000" dirty="0">
                <a:solidFill>
                  <a:schemeClr val="tx1"/>
                </a:solidFill>
                <a:latin typeface="メイリオ" panose="020B0604030504040204" pitchFamily="50" charset="-128"/>
                <a:cs typeface="メイリオ" panose="020B0604030504040204" pitchFamily="50" charset="-128"/>
              </a:rPr>
              <a:t>が共に参画した防災訓練を定期的に実施している</a:t>
            </a:r>
            <a:r>
              <a:rPr lang="ja-JP" altLang="en-US" sz="2000" dirty="0" smtClean="0">
                <a:solidFill>
                  <a:schemeClr val="tx1"/>
                </a:solidFill>
                <a:latin typeface="メイリオ" panose="020B0604030504040204" pitchFamily="50" charset="-128"/>
                <a:cs typeface="メイリオ" panose="020B0604030504040204" pitchFamily="50" charset="-128"/>
              </a:rPr>
              <a:t>か。</a:t>
            </a:r>
            <a:endParaRPr lang="en-US" altLang="ja-JP" sz="2000" dirty="0">
              <a:solidFill>
                <a:schemeClr val="tx1"/>
              </a:solidFill>
              <a:latin typeface="メイリオ" panose="020B0604030504040204" pitchFamily="50" charset="-128"/>
              <a:cs typeface="メイリオ" panose="020B0604030504040204" pitchFamily="50" charset="-128"/>
            </a:endParaRPr>
          </a:p>
          <a:p>
            <a:pPr marL="457200" indent="-457200">
              <a:lnSpc>
                <a:spcPct val="150000"/>
              </a:lnSpc>
              <a:spcBef>
                <a:spcPts val="1800"/>
              </a:spcBef>
              <a:buFont typeface="+mj-lt"/>
              <a:buAutoNum type="arabicPeriod"/>
            </a:pPr>
            <a:r>
              <a:rPr lang="ja-JP" altLang="en-US" sz="2000" dirty="0">
                <a:solidFill>
                  <a:schemeClr val="tx1"/>
                </a:solidFill>
                <a:latin typeface="メイリオ" panose="020B0604030504040204" pitchFamily="50" charset="-128"/>
                <a:cs typeface="メイリオ" panose="020B0604030504040204" pitchFamily="50" charset="-128"/>
              </a:rPr>
              <a:t>妊産婦や乳幼児の安全で確実な避難のために、妊産婦や乳幼児</a:t>
            </a:r>
            <a:r>
              <a:rPr lang="ja-JP" altLang="en-US" sz="2000" dirty="0" smtClean="0">
                <a:solidFill>
                  <a:schemeClr val="tx1"/>
                </a:solidFill>
                <a:latin typeface="メイリオ" panose="020B0604030504040204" pitchFamily="50" charset="-128"/>
                <a:cs typeface="メイリオ" panose="020B0604030504040204" pitchFamily="50" charset="-128"/>
              </a:rPr>
              <a:t>の</a:t>
            </a:r>
            <a:r>
              <a:rPr lang="en-US" altLang="ja-JP" sz="2000" dirty="0" smtClean="0">
                <a:solidFill>
                  <a:schemeClr val="tx1"/>
                </a:solidFill>
                <a:latin typeface="メイリオ" panose="020B0604030504040204" pitchFamily="50" charset="-128"/>
                <a:cs typeface="メイリオ" panose="020B0604030504040204" pitchFamily="50" charset="-128"/>
              </a:rPr>
              <a:t/>
            </a:r>
            <a:br>
              <a:rPr lang="en-US" altLang="ja-JP" sz="2000" dirty="0" smtClean="0">
                <a:solidFill>
                  <a:schemeClr val="tx1"/>
                </a:solidFill>
                <a:latin typeface="メイリオ" panose="020B0604030504040204" pitchFamily="50" charset="-128"/>
                <a:cs typeface="メイリオ" panose="020B0604030504040204" pitchFamily="50" charset="-128"/>
              </a:rPr>
            </a:br>
            <a:r>
              <a:rPr lang="ja-JP" altLang="en-US" sz="2000" dirty="0" smtClean="0">
                <a:solidFill>
                  <a:schemeClr val="tx1"/>
                </a:solidFill>
                <a:latin typeface="メイリオ" panose="020B0604030504040204" pitchFamily="50" charset="-128"/>
                <a:cs typeface="メイリオ" panose="020B0604030504040204" pitchFamily="50" charset="-128"/>
              </a:rPr>
              <a:t>保護者</a:t>
            </a:r>
            <a:r>
              <a:rPr lang="ja-JP" altLang="en-US" sz="2000" dirty="0">
                <a:solidFill>
                  <a:schemeClr val="tx1"/>
                </a:solidFill>
                <a:latin typeface="メイリオ" panose="020B0604030504040204" pitchFamily="50" charset="-128"/>
                <a:cs typeface="メイリオ" panose="020B0604030504040204" pitchFamily="50" charset="-128"/>
              </a:rPr>
              <a:t>等に対して防災知識の普及や訓練を行っている</a:t>
            </a:r>
            <a:r>
              <a:rPr lang="ja-JP" altLang="en-US" sz="2000" dirty="0" smtClean="0">
                <a:solidFill>
                  <a:schemeClr val="tx1"/>
                </a:solidFill>
                <a:latin typeface="メイリオ" panose="020B0604030504040204" pitchFamily="50" charset="-128"/>
                <a:cs typeface="メイリオ" panose="020B0604030504040204" pitchFamily="50" charset="-128"/>
              </a:rPr>
              <a:t>か。</a:t>
            </a:r>
            <a:endParaRPr kumimoji="1" lang="ja-JP" altLang="en-US" sz="2000" dirty="0">
              <a:solidFill>
                <a:schemeClr val="tx1"/>
              </a:solidFill>
            </a:endParaRPr>
          </a:p>
        </p:txBody>
      </p:sp>
      <p:sp>
        <p:nvSpPr>
          <p:cNvPr id="10" name="正方形/長方形 9"/>
          <p:cNvSpPr/>
          <p:nvPr/>
        </p:nvSpPr>
        <p:spPr>
          <a:xfrm>
            <a:off x="380205" y="1700428"/>
            <a:ext cx="2807837" cy="51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対策のポイント</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345487" y="922288"/>
            <a:ext cx="8245375" cy="769441"/>
          </a:xfrm>
          <a:prstGeom prst="rect">
            <a:avLst/>
          </a:prstGeom>
        </p:spPr>
        <p:txBody>
          <a:bodyPr wrap="square">
            <a:spAutoFit/>
          </a:bodyPr>
          <a:lstStyle/>
          <a:p>
            <a:r>
              <a:rPr lang="ja-JP" altLang="en-US" sz="2200" dirty="0" smtClean="0">
                <a:latin typeface="メイリオ" panose="020B0604030504040204" pitchFamily="50" charset="-128"/>
                <a:cs typeface="メイリオ" panose="020B0604030504040204" pitchFamily="50" charset="-128"/>
              </a:rPr>
              <a:t>「小学校</a:t>
            </a:r>
            <a:r>
              <a:rPr lang="ja-JP" altLang="en-US" sz="2200" dirty="0">
                <a:latin typeface="メイリオ" panose="020B0604030504040204" pitchFamily="50" charset="-128"/>
                <a:cs typeface="メイリオ" panose="020B0604030504040204" pitchFamily="50" charset="-128"/>
              </a:rPr>
              <a:t>に迎えに」「子どもを</a:t>
            </a:r>
            <a:r>
              <a:rPr lang="ja-JP" altLang="en-US" sz="2200" dirty="0" smtClean="0">
                <a:latin typeface="メイリオ" panose="020B0604030504040204" pitchFamily="50" charset="-128"/>
                <a:cs typeface="メイリオ" panose="020B0604030504040204" pitchFamily="50" charset="-128"/>
              </a:rPr>
              <a:t>連れたお腹</a:t>
            </a:r>
            <a:r>
              <a:rPr lang="ja-JP" altLang="en-US" sz="2200" dirty="0">
                <a:latin typeface="メイリオ" panose="020B0604030504040204" pitchFamily="50" charset="-128"/>
                <a:cs typeface="メイリオ" panose="020B0604030504040204" pitchFamily="50" charset="-128"/>
              </a:rPr>
              <a:t>の大きい妊婦</a:t>
            </a:r>
            <a:r>
              <a:rPr lang="ja-JP" altLang="en-US" sz="2200" dirty="0" smtClean="0">
                <a:latin typeface="メイリオ" panose="020B0604030504040204" pitchFamily="50" charset="-128"/>
                <a:cs typeface="メイリオ" panose="020B0604030504040204" pitchFamily="50" charset="-128"/>
              </a:rPr>
              <a:t>」</a:t>
            </a:r>
            <a:r>
              <a:rPr lang="en-US" altLang="ja-JP" sz="2200" dirty="0" smtClean="0">
                <a:latin typeface="メイリオ" panose="020B0604030504040204" pitchFamily="50" charset="-128"/>
                <a:cs typeface="メイリオ" panose="020B0604030504040204" pitchFamily="50" charset="-128"/>
              </a:rPr>
              <a:t/>
            </a:r>
            <a:br>
              <a:rPr lang="en-US" altLang="ja-JP" sz="2200" dirty="0" smtClean="0">
                <a:latin typeface="メイリオ" panose="020B0604030504040204" pitchFamily="50" charset="-128"/>
                <a:cs typeface="メイリオ" panose="020B0604030504040204" pitchFamily="50" charset="-128"/>
              </a:rPr>
            </a:br>
            <a:r>
              <a:rPr lang="ja-JP" altLang="en-US" sz="2200" dirty="0" smtClean="0">
                <a:latin typeface="メイリオ" panose="020B0604030504040204" pitchFamily="50" charset="-128"/>
                <a:cs typeface="メイリオ" panose="020B0604030504040204" pitchFamily="50" charset="-128"/>
              </a:rPr>
              <a:t>「保育所」</a:t>
            </a:r>
            <a:endParaRPr lang="en-US" altLang="ja-JP" sz="2200" dirty="0">
              <a:latin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24397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380208" y="1275197"/>
            <a:ext cx="8512272" cy="5466171"/>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lnSpc>
                <a:spcPct val="120000"/>
              </a:lnSpc>
              <a:spcBef>
                <a:spcPts val="0"/>
              </a:spcBef>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災害</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への備えや、災害発生時における対応</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関する</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学習機会等に</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ついて、妊産婦や乳幼児の保護者はこれらへの参加が少ないことが</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考えられるため、保健所、子育て支援センター、保育所等と連携して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防災知識や避難の具体的な方法等を知ってもらうことが必要。</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防災訓練を実施する際は、平日、休日、昼間、夜間</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など</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様々</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な条件を</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想定し</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、保育所、学校、企業、自主防災組織等と連携して繰り返し実施することが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必要。</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spcBef>
                <a:spcPts val="0"/>
              </a:spcBef>
              <a:buNone/>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spcBef>
                <a:spcPts val="0"/>
              </a:spcBef>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spcBef>
                <a:spcPts val="0"/>
              </a:spcBef>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妊産婦</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や乳幼児を連れた保護者は、避難に時間と支援を要することが多いため、</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関係機関、</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近隣住民等の協力を得て、安全を確保できる場所への避難誘導</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・避難</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介助を行う</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ことが必要。</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spcBef>
                <a:spcPts val="0"/>
              </a:spcBef>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こうした災害発生時の妊産婦</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及び</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乳幼児の避難対応について</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保健所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や子育て支援センター</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等を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通じて、妊産婦や乳幼児を</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連れた</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保護者に対して</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、平常時から周知しておく</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必要。</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spcBef>
                <a:spcPts val="0"/>
              </a:spcBef>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80206" y="222422"/>
            <a:ext cx="2807837" cy="51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解　　説</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365670" y="819899"/>
            <a:ext cx="8526810" cy="430887"/>
          </a:xfrm>
          <a:prstGeom prst="rect">
            <a:avLst/>
          </a:prstGeom>
          <a:solidFill>
            <a:schemeClr val="bg1">
              <a:lumMod val="95000"/>
            </a:schemeClr>
          </a:solidFill>
        </p:spPr>
        <p:txBody>
          <a:bodyPr wrap="square" rtlCol="0">
            <a:spAutoFit/>
          </a:bodyPr>
          <a:lstStyle/>
          <a:p>
            <a:r>
              <a:rPr lang="ja-JP" altLang="en-US" sz="2200" dirty="0" smtClean="0">
                <a:solidFill>
                  <a:schemeClr val="accent5"/>
                </a:solidFill>
                <a:latin typeface="メイリオ" panose="020B0604030504040204" pitchFamily="50" charset="-128"/>
                <a:cs typeface="メイリオ" panose="020B0604030504040204" pitchFamily="50" charset="-128"/>
              </a:rPr>
              <a:t>取組指針</a:t>
            </a:r>
            <a:r>
              <a:rPr lang="ja-JP" altLang="en-US" sz="2200" b="1" dirty="0" smtClean="0">
                <a:solidFill>
                  <a:schemeClr val="accent5"/>
                </a:solidFill>
                <a:latin typeface="メイリオ" panose="020B0604030504040204" pitchFamily="50" charset="-128"/>
                <a:cs typeface="メイリオ" panose="020B0604030504040204" pitchFamily="50" charset="-128"/>
              </a:rPr>
              <a:t>  </a:t>
            </a:r>
            <a:r>
              <a:rPr lang="ja-JP" altLang="en-US" sz="2200" b="1" dirty="0" smtClean="0">
                <a:latin typeface="メイリオ" panose="020B0604030504040204" pitchFamily="50" charset="-128"/>
                <a:cs typeface="メイリオ" panose="020B0604030504040204" pitchFamily="50" charset="-128"/>
              </a:rPr>
              <a:t>１ </a:t>
            </a:r>
            <a:r>
              <a:rPr lang="ja-JP" altLang="en-US" sz="2200" b="1" dirty="0">
                <a:latin typeface="メイリオ" panose="020B0604030504040204" pitchFamily="50" charset="-128"/>
                <a:cs typeface="メイリオ" panose="020B0604030504040204" pitchFamily="50" charset="-128"/>
              </a:rPr>
              <a:t>事前の備え・</a:t>
            </a:r>
            <a:r>
              <a:rPr lang="ja-JP" altLang="en-US" sz="2200" b="1" dirty="0" smtClean="0">
                <a:latin typeface="メイリオ" panose="020B0604030504040204" pitchFamily="50" charset="-128"/>
                <a:cs typeface="メイリオ" panose="020B0604030504040204" pitchFamily="50" charset="-128"/>
              </a:rPr>
              <a:t>予防</a:t>
            </a:r>
            <a:r>
              <a:rPr lang="ja-JP" altLang="en-US" sz="2200" dirty="0" smtClean="0">
                <a:latin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cs typeface="メイリオ" panose="020B0604030504040204" pitchFamily="50" charset="-128"/>
              </a:rPr>
              <a:t>５）防災知識の普及、</a:t>
            </a:r>
            <a:r>
              <a:rPr lang="ja-JP" altLang="en-US" sz="2200" dirty="0" smtClean="0">
                <a:latin typeface="メイリオ" panose="020B0604030504040204" pitchFamily="50" charset="-128"/>
                <a:cs typeface="メイリオ" panose="020B0604030504040204" pitchFamily="50" charset="-128"/>
              </a:rPr>
              <a:t>訓練</a:t>
            </a:r>
            <a:endParaRPr lang="en-US" altLang="ja-JP" sz="2200" dirty="0">
              <a:latin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85536" y="4078233"/>
            <a:ext cx="8526810" cy="430887"/>
          </a:xfrm>
          <a:prstGeom prst="rect">
            <a:avLst/>
          </a:prstGeom>
          <a:solidFill>
            <a:schemeClr val="bg1">
              <a:lumMod val="95000"/>
            </a:schemeClr>
          </a:solidFill>
        </p:spPr>
        <p:txBody>
          <a:bodyPr wrap="square" rtlCol="0">
            <a:spAutoFit/>
          </a:bodyPr>
          <a:lstStyle/>
          <a:p>
            <a:r>
              <a:rPr lang="ja-JP" altLang="en-US" sz="2200" dirty="0" smtClean="0">
                <a:solidFill>
                  <a:schemeClr val="accent5"/>
                </a:solidFill>
                <a:latin typeface="メイリオ" panose="020B0604030504040204" pitchFamily="50" charset="-128"/>
                <a:cs typeface="メイリオ" panose="020B0604030504040204" pitchFamily="50" charset="-128"/>
              </a:rPr>
              <a:t>取組指針 </a:t>
            </a:r>
            <a:r>
              <a:rPr lang="ja-JP" altLang="en-US" sz="2200" b="1" dirty="0" smtClean="0">
                <a:latin typeface="メイリオ" panose="020B0604030504040204" pitchFamily="50" charset="-128"/>
                <a:cs typeface="メイリオ" panose="020B0604030504040204" pitchFamily="50" charset="-128"/>
              </a:rPr>
              <a:t>２ </a:t>
            </a:r>
            <a:r>
              <a:rPr lang="ja-JP" altLang="en-US" sz="2200" b="1" dirty="0">
                <a:latin typeface="メイリオ" panose="020B0604030504040204" pitchFamily="50" charset="-128"/>
                <a:cs typeface="メイリオ" panose="020B0604030504040204" pitchFamily="50" charset="-128"/>
              </a:rPr>
              <a:t>発災直後の</a:t>
            </a:r>
            <a:r>
              <a:rPr lang="ja-JP" altLang="en-US" sz="2200" b="1" dirty="0" smtClean="0">
                <a:latin typeface="メイリオ" panose="020B0604030504040204" pitchFamily="50" charset="-128"/>
                <a:cs typeface="メイリオ" panose="020B0604030504040204" pitchFamily="50" charset="-128"/>
              </a:rPr>
              <a:t>対応　 </a:t>
            </a:r>
            <a:r>
              <a:rPr lang="ja-JP" altLang="en-US" sz="2200" dirty="0" smtClean="0">
                <a:latin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cs typeface="メイリオ" panose="020B0604030504040204" pitchFamily="50" charset="-128"/>
              </a:rPr>
              <a:t>１）避難誘導の実施</a:t>
            </a:r>
          </a:p>
        </p:txBody>
      </p:sp>
    </p:spTree>
    <p:extLst>
      <p:ext uri="{BB962C8B-B14F-4D97-AF65-F5344CB8AC3E}">
        <p14:creationId xmlns:p14="http://schemas.microsoft.com/office/powerpoint/2010/main" val="803786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男女共同参画の視点から</a:t>
            </a:r>
            <a:r>
              <a:rPr lang="ja-JP" altLang="en-US" sz="3600" dirty="0" smtClean="0">
                <a:solidFill>
                  <a:schemeClr val="bg1"/>
                </a:solidFill>
                <a:latin typeface="+mj-ea"/>
                <a:ea typeface="+mj-ea"/>
              </a:rPr>
              <a:t>の防災</a:t>
            </a:r>
            <a:r>
              <a:rPr lang="ja-JP" altLang="en-US" sz="3600" dirty="0">
                <a:solidFill>
                  <a:schemeClr val="bg1"/>
                </a:solidFill>
                <a:latin typeface="+mj-ea"/>
                <a:ea typeface="+mj-ea"/>
              </a:rPr>
              <a:t>研修</a:t>
            </a:r>
          </a:p>
        </p:txBody>
      </p:sp>
      <p:sp>
        <p:nvSpPr>
          <p:cNvPr id="26" name="テキスト ボックス 25"/>
          <p:cNvSpPr txBox="1"/>
          <p:nvPr/>
        </p:nvSpPr>
        <p:spPr>
          <a:xfrm>
            <a:off x="288250" y="1196752"/>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座　学</a:t>
            </a:r>
            <a:endParaRPr kumimoji="1" lang="ja-JP" altLang="en-US" sz="2400" dirty="0">
              <a:solidFill>
                <a:schemeClr val="bg1"/>
              </a:solidFill>
            </a:endParaRPr>
          </a:p>
        </p:txBody>
      </p:sp>
      <p:sp>
        <p:nvSpPr>
          <p:cNvPr id="27" name="テキスト ボックス 26"/>
          <p:cNvSpPr txBox="1"/>
          <p:nvPr/>
        </p:nvSpPr>
        <p:spPr>
          <a:xfrm>
            <a:off x="2682191" y="1196753"/>
            <a:ext cx="3161657" cy="725823"/>
          </a:xfrm>
          <a:prstGeom prst="rect">
            <a:avLst/>
          </a:prstGeom>
          <a:solidFill>
            <a:srgbClr val="FDF9DB"/>
          </a:solidFill>
          <a:ln w="9525">
            <a:solidFill>
              <a:srgbClr val="FFCC00"/>
            </a:solidFill>
          </a:ln>
        </p:spPr>
        <p:txBody>
          <a:bodyPr wrap="square" rtlCol="0" anchor="ctr" anchorCtr="0">
            <a:noAutofit/>
          </a:bodyPr>
          <a:lstStyle/>
          <a:p>
            <a:r>
              <a:rPr kumimoji="1" lang="ja-JP" altLang="en-US" sz="2400" dirty="0" smtClean="0"/>
              <a:t>防災と男女共同参画</a:t>
            </a:r>
            <a:endParaRPr kumimoji="1" lang="ja-JP" altLang="en-US" sz="2400" dirty="0"/>
          </a:p>
        </p:txBody>
      </p:sp>
      <p:sp>
        <p:nvSpPr>
          <p:cNvPr id="28" name="テキスト ボックス 27"/>
          <p:cNvSpPr txBox="1"/>
          <p:nvPr/>
        </p:nvSpPr>
        <p:spPr>
          <a:xfrm>
            <a:off x="288250" y="2174921"/>
            <a:ext cx="1723549" cy="3516268"/>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グループ</a:t>
            </a:r>
            <a:endParaRPr lang="en-US" altLang="ja-JP" sz="2400" dirty="0" smtClean="0">
              <a:solidFill>
                <a:schemeClr val="bg1"/>
              </a:solidFill>
            </a:endParaRPr>
          </a:p>
          <a:p>
            <a:pPr algn="ctr"/>
            <a:r>
              <a:rPr lang="ja-JP" altLang="en-US" sz="2400" dirty="0" smtClean="0">
                <a:solidFill>
                  <a:schemeClr val="bg1"/>
                </a:solidFill>
              </a:rPr>
              <a:t>ワーク</a:t>
            </a:r>
            <a:endParaRPr kumimoji="1" lang="en-US" altLang="ja-JP" sz="2400" dirty="0" smtClean="0">
              <a:solidFill>
                <a:schemeClr val="bg1"/>
              </a:solidFill>
            </a:endParaRPr>
          </a:p>
        </p:txBody>
      </p:sp>
      <p:sp>
        <p:nvSpPr>
          <p:cNvPr id="31" name="テキスト ボックス 30"/>
          <p:cNvSpPr txBox="1"/>
          <p:nvPr/>
        </p:nvSpPr>
        <p:spPr>
          <a:xfrm>
            <a:off x="2695639" y="3038067"/>
            <a:ext cx="4756682" cy="419617"/>
          </a:xfrm>
          <a:prstGeom prst="rect">
            <a:avLst/>
          </a:prstGeom>
          <a:noFill/>
          <a:ln>
            <a:solidFill>
              <a:schemeClr val="accent5"/>
            </a:solidFill>
          </a:ln>
        </p:spPr>
        <p:txBody>
          <a:bodyPr wrap="square" rtlCol="0" anchor="ctr" anchorCtr="0">
            <a:noAutofit/>
          </a:bodyPr>
          <a:lstStyle/>
          <a:p>
            <a:r>
              <a:rPr kumimoji="1" lang="ja-JP" altLang="en-US" sz="2000" dirty="0" smtClean="0"/>
              <a:t>シチュエーションから考える行政の対策</a:t>
            </a:r>
            <a:endParaRPr kumimoji="1" lang="ja-JP" altLang="en-US" sz="2000" dirty="0"/>
          </a:p>
        </p:txBody>
      </p:sp>
      <p:sp>
        <p:nvSpPr>
          <p:cNvPr id="35" name="テキスト ボックス 34"/>
          <p:cNvSpPr txBox="1"/>
          <p:nvPr/>
        </p:nvSpPr>
        <p:spPr>
          <a:xfrm>
            <a:off x="2695638" y="4589280"/>
            <a:ext cx="4756683" cy="417003"/>
          </a:xfrm>
          <a:prstGeom prst="rect">
            <a:avLst/>
          </a:prstGeom>
          <a:noFill/>
          <a:ln>
            <a:solidFill>
              <a:schemeClr val="accent5"/>
            </a:solidFill>
          </a:ln>
        </p:spPr>
        <p:txBody>
          <a:bodyPr wrap="square" rtlCol="0" anchor="ctr" anchorCtr="0">
            <a:noAutofit/>
          </a:bodyPr>
          <a:lstStyle/>
          <a:p>
            <a:r>
              <a:rPr lang="ja-JP" altLang="en-US" sz="2000" dirty="0" smtClean="0"/>
              <a:t>地域の課題と行政が実行すべき解決策</a:t>
            </a:r>
            <a:endParaRPr kumimoji="1" lang="ja-JP" altLang="en-US" sz="2000" dirty="0"/>
          </a:p>
        </p:txBody>
      </p:sp>
      <p:sp>
        <p:nvSpPr>
          <p:cNvPr id="36" name="テキスト ボックス 35"/>
          <p:cNvSpPr txBox="1"/>
          <p:nvPr/>
        </p:nvSpPr>
        <p:spPr>
          <a:xfrm>
            <a:off x="2695638" y="5943537"/>
            <a:ext cx="2033825" cy="725823"/>
          </a:xfrm>
          <a:prstGeom prst="rect">
            <a:avLst/>
          </a:prstGeom>
          <a:noFill/>
          <a:ln>
            <a:solidFill>
              <a:schemeClr val="accent5"/>
            </a:solidFill>
          </a:ln>
        </p:spPr>
        <p:txBody>
          <a:bodyPr wrap="square" rtlCol="0" anchor="ctr" anchorCtr="0">
            <a:noAutofit/>
          </a:bodyPr>
          <a:lstStyle/>
          <a:p>
            <a:r>
              <a:rPr kumimoji="1" lang="ja-JP" altLang="en-US" sz="2400" dirty="0" smtClean="0"/>
              <a:t>まとめ</a:t>
            </a:r>
            <a:endParaRPr kumimoji="1" lang="ja-JP" altLang="en-US" sz="2400" dirty="0"/>
          </a:p>
        </p:txBody>
      </p:sp>
      <p:sp>
        <p:nvSpPr>
          <p:cNvPr id="37" name="テキスト ボックス 36"/>
          <p:cNvSpPr txBox="1"/>
          <p:nvPr/>
        </p:nvSpPr>
        <p:spPr>
          <a:xfrm>
            <a:off x="2207349" y="1196752"/>
            <a:ext cx="492443" cy="725823"/>
          </a:xfrm>
          <a:prstGeom prst="rect">
            <a:avLst/>
          </a:prstGeom>
          <a:solidFill>
            <a:srgbClr val="FFCC00"/>
          </a:solidFill>
          <a:ln w="9525">
            <a:solidFill>
              <a:srgbClr val="FFCC00"/>
            </a:solidFill>
          </a:ln>
        </p:spPr>
        <p:txBody>
          <a:bodyPr wrap="none" rtlCol="0" anchor="ctr">
            <a:noAutofit/>
          </a:bodyPr>
          <a:lstStyle/>
          <a:p>
            <a:r>
              <a:rPr kumimoji="1" lang="ja-JP" altLang="en-US" sz="2400" b="1" dirty="0" smtClean="0">
                <a:solidFill>
                  <a:schemeClr val="bg1"/>
                </a:solidFill>
              </a:rPr>
              <a:t>１</a:t>
            </a:r>
            <a:endParaRPr kumimoji="1" lang="ja-JP" altLang="en-US" sz="2400" b="1" dirty="0">
              <a:solidFill>
                <a:schemeClr val="bg1"/>
              </a:solidFill>
            </a:endParaRPr>
          </a:p>
        </p:txBody>
      </p:sp>
      <p:sp>
        <p:nvSpPr>
          <p:cNvPr id="29" name="テキスト ボックス 28"/>
          <p:cNvSpPr txBox="1"/>
          <p:nvPr/>
        </p:nvSpPr>
        <p:spPr>
          <a:xfrm>
            <a:off x="2695638" y="2174921"/>
            <a:ext cx="5976664" cy="725823"/>
          </a:xfrm>
          <a:prstGeom prst="rect">
            <a:avLst/>
          </a:prstGeom>
          <a:noFill/>
          <a:ln>
            <a:solidFill>
              <a:schemeClr val="accent5"/>
            </a:solidFill>
          </a:ln>
        </p:spPr>
        <p:txBody>
          <a:bodyPr wrap="square" rtlCol="0" anchor="ctr" anchorCtr="0">
            <a:noAutofit/>
          </a:bodyPr>
          <a:lstStyle/>
          <a:p>
            <a:r>
              <a:rPr lang="ja-JP" altLang="en-US" sz="2400" dirty="0"/>
              <a:t>男女共同参画の視点</a:t>
            </a:r>
            <a:r>
              <a:rPr lang="ja-JP" altLang="en-US" sz="2400" dirty="0" smtClean="0"/>
              <a:t>から具体的</a:t>
            </a:r>
            <a:r>
              <a:rPr lang="ja-JP" altLang="en-US" sz="2400" dirty="0"/>
              <a:t>に考える</a:t>
            </a:r>
          </a:p>
        </p:txBody>
      </p:sp>
      <p:sp>
        <p:nvSpPr>
          <p:cNvPr id="38" name="テキスト ボックス 37"/>
          <p:cNvSpPr txBox="1"/>
          <p:nvPr/>
        </p:nvSpPr>
        <p:spPr>
          <a:xfrm>
            <a:off x="2183382" y="2174921"/>
            <a:ext cx="492443" cy="725823"/>
          </a:xfrm>
          <a:prstGeom prst="rect">
            <a:avLst/>
          </a:prstGeom>
          <a:solidFill>
            <a:schemeClr val="accent5"/>
          </a:solidFill>
          <a:ln>
            <a:solidFill>
              <a:schemeClr val="accent5"/>
            </a:solidFill>
          </a:ln>
        </p:spPr>
        <p:txBody>
          <a:bodyPr wrap="none" rtlCol="0" anchor="ctr">
            <a:noAutofit/>
          </a:bodyPr>
          <a:lstStyle/>
          <a:p>
            <a:r>
              <a:rPr kumimoji="1" lang="ja-JP" altLang="en-US" sz="2400" b="1" dirty="0" smtClean="0">
                <a:solidFill>
                  <a:schemeClr val="bg1"/>
                </a:solidFill>
              </a:rPr>
              <a:t>２</a:t>
            </a:r>
            <a:endParaRPr kumimoji="1" lang="ja-JP" altLang="en-US" sz="2400" b="1" dirty="0">
              <a:solidFill>
                <a:schemeClr val="bg1"/>
              </a:solidFill>
            </a:endParaRPr>
          </a:p>
        </p:txBody>
      </p:sp>
      <p:sp>
        <p:nvSpPr>
          <p:cNvPr id="34" name="テキスト ボックス 33"/>
          <p:cNvSpPr txBox="1"/>
          <p:nvPr/>
        </p:nvSpPr>
        <p:spPr>
          <a:xfrm>
            <a:off x="2695638" y="3682606"/>
            <a:ext cx="5976664" cy="725823"/>
          </a:xfrm>
          <a:prstGeom prst="rect">
            <a:avLst/>
          </a:prstGeom>
          <a:noFill/>
          <a:ln>
            <a:solidFill>
              <a:schemeClr val="accent5"/>
            </a:solidFill>
          </a:ln>
        </p:spPr>
        <p:txBody>
          <a:bodyPr wrap="square" rtlCol="0" anchor="ctr" anchorCtr="0">
            <a:noAutofit/>
          </a:bodyPr>
          <a:lstStyle/>
          <a:p>
            <a:r>
              <a:rPr lang="ja-JP" altLang="en-US" sz="2400" dirty="0"/>
              <a:t>男女共同参画の視点からの防災を実践</a:t>
            </a:r>
            <a:r>
              <a:rPr lang="ja-JP" altLang="en-US" sz="2400" dirty="0" smtClean="0"/>
              <a:t>する</a:t>
            </a:r>
            <a:endParaRPr lang="ja-JP" altLang="en-US" sz="2400" dirty="0"/>
          </a:p>
        </p:txBody>
      </p:sp>
      <p:sp>
        <p:nvSpPr>
          <p:cNvPr id="39" name="テキスト ボックス 38"/>
          <p:cNvSpPr txBox="1"/>
          <p:nvPr/>
        </p:nvSpPr>
        <p:spPr>
          <a:xfrm>
            <a:off x="2183382" y="3682606"/>
            <a:ext cx="492443" cy="725823"/>
          </a:xfrm>
          <a:prstGeom prst="rect">
            <a:avLst/>
          </a:prstGeom>
          <a:solidFill>
            <a:schemeClr val="accent5"/>
          </a:solidFill>
          <a:ln>
            <a:solidFill>
              <a:schemeClr val="accent5"/>
            </a:solidFill>
          </a:ln>
        </p:spPr>
        <p:txBody>
          <a:bodyPr wrap="none" rtlCol="0" anchor="ctr">
            <a:noAutofit/>
          </a:bodyPr>
          <a:lstStyle/>
          <a:p>
            <a:r>
              <a:rPr kumimoji="1" lang="ja-JP" altLang="en-US" sz="2400" b="1" dirty="0" smtClean="0">
                <a:solidFill>
                  <a:schemeClr val="bg1"/>
                </a:solidFill>
              </a:rPr>
              <a:t>３</a:t>
            </a:r>
            <a:endParaRPr kumimoji="1" lang="ja-JP" altLang="en-US" sz="2400" b="1" dirty="0">
              <a:solidFill>
                <a:schemeClr val="bg1"/>
              </a:solidFill>
            </a:endParaRPr>
          </a:p>
        </p:txBody>
      </p:sp>
      <p:sp>
        <p:nvSpPr>
          <p:cNvPr id="40" name="テキスト ボックス 39"/>
          <p:cNvSpPr txBox="1"/>
          <p:nvPr/>
        </p:nvSpPr>
        <p:spPr>
          <a:xfrm>
            <a:off x="297963" y="5943536"/>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まとめ</a:t>
            </a:r>
            <a:endParaRPr lang="en-US" altLang="ja-JP" sz="2400" dirty="0" smtClean="0">
              <a:solidFill>
                <a:schemeClr val="bg1"/>
              </a:solidFill>
            </a:endParaRPr>
          </a:p>
        </p:txBody>
      </p:sp>
      <p:sp>
        <p:nvSpPr>
          <p:cNvPr id="18" name="テキスト ボックス 17"/>
          <p:cNvSpPr txBox="1"/>
          <p:nvPr/>
        </p:nvSpPr>
        <p:spPr>
          <a:xfrm>
            <a:off x="2183382" y="5943535"/>
            <a:ext cx="492443" cy="725823"/>
          </a:xfrm>
          <a:prstGeom prst="rect">
            <a:avLst/>
          </a:prstGeom>
          <a:solidFill>
            <a:schemeClr val="accent5"/>
          </a:solidFill>
          <a:ln>
            <a:solidFill>
              <a:schemeClr val="accent5"/>
            </a:solidFill>
          </a:ln>
        </p:spPr>
        <p:txBody>
          <a:bodyPr wrap="none" rtlCol="0" anchor="ctr">
            <a:noAutofit/>
          </a:bodyPr>
          <a:lstStyle/>
          <a:p>
            <a:r>
              <a:rPr lang="ja-JP" altLang="en-US" sz="2400" b="1" dirty="0">
                <a:solidFill>
                  <a:schemeClr val="bg1"/>
                </a:solidFill>
              </a:rPr>
              <a:t>４</a:t>
            </a:r>
            <a:endParaRPr kumimoji="1" lang="ja-JP" altLang="en-US" sz="2400" b="1" dirty="0">
              <a:solidFill>
                <a:schemeClr val="bg1"/>
              </a:solidFill>
            </a:endParaRPr>
          </a:p>
        </p:txBody>
      </p:sp>
      <p:sp>
        <p:nvSpPr>
          <p:cNvPr id="2" name="正方形/長方形 1"/>
          <p:cNvSpPr/>
          <p:nvPr/>
        </p:nvSpPr>
        <p:spPr>
          <a:xfrm>
            <a:off x="2189748" y="1196752"/>
            <a:ext cx="3654100" cy="7379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95638" y="5187133"/>
            <a:ext cx="4756684" cy="417003"/>
          </a:xfrm>
          <a:prstGeom prst="rect">
            <a:avLst/>
          </a:prstGeom>
          <a:noFill/>
          <a:ln>
            <a:solidFill>
              <a:schemeClr val="accent5"/>
            </a:solidFill>
          </a:ln>
        </p:spPr>
        <p:txBody>
          <a:bodyPr wrap="square" rtlCol="0" anchor="ctr" anchorCtr="0">
            <a:noAutofit/>
          </a:bodyPr>
          <a:lstStyle/>
          <a:p>
            <a:r>
              <a:rPr lang="ja-JP" altLang="en-US" sz="2000" dirty="0"/>
              <a:t>全国</a:t>
            </a:r>
            <a:r>
              <a:rPr lang="ja-JP" altLang="en-US" sz="2000" dirty="0" smtClean="0"/>
              <a:t>の取組</a:t>
            </a:r>
            <a:r>
              <a:rPr kumimoji="1" lang="ja-JP" altLang="en-US" sz="2000" dirty="0" smtClean="0"/>
              <a:t>事例紹介</a:t>
            </a:r>
            <a:endParaRPr kumimoji="1" lang="ja-JP" altLang="en-US" sz="2000" dirty="0"/>
          </a:p>
        </p:txBody>
      </p:sp>
    </p:spTree>
    <p:extLst>
      <p:ext uri="{BB962C8B-B14F-4D97-AF65-F5344CB8AC3E}">
        <p14:creationId xmlns:p14="http://schemas.microsoft.com/office/powerpoint/2010/main" val="3740654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男女共同参画の視点から</a:t>
            </a:r>
            <a:r>
              <a:rPr lang="ja-JP" altLang="en-US" sz="3600" dirty="0" smtClean="0">
                <a:solidFill>
                  <a:schemeClr val="bg1"/>
                </a:solidFill>
                <a:latin typeface="+mj-ea"/>
                <a:ea typeface="+mj-ea"/>
              </a:rPr>
              <a:t>の防災</a:t>
            </a:r>
            <a:r>
              <a:rPr lang="ja-JP" altLang="en-US" sz="3600" dirty="0">
                <a:solidFill>
                  <a:schemeClr val="bg1"/>
                </a:solidFill>
                <a:latin typeface="+mj-ea"/>
                <a:ea typeface="+mj-ea"/>
              </a:rPr>
              <a:t>研修</a:t>
            </a:r>
          </a:p>
        </p:txBody>
      </p:sp>
      <p:sp>
        <p:nvSpPr>
          <p:cNvPr id="26" name="テキスト ボックス 25"/>
          <p:cNvSpPr txBox="1"/>
          <p:nvPr/>
        </p:nvSpPr>
        <p:spPr>
          <a:xfrm>
            <a:off x="288250" y="1196752"/>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座　学</a:t>
            </a:r>
            <a:endParaRPr kumimoji="1" lang="ja-JP" altLang="en-US" sz="2400" dirty="0">
              <a:solidFill>
                <a:schemeClr val="bg1"/>
              </a:solidFill>
            </a:endParaRPr>
          </a:p>
        </p:txBody>
      </p:sp>
      <p:sp>
        <p:nvSpPr>
          <p:cNvPr id="27" name="テキスト ボックス 26"/>
          <p:cNvSpPr txBox="1"/>
          <p:nvPr/>
        </p:nvSpPr>
        <p:spPr>
          <a:xfrm>
            <a:off x="2682191" y="1196753"/>
            <a:ext cx="2969929" cy="725823"/>
          </a:xfrm>
          <a:prstGeom prst="rect">
            <a:avLst/>
          </a:prstGeom>
          <a:solidFill>
            <a:schemeClr val="bg1">
              <a:lumMod val="95000"/>
            </a:schemeClr>
          </a:solidFill>
          <a:ln w="9525">
            <a:solidFill>
              <a:schemeClr val="bg1">
                <a:lumMod val="50000"/>
              </a:schemeClr>
            </a:solidFill>
          </a:ln>
        </p:spPr>
        <p:txBody>
          <a:bodyPr wrap="square" rtlCol="0" anchor="ctr" anchorCtr="0">
            <a:noAutofit/>
          </a:bodyPr>
          <a:lstStyle/>
          <a:p>
            <a:r>
              <a:rPr kumimoji="1" lang="ja-JP" altLang="en-US" sz="2400" dirty="0" smtClean="0"/>
              <a:t>防災と男女共同参画</a:t>
            </a:r>
            <a:endParaRPr kumimoji="1" lang="ja-JP" altLang="en-US" sz="2400" dirty="0"/>
          </a:p>
        </p:txBody>
      </p:sp>
      <p:sp>
        <p:nvSpPr>
          <p:cNvPr id="28" name="テキスト ボックス 27"/>
          <p:cNvSpPr txBox="1"/>
          <p:nvPr/>
        </p:nvSpPr>
        <p:spPr>
          <a:xfrm>
            <a:off x="288250" y="2174921"/>
            <a:ext cx="1723549" cy="3516268"/>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グループ</a:t>
            </a:r>
            <a:endParaRPr lang="en-US" altLang="ja-JP" sz="2400" dirty="0" smtClean="0">
              <a:solidFill>
                <a:schemeClr val="bg1"/>
              </a:solidFill>
            </a:endParaRPr>
          </a:p>
          <a:p>
            <a:pPr algn="ctr"/>
            <a:r>
              <a:rPr lang="ja-JP" altLang="en-US" sz="2400" dirty="0" smtClean="0">
                <a:solidFill>
                  <a:schemeClr val="bg1"/>
                </a:solidFill>
              </a:rPr>
              <a:t>ワーク</a:t>
            </a:r>
            <a:endParaRPr kumimoji="1" lang="en-US" altLang="ja-JP" sz="2400" dirty="0" smtClean="0">
              <a:solidFill>
                <a:schemeClr val="bg1"/>
              </a:solidFill>
            </a:endParaRPr>
          </a:p>
        </p:txBody>
      </p:sp>
      <p:sp>
        <p:nvSpPr>
          <p:cNvPr id="31" name="テキスト ボックス 30"/>
          <p:cNvSpPr txBox="1"/>
          <p:nvPr/>
        </p:nvSpPr>
        <p:spPr>
          <a:xfrm>
            <a:off x="2695639" y="3038067"/>
            <a:ext cx="4756682" cy="419617"/>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kumimoji="1" lang="ja-JP" altLang="en-US" sz="2000" dirty="0" smtClean="0"/>
              <a:t>シチュエーションから考える行政の対策</a:t>
            </a:r>
            <a:endParaRPr kumimoji="1" lang="ja-JP" altLang="en-US" sz="2000" dirty="0"/>
          </a:p>
        </p:txBody>
      </p:sp>
      <p:sp>
        <p:nvSpPr>
          <p:cNvPr id="35" name="テキスト ボックス 34"/>
          <p:cNvSpPr txBox="1"/>
          <p:nvPr/>
        </p:nvSpPr>
        <p:spPr>
          <a:xfrm>
            <a:off x="2695638" y="4589280"/>
            <a:ext cx="4756683" cy="417003"/>
          </a:xfrm>
          <a:prstGeom prst="rect">
            <a:avLst/>
          </a:prstGeom>
          <a:solidFill>
            <a:srgbClr val="FDF9DB"/>
          </a:solidFill>
          <a:ln>
            <a:solidFill>
              <a:schemeClr val="accent5"/>
            </a:solidFill>
          </a:ln>
        </p:spPr>
        <p:txBody>
          <a:bodyPr wrap="square" rtlCol="0" anchor="ctr" anchorCtr="0">
            <a:noAutofit/>
          </a:bodyPr>
          <a:lstStyle/>
          <a:p>
            <a:r>
              <a:rPr lang="ja-JP" altLang="en-US" sz="2000" dirty="0" smtClean="0"/>
              <a:t>地域の課題と行政が実行すべき解決策</a:t>
            </a:r>
            <a:endParaRPr kumimoji="1" lang="ja-JP" altLang="en-US" sz="2000" dirty="0"/>
          </a:p>
        </p:txBody>
      </p:sp>
      <p:sp>
        <p:nvSpPr>
          <p:cNvPr id="36" name="テキスト ボックス 35"/>
          <p:cNvSpPr txBox="1"/>
          <p:nvPr/>
        </p:nvSpPr>
        <p:spPr>
          <a:xfrm>
            <a:off x="2695638" y="5943537"/>
            <a:ext cx="1372305" cy="725823"/>
          </a:xfrm>
          <a:prstGeom prst="rect">
            <a:avLst/>
          </a:prstGeom>
          <a:noFill/>
          <a:ln>
            <a:solidFill>
              <a:schemeClr val="accent5"/>
            </a:solidFill>
          </a:ln>
        </p:spPr>
        <p:txBody>
          <a:bodyPr wrap="square" rtlCol="0" anchor="ctr" anchorCtr="0">
            <a:noAutofit/>
          </a:bodyPr>
          <a:lstStyle/>
          <a:p>
            <a:r>
              <a:rPr kumimoji="1" lang="ja-JP" altLang="en-US" sz="2400" dirty="0" smtClean="0"/>
              <a:t>まとめ</a:t>
            </a:r>
            <a:endParaRPr kumimoji="1" lang="ja-JP" altLang="en-US" sz="2400" dirty="0"/>
          </a:p>
        </p:txBody>
      </p:sp>
      <p:sp>
        <p:nvSpPr>
          <p:cNvPr id="37" name="テキスト ボックス 36"/>
          <p:cNvSpPr txBox="1"/>
          <p:nvPr/>
        </p:nvSpPr>
        <p:spPr>
          <a:xfrm>
            <a:off x="2207349" y="1196752"/>
            <a:ext cx="492443" cy="725823"/>
          </a:xfrm>
          <a:prstGeom prst="rect">
            <a:avLst/>
          </a:prstGeom>
          <a:solidFill>
            <a:schemeClr val="bg1">
              <a:lumMod val="50000"/>
            </a:schemeClr>
          </a:solidFill>
          <a:ln w="9525">
            <a:solidFill>
              <a:schemeClr val="bg1">
                <a:lumMod val="50000"/>
              </a:schemeClr>
            </a:solidFill>
          </a:ln>
        </p:spPr>
        <p:txBody>
          <a:bodyPr wrap="none" rtlCol="0" anchor="ctr">
            <a:noAutofit/>
          </a:bodyPr>
          <a:lstStyle/>
          <a:p>
            <a:r>
              <a:rPr kumimoji="1" lang="ja-JP" altLang="en-US" sz="2400" b="1" dirty="0" smtClean="0">
                <a:solidFill>
                  <a:schemeClr val="bg1"/>
                </a:solidFill>
              </a:rPr>
              <a:t>１</a:t>
            </a:r>
            <a:endParaRPr kumimoji="1" lang="ja-JP" altLang="en-US" sz="2400" b="1" dirty="0">
              <a:solidFill>
                <a:schemeClr val="bg1"/>
              </a:solidFill>
            </a:endParaRPr>
          </a:p>
        </p:txBody>
      </p:sp>
      <p:sp>
        <p:nvSpPr>
          <p:cNvPr id="29" name="テキスト ボックス 28"/>
          <p:cNvSpPr txBox="1"/>
          <p:nvPr/>
        </p:nvSpPr>
        <p:spPr>
          <a:xfrm>
            <a:off x="2695638" y="2174921"/>
            <a:ext cx="5976664" cy="725823"/>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lang="ja-JP" altLang="en-US" sz="2400" dirty="0"/>
              <a:t>男女共同参画の視点</a:t>
            </a:r>
            <a:r>
              <a:rPr lang="ja-JP" altLang="en-US" sz="2400" dirty="0" smtClean="0"/>
              <a:t>から具体的</a:t>
            </a:r>
            <a:r>
              <a:rPr lang="ja-JP" altLang="en-US" sz="2400" dirty="0"/>
              <a:t>に考える</a:t>
            </a:r>
          </a:p>
        </p:txBody>
      </p:sp>
      <p:sp>
        <p:nvSpPr>
          <p:cNvPr id="38" name="テキスト ボックス 37"/>
          <p:cNvSpPr txBox="1"/>
          <p:nvPr/>
        </p:nvSpPr>
        <p:spPr>
          <a:xfrm>
            <a:off x="2183382" y="2174921"/>
            <a:ext cx="492443" cy="725823"/>
          </a:xfrm>
          <a:prstGeom prst="rect">
            <a:avLst/>
          </a:prstGeom>
          <a:solidFill>
            <a:schemeClr val="bg1">
              <a:lumMod val="50000"/>
            </a:schemeClr>
          </a:solidFill>
          <a:ln>
            <a:solidFill>
              <a:schemeClr val="bg1">
                <a:lumMod val="50000"/>
              </a:schemeClr>
            </a:solidFill>
          </a:ln>
        </p:spPr>
        <p:txBody>
          <a:bodyPr wrap="none" rtlCol="0" anchor="ctr">
            <a:noAutofit/>
          </a:bodyPr>
          <a:lstStyle/>
          <a:p>
            <a:r>
              <a:rPr kumimoji="1" lang="ja-JP" altLang="en-US" sz="2400" b="1" dirty="0" smtClean="0">
                <a:solidFill>
                  <a:schemeClr val="bg1"/>
                </a:solidFill>
              </a:rPr>
              <a:t>２</a:t>
            </a:r>
            <a:endParaRPr kumimoji="1" lang="ja-JP" altLang="en-US" sz="2400" b="1" dirty="0">
              <a:solidFill>
                <a:schemeClr val="bg1"/>
              </a:solidFill>
            </a:endParaRPr>
          </a:p>
        </p:txBody>
      </p:sp>
      <p:sp>
        <p:nvSpPr>
          <p:cNvPr id="34" name="テキスト ボックス 33"/>
          <p:cNvSpPr txBox="1"/>
          <p:nvPr/>
        </p:nvSpPr>
        <p:spPr>
          <a:xfrm>
            <a:off x="2695638" y="3682606"/>
            <a:ext cx="5976664" cy="725823"/>
          </a:xfrm>
          <a:prstGeom prst="rect">
            <a:avLst/>
          </a:prstGeom>
          <a:solidFill>
            <a:srgbClr val="FDF9DB"/>
          </a:solidFill>
          <a:ln>
            <a:solidFill>
              <a:srgbClr val="FFCC00"/>
            </a:solidFill>
          </a:ln>
        </p:spPr>
        <p:txBody>
          <a:bodyPr wrap="square" rtlCol="0" anchor="ctr" anchorCtr="0">
            <a:noAutofit/>
          </a:bodyPr>
          <a:lstStyle/>
          <a:p>
            <a:r>
              <a:rPr lang="ja-JP" altLang="en-US" sz="2400" dirty="0"/>
              <a:t>男女共同参画の視点からの防災を実践</a:t>
            </a:r>
            <a:r>
              <a:rPr lang="ja-JP" altLang="en-US" sz="2400" dirty="0" smtClean="0"/>
              <a:t>する</a:t>
            </a:r>
            <a:endParaRPr lang="ja-JP" altLang="en-US" sz="2400" dirty="0"/>
          </a:p>
        </p:txBody>
      </p:sp>
      <p:sp>
        <p:nvSpPr>
          <p:cNvPr id="39" name="テキスト ボックス 38"/>
          <p:cNvSpPr txBox="1"/>
          <p:nvPr/>
        </p:nvSpPr>
        <p:spPr>
          <a:xfrm>
            <a:off x="2183382" y="3682606"/>
            <a:ext cx="492443" cy="725823"/>
          </a:xfrm>
          <a:prstGeom prst="rect">
            <a:avLst/>
          </a:prstGeom>
          <a:solidFill>
            <a:srgbClr val="FFCC00"/>
          </a:solidFill>
          <a:ln>
            <a:solidFill>
              <a:srgbClr val="FFCC00"/>
            </a:solidFill>
          </a:ln>
        </p:spPr>
        <p:txBody>
          <a:bodyPr wrap="none" rtlCol="0" anchor="ctr">
            <a:noAutofit/>
          </a:bodyPr>
          <a:lstStyle/>
          <a:p>
            <a:r>
              <a:rPr kumimoji="1" lang="ja-JP" altLang="en-US" sz="2400" b="1" dirty="0" smtClean="0">
                <a:solidFill>
                  <a:schemeClr val="bg1"/>
                </a:solidFill>
              </a:rPr>
              <a:t>３</a:t>
            </a:r>
            <a:endParaRPr kumimoji="1" lang="ja-JP" altLang="en-US" sz="2400" b="1" dirty="0">
              <a:solidFill>
                <a:schemeClr val="bg1"/>
              </a:solidFill>
            </a:endParaRPr>
          </a:p>
        </p:txBody>
      </p:sp>
      <p:sp>
        <p:nvSpPr>
          <p:cNvPr id="40" name="テキスト ボックス 39"/>
          <p:cNvSpPr txBox="1"/>
          <p:nvPr/>
        </p:nvSpPr>
        <p:spPr>
          <a:xfrm>
            <a:off x="297963" y="5943536"/>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まとめ</a:t>
            </a:r>
            <a:endParaRPr lang="en-US" altLang="ja-JP" sz="2400" dirty="0" smtClean="0">
              <a:solidFill>
                <a:schemeClr val="bg1"/>
              </a:solidFill>
            </a:endParaRPr>
          </a:p>
        </p:txBody>
      </p:sp>
      <p:sp>
        <p:nvSpPr>
          <p:cNvPr id="18" name="テキスト ボックス 17"/>
          <p:cNvSpPr txBox="1"/>
          <p:nvPr/>
        </p:nvSpPr>
        <p:spPr>
          <a:xfrm>
            <a:off x="2183382" y="5943535"/>
            <a:ext cx="492443" cy="725823"/>
          </a:xfrm>
          <a:prstGeom prst="rect">
            <a:avLst/>
          </a:prstGeom>
          <a:solidFill>
            <a:schemeClr val="accent5"/>
          </a:solidFill>
          <a:ln>
            <a:solidFill>
              <a:schemeClr val="accent5"/>
            </a:solidFill>
          </a:ln>
        </p:spPr>
        <p:txBody>
          <a:bodyPr wrap="none" rtlCol="0" anchor="ctr">
            <a:noAutofit/>
          </a:bodyPr>
          <a:lstStyle/>
          <a:p>
            <a:r>
              <a:rPr lang="ja-JP" altLang="en-US" sz="2400" b="1" dirty="0">
                <a:solidFill>
                  <a:schemeClr val="bg1"/>
                </a:solidFill>
              </a:rPr>
              <a:t>４</a:t>
            </a:r>
            <a:endParaRPr kumimoji="1" lang="ja-JP" altLang="en-US" sz="2400" b="1" dirty="0">
              <a:solidFill>
                <a:schemeClr val="bg1"/>
              </a:solidFill>
            </a:endParaRPr>
          </a:p>
        </p:txBody>
      </p:sp>
      <p:sp>
        <p:nvSpPr>
          <p:cNvPr id="23" name="テキスト ボックス 22"/>
          <p:cNvSpPr txBox="1"/>
          <p:nvPr/>
        </p:nvSpPr>
        <p:spPr>
          <a:xfrm>
            <a:off x="2695638" y="5187133"/>
            <a:ext cx="4756684" cy="417003"/>
          </a:xfrm>
          <a:prstGeom prst="rect">
            <a:avLst/>
          </a:prstGeom>
          <a:noFill/>
          <a:ln>
            <a:solidFill>
              <a:schemeClr val="accent5"/>
            </a:solidFill>
          </a:ln>
        </p:spPr>
        <p:txBody>
          <a:bodyPr wrap="square" rtlCol="0" anchor="ctr" anchorCtr="0">
            <a:noAutofit/>
          </a:bodyPr>
          <a:lstStyle/>
          <a:p>
            <a:r>
              <a:rPr lang="ja-JP" altLang="en-US" sz="2000" dirty="0"/>
              <a:t>全国</a:t>
            </a:r>
            <a:r>
              <a:rPr lang="ja-JP" altLang="en-US" sz="2000" dirty="0" smtClean="0"/>
              <a:t>の取組</a:t>
            </a:r>
            <a:r>
              <a:rPr kumimoji="1" lang="ja-JP" altLang="en-US" sz="2000" dirty="0" smtClean="0"/>
              <a:t>事例紹介</a:t>
            </a:r>
            <a:endParaRPr kumimoji="1" lang="ja-JP" altLang="en-US" sz="2000" dirty="0"/>
          </a:p>
        </p:txBody>
      </p:sp>
      <p:sp>
        <p:nvSpPr>
          <p:cNvPr id="19" name="正方形/長方形 18"/>
          <p:cNvSpPr/>
          <p:nvPr/>
        </p:nvSpPr>
        <p:spPr>
          <a:xfrm>
            <a:off x="2183382" y="3682605"/>
            <a:ext cx="6493074" cy="72582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710141" y="4589279"/>
            <a:ext cx="4764883" cy="43480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0094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700808"/>
            <a:ext cx="8229600" cy="1143000"/>
          </a:xfrm>
        </p:spPr>
        <p:txBody>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地域の災害の特色</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213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44824"/>
            <a:ext cx="8229600" cy="1143000"/>
          </a:xfrm>
        </p:spPr>
        <p:txBody>
          <a:bodyPr>
            <a:no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地域の防災における</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男女共同参画推進の取組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77213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400" dirty="0" smtClean="0">
                <a:solidFill>
                  <a:schemeClr val="bg1"/>
                </a:solidFill>
                <a:latin typeface="+mn-ea"/>
                <a:ea typeface="+mn-ea"/>
              </a:rPr>
              <a:t>セッション</a:t>
            </a:r>
            <a:r>
              <a:rPr lang="ja-JP" altLang="en-US" sz="2400" dirty="0">
                <a:solidFill>
                  <a:schemeClr val="bg1"/>
                </a:solidFill>
                <a:latin typeface="+mn-ea"/>
                <a:ea typeface="+mn-ea"/>
              </a:rPr>
              <a:t>３</a:t>
            </a:r>
            <a:r>
              <a:rPr lang="ja-JP" altLang="en-US" sz="2400" dirty="0" smtClean="0">
                <a:solidFill>
                  <a:schemeClr val="bg1"/>
                </a:solidFill>
                <a:latin typeface="+mn-ea"/>
                <a:ea typeface="+mn-ea"/>
              </a:rPr>
              <a:t>の進め方</a:t>
            </a:r>
            <a:endParaRPr lang="ja-JP" altLang="en-US" sz="2400" dirty="0">
              <a:solidFill>
                <a:schemeClr val="bg1"/>
              </a:solidFill>
              <a:latin typeface="+mn-ea"/>
              <a:ea typeface="+mn-ea"/>
            </a:endParaRPr>
          </a:p>
        </p:txBody>
      </p:sp>
      <p:sp>
        <p:nvSpPr>
          <p:cNvPr id="6" name="テキスト ボックス 5"/>
          <p:cNvSpPr txBox="1"/>
          <p:nvPr/>
        </p:nvSpPr>
        <p:spPr>
          <a:xfrm>
            <a:off x="1125541" y="1124744"/>
            <a:ext cx="7328615" cy="936104"/>
          </a:xfrm>
          <a:prstGeom prst="rect">
            <a:avLst/>
          </a:prstGeom>
          <a:noFill/>
          <a:ln>
            <a:solidFill>
              <a:schemeClr val="accent5"/>
            </a:solidFill>
          </a:ln>
        </p:spPr>
        <p:txBody>
          <a:bodyPr wrap="square" lIns="180000" rtlCol="0" anchor="ctr" anchorCtr="0">
            <a:noAutofit/>
          </a:bodyPr>
          <a:lstStyle/>
          <a:p>
            <a:r>
              <a:rPr lang="ja-JP" altLang="en-US" sz="2000" dirty="0"/>
              <a:t>グループ</a:t>
            </a:r>
            <a:r>
              <a:rPr lang="ja-JP" altLang="en-US" sz="2000" dirty="0" smtClean="0"/>
              <a:t>で「地域</a:t>
            </a:r>
            <a:r>
              <a:rPr lang="ja-JP" altLang="en-US" sz="2000" dirty="0"/>
              <a:t>の防災対策の</a:t>
            </a:r>
            <a:r>
              <a:rPr lang="en-US" altLang="ja-JP" sz="2000" dirty="0"/>
              <a:t>『</a:t>
            </a:r>
            <a:r>
              <a:rPr lang="ja-JP" altLang="en-US" sz="2000" dirty="0"/>
              <a:t>課題</a:t>
            </a:r>
            <a:r>
              <a:rPr lang="en-US" altLang="ja-JP" sz="2000" dirty="0"/>
              <a:t>』</a:t>
            </a:r>
            <a:r>
              <a:rPr lang="ja-JP" altLang="en-US" sz="2000" dirty="0"/>
              <a:t>は何か」を</a:t>
            </a:r>
            <a:r>
              <a:rPr lang="ja-JP" altLang="en-US" sz="2000" dirty="0" smtClean="0"/>
              <a:t>話し合う</a:t>
            </a:r>
            <a:endParaRPr lang="ja-JP" altLang="en-US" sz="2000" dirty="0"/>
          </a:p>
        </p:txBody>
      </p:sp>
      <p:sp>
        <p:nvSpPr>
          <p:cNvPr id="7" name="テキスト ボックス 6"/>
          <p:cNvSpPr txBox="1"/>
          <p:nvPr/>
        </p:nvSpPr>
        <p:spPr>
          <a:xfrm>
            <a:off x="666488" y="1121213"/>
            <a:ext cx="492443" cy="939081"/>
          </a:xfrm>
          <a:prstGeom prst="rect">
            <a:avLst/>
          </a:prstGeom>
          <a:solidFill>
            <a:schemeClr val="accent5"/>
          </a:solidFill>
          <a:ln>
            <a:solidFill>
              <a:schemeClr val="accent5"/>
            </a:solidFill>
          </a:ln>
        </p:spPr>
        <p:txBody>
          <a:bodyPr wrap="none" rtlCol="0" anchor="ctr">
            <a:noAutofit/>
          </a:bodyPr>
          <a:lstStyle/>
          <a:p>
            <a:pPr algn="ctr"/>
            <a:r>
              <a:rPr lang="ja-JP" altLang="en-US" sz="2400" b="1" dirty="0">
                <a:solidFill>
                  <a:schemeClr val="bg1"/>
                </a:solidFill>
              </a:rPr>
              <a:t>１</a:t>
            </a:r>
            <a:endParaRPr kumimoji="1" lang="ja-JP" altLang="en-US" sz="2400" b="1" dirty="0">
              <a:solidFill>
                <a:schemeClr val="bg1"/>
              </a:solidFill>
            </a:endParaRPr>
          </a:p>
        </p:txBody>
      </p:sp>
      <p:sp>
        <p:nvSpPr>
          <p:cNvPr id="8" name="テキスト ボックス 7"/>
          <p:cNvSpPr txBox="1"/>
          <p:nvPr/>
        </p:nvSpPr>
        <p:spPr>
          <a:xfrm>
            <a:off x="1125541" y="2332929"/>
            <a:ext cx="7328615" cy="1542398"/>
          </a:xfrm>
          <a:prstGeom prst="rect">
            <a:avLst/>
          </a:prstGeom>
          <a:noFill/>
          <a:ln>
            <a:solidFill>
              <a:schemeClr val="accent5"/>
            </a:solidFill>
          </a:ln>
        </p:spPr>
        <p:txBody>
          <a:bodyPr wrap="square" lIns="180000" rtlCol="0" anchor="ctr" anchorCtr="0">
            <a:noAutofit/>
          </a:bodyPr>
          <a:lstStyle/>
          <a:p>
            <a:r>
              <a:rPr lang="ja-JP" altLang="en-US" sz="2000" dirty="0"/>
              <a:t>グループ</a:t>
            </a:r>
            <a:r>
              <a:rPr lang="ja-JP" altLang="en-US" sz="2000" dirty="0" smtClean="0"/>
              <a:t>で</a:t>
            </a:r>
            <a:r>
              <a:rPr lang="en-US" altLang="ja-JP" sz="2000" dirty="0" smtClean="0"/>
              <a:t/>
            </a:r>
            <a:br>
              <a:rPr lang="en-US" altLang="ja-JP" sz="2000" dirty="0" smtClean="0"/>
            </a:br>
            <a:r>
              <a:rPr lang="ja-JP" altLang="en-US" sz="2000" dirty="0" smtClean="0"/>
              <a:t>「</a:t>
            </a:r>
            <a:r>
              <a:rPr lang="ja-JP" altLang="en-US" sz="2000" dirty="0"/>
              <a:t>男女共同参画の視点から考えて、</a:t>
            </a:r>
            <a:r>
              <a:rPr lang="en-US" altLang="ja-JP" sz="2000" dirty="0"/>
              <a:t>『</a:t>
            </a:r>
            <a:r>
              <a:rPr lang="ja-JP" altLang="en-US" sz="2000" dirty="0"/>
              <a:t>優先的な課題</a:t>
            </a:r>
            <a:r>
              <a:rPr lang="en-US" altLang="ja-JP" sz="2000" dirty="0"/>
              <a:t>』</a:t>
            </a:r>
            <a:r>
              <a:rPr lang="ja-JP" altLang="en-US" sz="2000" dirty="0"/>
              <a:t>は何か。それらの課題について、「行政が実行すべき解決策は何か」を話し合う。</a:t>
            </a:r>
          </a:p>
        </p:txBody>
      </p:sp>
      <p:sp>
        <p:nvSpPr>
          <p:cNvPr id="9" name="テキスト ボックス 8"/>
          <p:cNvSpPr txBox="1"/>
          <p:nvPr/>
        </p:nvSpPr>
        <p:spPr>
          <a:xfrm>
            <a:off x="666488" y="2329397"/>
            <a:ext cx="492443" cy="1547303"/>
          </a:xfrm>
          <a:prstGeom prst="rect">
            <a:avLst/>
          </a:prstGeom>
          <a:solidFill>
            <a:schemeClr val="accent5"/>
          </a:solidFill>
          <a:ln>
            <a:solidFill>
              <a:schemeClr val="accent5"/>
            </a:solidFill>
          </a:ln>
        </p:spPr>
        <p:txBody>
          <a:bodyPr wrap="none" rtlCol="0" anchor="ctr">
            <a:noAutofit/>
          </a:bodyPr>
          <a:lstStyle/>
          <a:p>
            <a:pPr algn="ctr"/>
            <a:r>
              <a:rPr lang="ja-JP" altLang="en-US" sz="2400" b="1" dirty="0" smtClean="0">
                <a:solidFill>
                  <a:schemeClr val="bg1"/>
                </a:solidFill>
              </a:rPr>
              <a:t>２</a:t>
            </a:r>
            <a:endParaRPr kumimoji="1" lang="ja-JP" altLang="en-US" sz="2400" b="1" dirty="0">
              <a:solidFill>
                <a:schemeClr val="bg1"/>
              </a:solidFill>
            </a:endParaRPr>
          </a:p>
        </p:txBody>
      </p:sp>
      <p:sp>
        <p:nvSpPr>
          <p:cNvPr id="10" name="テキスト ボックス 9"/>
          <p:cNvSpPr txBox="1"/>
          <p:nvPr/>
        </p:nvSpPr>
        <p:spPr>
          <a:xfrm>
            <a:off x="1125541" y="4157095"/>
            <a:ext cx="7328615" cy="953582"/>
          </a:xfrm>
          <a:prstGeom prst="rect">
            <a:avLst/>
          </a:prstGeom>
          <a:noFill/>
          <a:ln>
            <a:solidFill>
              <a:schemeClr val="accent5"/>
            </a:solidFill>
          </a:ln>
        </p:spPr>
        <p:txBody>
          <a:bodyPr wrap="square" lIns="216000" rtlCol="0" anchor="ctr" anchorCtr="0">
            <a:noAutofit/>
          </a:bodyPr>
          <a:lstStyle/>
          <a:p>
            <a:r>
              <a:rPr lang="ja-JP" altLang="en-US" sz="2000" dirty="0"/>
              <a:t>全体で各グループで話し合ったことを発表・共有</a:t>
            </a:r>
            <a:r>
              <a:rPr lang="ja-JP" altLang="en-US" sz="2000" dirty="0" smtClean="0"/>
              <a:t>する</a:t>
            </a:r>
            <a:endParaRPr lang="ja-JP" altLang="en-US" sz="2000" dirty="0"/>
          </a:p>
        </p:txBody>
      </p:sp>
      <p:sp>
        <p:nvSpPr>
          <p:cNvPr id="11" name="テキスト ボックス 10"/>
          <p:cNvSpPr txBox="1"/>
          <p:nvPr/>
        </p:nvSpPr>
        <p:spPr>
          <a:xfrm>
            <a:off x="666488" y="4153564"/>
            <a:ext cx="492443" cy="956614"/>
          </a:xfrm>
          <a:prstGeom prst="rect">
            <a:avLst/>
          </a:prstGeom>
          <a:solidFill>
            <a:schemeClr val="accent5"/>
          </a:solidFill>
          <a:ln>
            <a:solidFill>
              <a:schemeClr val="accent5"/>
            </a:solidFill>
          </a:ln>
        </p:spPr>
        <p:txBody>
          <a:bodyPr wrap="none" rtlCol="0" anchor="ctr">
            <a:noAutofit/>
          </a:bodyPr>
          <a:lstStyle/>
          <a:p>
            <a:pPr algn="ctr"/>
            <a:r>
              <a:rPr lang="ja-JP" altLang="en-US" sz="2400" b="1" dirty="0">
                <a:solidFill>
                  <a:schemeClr val="bg1"/>
                </a:solidFill>
              </a:rPr>
              <a:t>３</a:t>
            </a:r>
            <a:endParaRPr kumimoji="1" lang="ja-JP" altLang="en-US" sz="2400" b="1" dirty="0">
              <a:solidFill>
                <a:schemeClr val="bg1"/>
              </a:solidFill>
            </a:endParaRPr>
          </a:p>
        </p:txBody>
      </p:sp>
      <p:sp>
        <p:nvSpPr>
          <p:cNvPr id="12" name="テキスト ボックス 11"/>
          <p:cNvSpPr txBox="1"/>
          <p:nvPr/>
        </p:nvSpPr>
        <p:spPr>
          <a:xfrm>
            <a:off x="1125541" y="5387042"/>
            <a:ext cx="7328615" cy="953582"/>
          </a:xfrm>
          <a:prstGeom prst="rect">
            <a:avLst/>
          </a:prstGeom>
          <a:noFill/>
          <a:ln>
            <a:solidFill>
              <a:schemeClr val="accent5"/>
            </a:solidFill>
          </a:ln>
        </p:spPr>
        <p:txBody>
          <a:bodyPr wrap="square" lIns="180000" rtlCol="0" anchor="ctr" anchorCtr="0">
            <a:noAutofit/>
          </a:bodyPr>
          <a:lstStyle/>
          <a:p>
            <a:r>
              <a:rPr lang="ja-JP" altLang="en-US" sz="2000" dirty="0"/>
              <a:t>講師が参考となる取組事例を紹介する。</a:t>
            </a:r>
          </a:p>
        </p:txBody>
      </p:sp>
      <p:sp>
        <p:nvSpPr>
          <p:cNvPr id="13" name="テキスト ボックス 12"/>
          <p:cNvSpPr txBox="1"/>
          <p:nvPr/>
        </p:nvSpPr>
        <p:spPr>
          <a:xfrm>
            <a:off x="666488" y="5383511"/>
            <a:ext cx="492443" cy="956614"/>
          </a:xfrm>
          <a:prstGeom prst="rect">
            <a:avLst/>
          </a:prstGeom>
          <a:solidFill>
            <a:schemeClr val="accent5"/>
          </a:solidFill>
          <a:ln>
            <a:solidFill>
              <a:schemeClr val="accent5"/>
            </a:solidFill>
          </a:ln>
        </p:spPr>
        <p:txBody>
          <a:bodyPr wrap="none" rtlCol="0" anchor="ctr">
            <a:noAutofit/>
          </a:bodyPr>
          <a:lstStyle/>
          <a:p>
            <a:pPr algn="ctr"/>
            <a:r>
              <a:rPr lang="ja-JP" altLang="en-US" sz="2400" b="1" dirty="0">
                <a:solidFill>
                  <a:schemeClr val="bg1"/>
                </a:solidFill>
              </a:rPr>
              <a:t>４</a:t>
            </a:r>
            <a:endParaRPr kumimoji="1" lang="ja-JP" altLang="en-US" sz="2400" b="1" dirty="0">
              <a:solidFill>
                <a:schemeClr val="bg1"/>
              </a:solidFill>
            </a:endParaRPr>
          </a:p>
        </p:txBody>
      </p:sp>
    </p:spTree>
    <p:extLst>
      <p:ext uri="{BB962C8B-B14F-4D97-AF65-F5344CB8AC3E}">
        <p14:creationId xmlns:p14="http://schemas.microsoft.com/office/powerpoint/2010/main" val="413434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260648"/>
            <a:ext cx="8424936" cy="6408712"/>
          </a:xfrm>
        </p:spPr>
        <p:txBody>
          <a:bodyPr>
            <a:normAutofit fontScale="85000" lnSpcReduction="20000"/>
          </a:bodyPr>
          <a:lstStyle/>
          <a:p>
            <a:pPr marL="742950" indent="-742950">
              <a:lnSpc>
                <a:spcPct val="150000"/>
              </a:lnSpc>
              <a:buFont typeface="+mj-lt"/>
              <a:buAutoNum type="arabicPeriod"/>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地域の防災対策の「課題」</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は？</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a:p>
            <a:pPr marL="742950" indent="-742950">
              <a:lnSpc>
                <a:spcPct val="150000"/>
              </a:lnSpc>
              <a:buFont typeface="+mj-lt"/>
              <a:buAutoNum type="arabicPeriod"/>
            </a:pP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a:p>
            <a:pPr marL="742950" indent="-742950">
              <a:lnSpc>
                <a:spcPct val="150000"/>
              </a:lnSpc>
              <a:buFont typeface="+mj-lt"/>
              <a:buAutoNum type="arabicPeriod"/>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男女共同参画の視点から考えて</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優先的な課題」は？</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（複数可</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それら</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の課題について</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行政が実行すべき解決策は？」</a:t>
            </a:r>
          </a:p>
          <a:p>
            <a:pPr marL="742950" indent="-742950">
              <a:lnSpc>
                <a:spcPct val="150000"/>
              </a:lnSpc>
              <a:buFont typeface="+mj-lt"/>
              <a:buAutoNum type="arabicPeriod"/>
            </a:pP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a:p>
            <a:pPr marL="742950" indent="-742950">
              <a:lnSpc>
                <a:spcPct val="150000"/>
              </a:lnSpc>
              <a:buFont typeface="+mj-lt"/>
              <a:buAutoNum type="arabicPeriod" startAt="3"/>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発表</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タイム：各グループで話し合った</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こと</a:t>
            </a:r>
            <a:r>
              <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　　　　　　を</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発表・共有しよう</a:t>
            </a:r>
          </a:p>
        </p:txBody>
      </p:sp>
    </p:spTree>
    <p:extLst>
      <p:ext uri="{BB962C8B-B14F-4D97-AF65-F5344CB8AC3E}">
        <p14:creationId xmlns:p14="http://schemas.microsoft.com/office/powerpoint/2010/main" val="2713349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561" y="238492"/>
            <a:ext cx="9160561" cy="546945"/>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spcBef>
                <a:spcPct val="50000"/>
              </a:spcBef>
            </a:pPr>
            <a:r>
              <a:rPr lang="ja-JP" altLang="en-US" sz="2954" dirty="0" smtClean="0">
                <a:solidFill>
                  <a:schemeClr val="bg1"/>
                </a:solidFill>
                <a:latin typeface="+mj-ea"/>
                <a:ea typeface="+mj-ea"/>
              </a:rPr>
              <a:t>男女共同参画の視点からの防災を実践するために</a:t>
            </a:r>
            <a:endParaRPr lang="ja-JP" altLang="en-US" sz="2954" dirty="0">
              <a:solidFill>
                <a:schemeClr val="bg1"/>
              </a:solidFill>
              <a:latin typeface="+mj-ea"/>
              <a:ea typeface="+mj-ea"/>
            </a:endParaRPr>
          </a:p>
        </p:txBody>
      </p:sp>
      <p:sp>
        <p:nvSpPr>
          <p:cNvPr id="5" name="コンテンツ プレースホルダー 2"/>
          <p:cNvSpPr>
            <a:spLocks noGrp="1"/>
          </p:cNvSpPr>
          <p:nvPr>
            <p:ph idx="1"/>
          </p:nvPr>
        </p:nvSpPr>
        <p:spPr>
          <a:xfrm>
            <a:off x="110787" y="889876"/>
            <a:ext cx="2160240" cy="695336"/>
          </a:xfrm>
        </p:spPr>
        <p:txBody>
          <a:bodyPr>
            <a:noAutofit/>
          </a:bodyPr>
          <a:lstStyle/>
          <a:p>
            <a:pPr marL="0" indent="0">
              <a:lnSpc>
                <a:spcPct val="150000"/>
              </a:lnSpc>
              <a:buNone/>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ポイント</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869358" y="1692159"/>
            <a:ext cx="8274642" cy="461665"/>
          </a:xfrm>
          <a:prstGeom prst="rect">
            <a:avLst/>
          </a:prstGeom>
        </p:spPr>
        <p:txBody>
          <a:bodyPr wrap="square">
            <a:spAutoFit/>
          </a:bodyPr>
          <a:lstStyle/>
          <a:p>
            <a:r>
              <a:rPr lang="ja-JP" altLang="en-US" sz="2400" b="1" dirty="0" smtClean="0">
                <a:latin typeface="+mn-ea"/>
                <a:cs typeface="メイリオ" panose="020B0604030504040204" pitchFamily="50" charset="-128"/>
              </a:rPr>
              <a:t>防災に係る政策・方針決定過程への女性の参画を拡大する</a:t>
            </a:r>
            <a:endParaRPr lang="ja-JP" altLang="en-US" sz="2400" b="1" dirty="0">
              <a:latin typeface="+mn-ea"/>
              <a:cs typeface="メイリオ" panose="020B0604030504040204" pitchFamily="50" charset="-128"/>
            </a:endParaRPr>
          </a:p>
        </p:txBody>
      </p:sp>
      <p:sp>
        <p:nvSpPr>
          <p:cNvPr id="7" name="円/楕円 6"/>
          <p:cNvSpPr/>
          <p:nvPr/>
        </p:nvSpPr>
        <p:spPr>
          <a:xfrm>
            <a:off x="129770" y="1559920"/>
            <a:ext cx="739588" cy="726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129770" y="2919323"/>
            <a:ext cx="739588" cy="726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69358" y="2866896"/>
            <a:ext cx="8274642" cy="830997"/>
          </a:xfrm>
          <a:prstGeom prst="rect">
            <a:avLst/>
          </a:prstGeom>
        </p:spPr>
        <p:txBody>
          <a:bodyPr wrap="square">
            <a:spAutoFit/>
          </a:bodyPr>
          <a:lstStyle/>
          <a:p>
            <a:r>
              <a:rPr lang="ja-JP" altLang="en-US" sz="2400" b="1" dirty="0" smtClean="0">
                <a:latin typeface="+mn-ea"/>
                <a:cs typeface="メイリオ" panose="020B0604030504040204" pitchFamily="50" charset="-128"/>
              </a:rPr>
              <a:t>防災に関する各種計画やマニュアルに男女共同参画の視点を反映する</a:t>
            </a:r>
            <a:endParaRPr lang="ja-JP" altLang="en-US" sz="2400" b="1" dirty="0">
              <a:latin typeface="+mn-ea"/>
              <a:cs typeface="メイリオ" panose="020B0604030504040204" pitchFamily="50" charset="-128"/>
            </a:endParaRPr>
          </a:p>
        </p:txBody>
      </p:sp>
      <p:sp>
        <p:nvSpPr>
          <p:cNvPr id="10" name="円/楕円 9"/>
          <p:cNvSpPr/>
          <p:nvPr/>
        </p:nvSpPr>
        <p:spPr>
          <a:xfrm>
            <a:off x="129770" y="4331154"/>
            <a:ext cx="739588" cy="726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47654" y="4278727"/>
            <a:ext cx="7828802" cy="830997"/>
          </a:xfrm>
          <a:prstGeom prst="rect">
            <a:avLst/>
          </a:prstGeom>
        </p:spPr>
        <p:txBody>
          <a:bodyPr wrap="square">
            <a:spAutoFit/>
          </a:bodyPr>
          <a:lstStyle/>
          <a:p>
            <a:r>
              <a:rPr lang="ja-JP" altLang="en-US" sz="2400" b="1" dirty="0" smtClean="0">
                <a:latin typeface="+mn-ea"/>
                <a:cs typeface="メイリオ" panose="020B0604030504040204" pitchFamily="50" charset="-128"/>
              </a:rPr>
              <a:t>防災を担う女性リーダーを育成し、女性リーダーが防災の現場で活躍できる環境を整備する</a:t>
            </a:r>
            <a:endParaRPr lang="ja-JP" altLang="en-US" sz="2400" b="1" dirty="0">
              <a:latin typeface="+mn-ea"/>
              <a:cs typeface="メイリオ" panose="020B0604030504040204" pitchFamily="50" charset="-128"/>
            </a:endParaRPr>
          </a:p>
        </p:txBody>
      </p:sp>
      <p:sp>
        <p:nvSpPr>
          <p:cNvPr id="12" name="円/楕円 11"/>
          <p:cNvSpPr/>
          <p:nvPr/>
        </p:nvSpPr>
        <p:spPr>
          <a:xfrm>
            <a:off x="129770" y="5742984"/>
            <a:ext cx="739588" cy="726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69358" y="5690557"/>
            <a:ext cx="8095130" cy="830997"/>
          </a:xfrm>
          <a:prstGeom prst="rect">
            <a:avLst/>
          </a:prstGeom>
        </p:spPr>
        <p:txBody>
          <a:bodyPr wrap="square">
            <a:spAutoFit/>
          </a:bodyPr>
          <a:lstStyle/>
          <a:p>
            <a:r>
              <a:rPr lang="ja-JP" altLang="en-US" sz="2400" b="1" dirty="0" smtClean="0">
                <a:latin typeface="+mn-ea"/>
                <a:cs typeface="メイリオ" panose="020B0604030504040204" pitchFamily="50" charset="-128"/>
              </a:rPr>
              <a:t>女性を含む多様な住民が、防災について繰り返し考える学習機会を提供する</a:t>
            </a:r>
            <a:endParaRPr lang="ja-JP" altLang="en-US" sz="2400" b="1" dirty="0">
              <a:latin typeface="+mn-ea"/>
              <a:cs typeface="メイリオ" panose="020B0604030504040204" pitchFamily="50" charset="-128"/>
            </a:endParaRPr>
          </a:p>
        </p:txBody>
      </p:sp>
    </p:spTree>
    <p:extLst>
      <p:ext uri="{BB962C8B-B14F-4D97-AF65-F5344CB8AC3E}">
        <p14:creationId xmlns:p14="http://schemas.microsoft.com/office/powerpoint/2010/main" val="2201607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男女共同参画の視点から</a:t>
            </a:r>
            <a:r>
              <a:rPr lang="ja-JP" altLang="en-US" sz="3600" dirty="0" smtClean="0">
                <a:solidFill>
                  <a:schemeClr val="bg1"/>
                </a:solidFill>
                <a:latin typeface="+mj-ea"/>
                <a:ea typeface="+mj-ea"/>
              </a:rPr>
              <a:t>の防災</a:t>
            </a:r>
            <a:r>
              <a:rPr lang="ja-JP" altLang="en-US" sz="3600" dirty="0">
                <a:solidFill>
                  <a:schemeClr val="bg1"/>
                </a:solidFill>
                <a:latin typeface="+mj-ea"/>
                <a:ea typeface="+mj-ea"/>
              </a:rPr>
              <a:t>研修</a:t>
            </a:r>
          </a:p>
        </p:txBody>
      </p:sp>
      <p:sp>
        <p:nvSpPr>
          <p:cNvPr id="26" name="テキスト ボックス 25"/>
          <p:cNvSpPr txBox="1"/>
          <p:nvPr/>
        </p:nvSpPr>
        <p:spPr>
          <a:xfrm>
            <a:off x="288250" y="1196752"/>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座　学</a:t>
            </a:r>
            <a:endParaRPr kumimoji="1" lang="ja-JP" altLang="en-US" sz="2400" dirty="0">
              <a:solidFill>
                <a:schemeClr val="bg1"/>
              </a:solidFill>
            </a:endParaRPr>
          </a:p>
        </p:txBody>
      </p:sp>
      <p:sp>
        <p:nvSpPr>
          <p:cNvPr id="27" name="テキスト ボックス 26"/>
          <p:cNvSpPr txBox="1"/>
          <p:nvPr/>
        </p:nvSpPr>
        <p:spPr>
          <a:xfrm>
            <a:off x="2682191" y="1196753"/>
            <a:ext cx="2969929" cy="725823"/>
          </a:xfrm>
          <a:prstGeom prst="rect">
            <a:avLst/>
          </a:prstGeom>
          <a:solidFill>
            <a:schemeClr val="bg1">
              <a:lumMod val="95000"/>
            </a:schemeClr>
          </a:solidFill>
          <a:ln w="9525">
            <a:solidFill>
              <a:schemeClr val="bg1">
                <a:lumMod val="50000"/>
              </a:schemeClr>
            </a:solidFill>
          </a:ln>
        </p:spPr>
        <p:txBody>
          <a:bodyPr wrap="square" rtlCol="0" anchor="ctr" anchorCtr="0">
            <a:noAutofit/>
          </a:bodyPr>
          <a:lstStyle/>
          <a:p>
            <a:r>
              <a:rPr kumimoji="1" lang="ja-JP" altLang="en-US" sz="2400" dirty="0" smtClean="0"/>
              <a:t>防災と男女共同参画</a:t>
            </a:r>
            <a:endParaRPr kumimoji="1" lang="ja-JP" altLang="en-US" sz="2400" dirty="0"/>
          </a:p>
        </p:txBody>
      </p:sp>
      <p:sp>
        <p:nvSpPr>
          <p:cNvPr id="28" name="テキスト ボックス 27"/>
          <p:cNvSpPr txBox="1"/>
          <p:nvPr/>
        </p:nvSpPr>
        <p:spPr>
          <a:xfrm>
            <a:off x="288250" y="2174921"/>
            <a:ext cx="1723549" cy="3516268"/>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グループ</a:t>
            </a:r>
            <a:endParaRPr lang="en-US" altLang="ja-JP" sz="2400" dirty="0" smtClean="0">
              <a:solidFill>
                <a:schemeClr val="bg1"/>
              </a:solidFill>
            </a:endParaRPr>
          </a:p>
          <a:p>
            <a:pPr algn="ctr"/>
            <a:r>
              <a:rPr lang="ja-JP" altLang="en-US" sz="2400" dirty="0" smtClean="0">
                <a:solidFill>
                  <a:schemeClr val="bg1"/>
                </a:solidFill>
              </a:rPr>
              <a:t>ワーク</a:t>
            </a:r>
            <a:endParaRPr kumimoji="1" lang="en-US" altLang="ja-JP" sz="2400" dirty="0" smtClean="0">
              <a:solidFill>
                <a:schemeClr val="bg1"/>
              </a:solidFill>
            </a:endParaRPr>
          </a:p>
        </p:txBody>
      </p:sp>
      <p:sp>
        <p:nvSpPr>
          <p:cNvPr id="31" name="テキスト ボックス 30"/>
          <p:cNvSpPr txBox="1"/>
          <p:nvPr/>
        </p:nvSpPr>
        <p:spPr>
          <a:xfrm>
            <a:off x="2695639" y="3038067"/>
            <a:ext cx="4756682" cy="419617"/>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kumimoji="1" lang="ja-JP" altLang="en-US" sz="2000" dirty="0" smtClean="0"/>
              <a:t>シチュエーションから考える行政の対策</a:t>
            </a:r>
            <a:endParaRPr kumimoji="1" lang="ja-JP" altLang="en-US" sz="2000" dirty="0"/>
          </a:p>
        </p:txBody>
      </p:sp>
      <p:sp>
        <p:nvSpPr>
          <p:cNvPr id="35" name="テキスト ボックス 34"/>
          <p:cNvSpPr txBox="1"/>
          <p:nvPr/>
        </p:nvSpPr>
        <p:spPr>
          <a:xfrm>
            <a:off x="2695638" y="4589280"/>
            <a:ext cx="4756683" cy="417003"/>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lang="ja-JP" altLang="en-US" sz="2000" dirty="0" smtClean="0"/>
              <a:t>地域の課題と行政が実行すべき解決策</a:t>
            </a:r>
            <a:endParaRPr kumimoji="1" lang="ja-JP" altLang="en-US" sz="2000" dirty="0"/>
          </a:p>
        </p:txBody>
      </p:sp>
      <p:sp>
        <p:nvSpPr>
          <p:cNvPr id="36" name="テキスト ボックス 35"/>
          <p:cNvSpPr txBox="1"/>
          <p:nvPr/>
        </p:nvSpPr>
        <p:spPr>
          <a:xfrm>
            <a:off x="2695638" y="5943537"/>
            <a:ext cx="1372305" cy="725823"/>
          </a:xfrm>
          <a:prstGeom prst="rect">
            <a:avLst/>
          </a:prstGeom>
          <a:noFill/>
          <a:ln>
            <a:solidFill>
              <a:schemeClr val="accent5"/>
            </a:solidFill>
          </a:ln>
        </p:spPr>
        <p:txBody>
          <a:bodyPr wrap="square" rtlCol="0" anchor="ctr" anchorCtr="0">
            <a:noAutofit/>
          </a:bodyPr>
          <a:lstStyle/>
          <a:p>
            <a:r>
              <a:rPr kumimoji="1" lang="ja-JP" altLang="en-US" sz="2400" dirty="0" smtClean="0"/>
              <a:t>まとめ</a:t>
            </a:r>
            <a:endParaRPr kumimoji="1" lang="ja-JP" altLang="en-US" sz="2400" dirty="0"/>
          </a:p>
        </p:txBody>
      </p:sp>
      <p:sp>
        <p:nvSpPr>
          <p:cNvPr id="37" name="テキスト ボックス 36"/>
          <p:cNvSpPr txBox="1"/>
          <p:nvPr/>
        </p:nvSpPr>
        <p:spPr>
          <a:xfrm>
            <a:off x="2207349" y="1196752"/>
            <a:ext cx="492443" cy="725823"/>
          </a:xfrm>
          <a:prstGeom prst="rect">
            <a:avLst/>
          </a:prstGeom>
          <a:solidFill>
            <a:schemeClr val="bg1">
              <a:lumMod val="50000"/>
            </a:schemeClr>
          </a:solidFill>
          <a:ln w="9525">
            <a:solidFill>
              <a:schemeClr val="bg1">
                <a:lumMod val="50000"/>
              </a:schemeClr>
            </a:solidFill>
          </a:ln>
        </p:spPr>
        <p:txBody>
          <a:bodyPr wrap="none" rtlCol="0" anchor="ctr">
            <a:noAutofit/>
          </a:bodyPr>
          <a:lstStyle/>
          <a:p>
            <a:r>
              <a:rPr kumimoji="1" lang="ja-JP" altLang="en-US" sz="2400" b="1" dirty="0" smtClean="0">
                <a:solidFill>
                  <a:schemeClr val="bg1"/>
                </a:solidFill>
              </a:rPr>
              <a:t>１</a:t>
            </a:r>
            <a:endParaRPr kumimoji="1" lang="ja-JP" altLang="en-US" sz="2400" b="1" dirty="0">
              <a:solidFill>
                <a:schemeClr val="bg1"/>
              </a:solidFill>
            </a:endParaRPr>
          </a:p>
        </p:txBody>
      </p:sp>
      <p:sp>
        <p:nvSpPr>
          <p:cNvPr id="29" name="テキスト ボックス 28"/>
          <p:cNvSpPr txBox="1"/>
          <p:nvPr/>
        </p:nvSpPr>
        <p:spPr>
          <a:xfrm>
            <a:off x="2695638" y="2174921"/>
            <a:ext cx="5976664" cy="725823"/>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lang="ja-JP" altLang="en-US" sz="2400" dirty="0"/>
              <a:t>男女共同参画の視点</a:t>
            </a:r>
            <a:r>
              <a:rPr lang="ja-JP" altLang="en-US" sz="2400" dirty="0" smtClean="0"/>
              <a:t>から具体的</a:t>
            </a:r>
            <a:r>
              <a:rPr lang="ja-JP" altLang="en-US" sz="2400" dirty="0"/>
              <a:t>に考える</a:t>
            </a:r>
          </a:p>
        </p:txBody>
      </p:sp>
      <p:sp>
        <p:nvSpPr>
          <p:cNvPr id="38" name="テキスト ボックス 37"/>
          <p:cNvSpPr txBox="1"/>
          <p:nvPr/>
        </p:nvSpPr>
        <p:spPr>
          <a:xfrm>
            <a:off x="2183382" y="2174921"/>
            <a:ext cx="492443" cy="725823"/>
          </a:xfrm>
          <a:prstGeom prst="rect">
            <a:avLst/>
          </a:prstGeom>
          <a:solidFill>
            <a:schemeClr val="bg1">
              <a:lumMod val="50000"/>
            </a:schemeClr>
          </a:solidFill>
          <a:ln>
            <a:solidFill>
              <a:schemeClr val="bg1">
                <a:lumMod val="50000"/>
              </a:schemeClr>
            </a:solidFill>
          </a:ln>
        </p:spPr>
        <p:txBody>
          <a:bodyPr wrap="none" rtlCol="0" anchor="ctr">
            <a:noAutofit/>
          </a:bodyPr>
          <a:lstStyle/>
          <a:p>
            <a:r>
              <a:rPr kumimoji="1" lang="ja-JP" altLang="en-US" sz="2400" b="1" dirty="0" smtClean="0">
                <a:solidFill>
                  <a:schemeClr val="bg1"/>
                </a:solidFill>
              </a:rPr>
              <a:t>２</a:t>
            </a:r>
            <a:endParaRPr kumimoji="1" lang="ja-JP" altLang="en-US" sz="2400" b="1" dirty="0">
              <a:solidFill>
                <a:schemeClr val="bg1"/>
              </a:solidFill>
            </a:endParaRPr>
          </a:p>
        </p:txBody>
      </p:sp>
      <p:sp>
        <p:nvSpPr>
          <p:cNvPr id="34" name="テキスト ボックス 33"/>
          <p:cNvSpPr txBox="1"/>
          <p:nvPr/>
        </p:nvSpPr>
        <p:spPr>
          <a:xfrm>
            <a:off x="2695638" y="3682606"/>
            <a:ext cx="5976664" cy="725823"/>
          </a:xfrm>
          <a:prstGeom prst="rect">
            <a:avLst/>
          </a:prstGeom>
          <a:solidFill>
            <a:srgbClr val="FDF9DB"/>
          </a:solidFill>
          <a:ln>
            <a:solidFill>
              <a:srgbClr val="FFCC00"/>
            </a:solidFill>
          </a:ln>
        </p:spPr>
        <p:txBody>
          <a:bodyPr wrap="square" rtlCol="0" anchor="ctr" anchorCtr="0">
            <a:noAutofit/>
          </a:bodyPr>
          <a:lstStyle/>
          <a:p>
            <a:r>
              <a:rPr lang="ja-JP" altLang="en-US" sz="2400" dirty="0"/>
              <a:t>男女共同参画の視点からの防災を実践</a:t>
            </a:r>
            <a:r>
              <a:rPr lang="ja-JP" altLang="en-US" sz="2400" dirty="0" smtClean="0"/>
              <a:t>する</a:t>
            </a:r>
            <a:endParaRPr lang="ja-JP" altLang="en-US" sz="2400" dirty="0"/>
          </a:p>
        </p:txBody>
      </p:sp>
      <p:sp>
        <p:nvSpPr>
          <p:cNvPr id="39" name="テキスト ボックス 38"/>
          <p:cNvSpPr txBox="1"/>
          <p:nvPr/>
        </p:nvSpPr>
        <p:spPr>
          <a:xfrm>
            <a:off x="2183382" y="3682606"/>
            <a:ext cx="492443" cy="725823"/>
          </a:xfrm>
          <a:prstGeom prst="rect">
            <a:avLst/>
          </a:prstGeom>
          <a:solidFill>
            <a:srgbClr val="FFCC00"/>
          </a:solidFill>
          <a:ln>
            <a:solidFill>
              <a:srgbClr val="FFCC00"/>
            </a:solidFill>
          </a:ln>
        </p:spPr>
        <p:txBody>
          <a:bodyPr wrap="none" rtlCol="0" anchor="ctr">
            <a:noAutofit/>
          </a:bodyPr>
          <a:lstStyle/>
          <a:p>
            <a:r>
              <a:rPr kumimoji="1" lang="ja-JP" altLang="en-US" sz="2400" b="1" dirty="0" smtClean="0">
                <a:solidFill>
                  <a:schemeClr val="bg1"/>
                </a:solidFill>
              </a:rPr>
              <a:t>３</a:t>
            </a:r>
            <a:endParaRPr kumimoji="1" lang="ja-JP" altLang="en-US" sz="2400" b="1" dirty="0">
              <a:solidFill>
                <a:schemeClr val="bg1"/>
              </a:solidFill>
            </a:endParaRPr>
          </a:p>
        </p:txBody>
      </p:sp>
      <p:sp>
        <p:nvSpPr>
          <p:cNvPr id="40" name="テキスト ボックス 39"/>
          <p:cNvSpPr txBox="1"/>
          <p:nvPr/>
        </p:nvSpPr>
        <p:spPr>
          <a:xfrm>
            <a:off x="297963" y="5943536"/>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まとめ</a:t>
            </a:r>
            <a:endParaRPr lang="en-US" altLang="ja-JP" sz="2400" dirty="0" smtClean="0">
              <a:solidFill>
                <a:schemeClr val="bg1"/>
              </a:solidFill>
            </a:endParaRPr>
          </a:p>
        </p:txBody>
      </p:sp>
      <p:sp>
        <p:nvSpPr>
          <p:cNvPr id="18" name="テキスト ボックス 17"/>
          <p:cNvSpPr txBox="1"/>
          <p:nvPr/>
        </p:nvSpPr>
        <p:spPr>
          <a:xfrm>
            <a:off x="2183382" y="5943535"/>
            <a:ext cx="492443" cy="725823"/>
          </a:xfrm>
          <a:prstGeom prst="rect">
            <a:avLst/>
          </a:prstGeom>
          <a:solidFill>
            <a:schemeClr val="accent5"/>
          </a:solidFill>
          <a:ln>
            <a:solidFill>
              <a:schemeClr val="accent5"/>
            </a:solidFill>
          </a:ln>
        </p:spPr>
        <p:txBody>
          <a:bodyPr wrap="none" rtlCol="0" anchor="ctr">
            <a:noAutofit/>
          </a:bodyPr>
          <a:lstStyle/>
          <a:p>
            <a:r>
              <a:rPr lang="ja-JP" altLang="en-US" sz="2400" b="1" dirty="0">
                <a:solidFill>
                  <a:schemeClr val="bg1"/>
                </a:solidFill>
              </a:rPr>
              <a:t>４</a:t>
            </a:r>
            <a:endParaRPr kumimoji="1" lang="ja-JP" altLang="en-US" sz="2400" b="1" dirty="0">
              <a:solidFill>
                <a:schemeClr val="bg1"/>
              </a:solidFill>
            </a:endParaRPr>
          </a:p>
        </p:txBody>
      </p:sp>
      <p:sp>
        <p:nvSpPr>
          <p:cNvPr id="23" name="テキスト ボックス 22"/>
          <p:cNvSpPr txBox="1"/>
          <p:nvPr/>
        </p:nvSpPr>
        <p:spPr>
          <a:xfrm>
            <a:off x="2695638" y="5187133"/>
            <a:ext cx="4756684" cy="417003"/>
          </a:xfrm>
          <a:prstGeom prst="rect">
            <a:avLst/>
          </a:prstGeom>
          <a:solidFill>
            <a:srgbClr val="FDF9DB"/>
          </a:solidFill>
          <a:ln>
            <a:solidFill>
              <a:schemeClr val="accent5"/>
            </a:solidFill>
          </a:ln>
        </p:spPr>
        <p:txBody>
          <a:bodyPr wrap="square" rtlCol="0" anchor="ctr" anchorCtr="0">
            <a:noAutofit/>
          </a:bodyPr>
          <a:lstStyle/>
          <a:p>
            <a:r>
              <a:rPr lang="ja-JP" altLang="en-US" sz="2000" dirty="0"/>
              <a:t>全国</a:t>
            </a:r>
            <a:r>
              <a:rPr lang="ja-JP" altLang="en-US" sz="2000" dirty="0" smtClean="0"/>
              <a:t>の取組</a:t>
            </a:r>
            <a:r>
              <a:rPr kumimoji="1" lang="ja-JP" altLang="en-US" sz="2000" dirty="0" smtClean="0"/>
              <a:t>事例紹介</a:t>
            </a:r>
            <a:endParaRPr kumimoji="1" lang="ja-JP" altLang="en-US" sz="2000" dirty="0"/>
          </a:p>
        </p:txBody>
      </p:sp>
      <p:sp>
        <p:nvSpPr>
          <p:cNvPr id="19" name="正方形/長方形 18"/>
          <p:cNvSpPr/>
          <p:nvPr/>
        </p:nvSpPr>
        <p:spPr>
          <a:xfrm>
            <a:off x="2183382" y="3682605"/>
            <a:ext cx="6493074" cy="72582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695638" y="5169327"/>
            <a:ext cx="4764883" cy="43480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8153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4129" y="80683"/>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425388" y="80683"/>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男女共同参画の視点による避難所用品の整備①</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11531" y="6363835"/>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a:t>
            </a:r>
            <a:r>
              <a:rPr lang="ja-JP" altLang="en-US" sz="900" dirty="0" smtClean="0">
                <a:latin typeface="+mj-ea"/>
                <a:ea typeface="+mj-ea"/>
              </a:rPr>
              <a:t>２８</a:t>
            </a:r>
            <a:r>
              <a:rPr kumimoji="1" lang="ja-JP" altLang="en-US" sz="900" dirty="0" smtClean="0">
                <a:latin typeface="+mj-ea"/>
                <a:ea typeface="+mj-ea"/>
              </a:rPr>
              <a:t>年３月現在</a:t>
            </a:r>
            <a:endParaRPr kumimoji="1" lang="ja-JP" altLang="en-US" sz="900" dirty="0">
              <a:latin typeface="+mj-ea"/>
              <a:ea typeface="+mj-ea"/>
            </a:endParaRPr>
          </a:p>
        </p:txBody>
      </p:sp>
      <p:sp>
        <p:nvSpPr>
          <p:cNvPr id="10" name="テキスト ボックス 9"/>
          <p:cNvSpPr txBox="1"/>
          <p:nvPr/>
        </p:nvSpPr>
        <p:spPr>
          <a:xfrm>
            <a:off x="208096" y="812503"/>
            <a:ext cx="8708425" cy="1930229"/>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28600" indent="-228600">
              <a:lnSpc>
                <a:spcPct val="110000"/>
              </a:lnSpc>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a:ea typeface="メイリオ"/>
                <a:cs typeface="メイリオ"/>
              </a:rPr>
              <a:t>東日本大震災の教訓から、三島市地域防災計画の見直しや</a:t>
            </a:r>
            <a:r>
              <a:rPr lang="ja-JP" altLang="en-US" dirty="0" smtClean="0">
                <a:latin typeface="メイリオ"/>
                <a:ea typeface="メイリオ"/>
                <a:cs typeface="メイリオ"/>
              </a:rPr>
              <a:t>避難所運営</a:t>
            </a:r>
            <a:r>
              <a:rPr lang="ja-JP" altLang="en-US" dirty="0">
                <a:latin typeface="メイリオ"/>
                <a:ea typeface="メイリオ"/>
                <a:cs typeface="メイリオ"/>
              </a:rPr>
              <a:t>を行う際に、</a:t>
            </a:r>
            <a:r>
              <a:rPr lang="ja-JP" altLang="en-US" b="1" u="sng" dirty="0">
                <a:solidFill>
                  <a:schemeClr val="accent5"/>
                </a:solidFill>
                <a:latin typeface="メイリオ"/>
                <a:ea typeface="メイリオ"/>
                <a:cs typeface="メイリオ"/>
              </a:rPr>
              <a:t>女性の視点での意見を反映させるために市長との意見</a:t>
            </a:r>
            <a:r>
              <a:rPr lang="ja-JP" altLang="en-US" b="1" u="sng" dirty="0" smtClean="0">
                <a:solidFill>
                  <a:schemeClr val="accent5"/>
                </a:solidFill>
                <a:latin typeface="メイリオ"/>
                <a:ea typeface="メイリオ"/>
                <a:cs typeface="メイリオ"/>
              </a:rPr>
              <a:t>交換会</a:t>
            </a:r>
            <a:r>
              <a:rPr lang="ja-JP" altLang="en-US" dirty="0" smtClean="0">
                <a:latin typeface="メイリオ"/>
                <a:ea typeface="メイリオ"/>
                <a:cs typeface="メイリオ"/>
              </a:rPr>
              <a:t>を</a:t>
            </a:r>
            <a:r>
              <a:rPr lang="ja-JP" altLang="en-US" dirty="0">
                <a:latin typeface="メイリオ"/>
                <a:ea typeface="メイリオ"/>
                <a:cs typeface="メイリオ"/>
              </a:rPr>
              <a:t>開催</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215900" indent="-215900">
              <a:lnSpc>
                <a:spcPct val="110000"/>
              </a:lnSpc>
            </a:pPr>
            <a:r>
              <a:rPr lang="ja-JP" altLang="en-US" dirty="0" smtClean="0">
                <a:latin typeface="メイリオ"/>
                <a:ea typeface="メイリオ"/>
                <a:cs typeface="メイリオ"/>
              </a:rPr>
              <a:t>・意見交換会で得られた様々</a:t>
            </a:r>
            <a:r>
              <a:rPr lang="ja-JP" altLang="en-US" dirty="0">
                <a:latin typeface="メイリオ"/>
                <a:ea typeface="メイリオ"/>
                <a:cs typeface="メイリオ"/>
              </a:rPr>
              <a:t>な意見</a:t>
            </a:r>
            <a:r>
              <a:rPr lang="ja-JP" altLang="en-US" dirty="0" smtClean="0">
                <a:latin typeface="メイリオ"/>
                <a:ea typeface="メイリオ"/>
                <a:cs typeface="メイリオ"/>
              </a:rPr>
              <a:t>を</a:t>
            </a:r>
            <a:r>
              <a:rPr lang="ja-JP" altLang="en-US" b="1" u="sng" dirty="0" smtClean="0">
                <a:solidFill>
                  <a:schemeClr val="accent5"/>
                </a:solidFill>
                <a:latin typeface="メイリオ"/>
                <a:ea typeface="メイリオ"/>
                <a:cs typeface="メイリオ"/>
              </a:rPr>
              <a:t>地域</a:t>
            </a:r>
            <a:r>
              <a:rPr lang="ja-JP" altLang="en-US" b="1" u="sng" dirty="0">
                <a:solidFill>
                  <a:schemeClr val="accent5"/>
                </a:solidFill>
                <a:latin typeface="メイリオ"/>
                <a:ea typeface="メイリオ"/>
                <a:cs typeface="メイリオ"/>
              </a:rPr>
              <a:t>防災計画に反映</a:t>
            </a:r>
            <a:r>
              <a:rPr lang="ja-JP" altLang="en-US" dirty="0">
                <a:latin typeface="メイリオ"/>
                <a:ea typeface="メイリオ"/>
                <a:cs typeface="メイリオ"/>
              </a:rPr>
              <a:t>させ</a:t>
            </a:r>
            <a:r>
              <a:rPr lang="ja-JP" altLang="en-US" dirty="0" smtClean="0">
                <a:latin typeface="メイリオ"/>
                <a:ea typeface="メイリオ"/>
                <a:cs typeface="メイリオ"/>
              </a:rPr>
              <a:t>、男女共同参画の視点からの</a:t>
            </a:r>
            <a:r>
              <a:rPr lang="ja-JP" altLang="en-US" b="1" dirty="0" smtClean="0">
                <a:latin typeface="メイリオ"/>
                <a:ea typeface="メイリオ"/>
                <a:cs typeface="メイリオ"/>
              </a:rPr>
              <a:t>避難所運営マニュアルの作成や避難所用品の備蓄、母親向けの防災啓発講座</a:t>
            </a:r>
            <a:r>
              <a:rPr lang="ja-JP" altLang="en-US" dirty="0" smtClean="0">
                <a:latin typeface="メイリオ"/>
                <a:ea typeface="メイリオ"/>
                <a:cs typeface="メイリオ"/>
              </a:rPr>
              <a:t>等を実施。</a:t>
            </a:r>
            <a:endParaRPr lang="en-US" altLang="ja-JP" dirty="0">
              <a:latin typeface="メイリオ"/>
              <a:ea typeface="メイリオ"/>
              <a:cs typeface="メイリオ"/>
            </a:endParaRPr>
          </a:p>
        </p:txBody>
      </p:sp>
      <p:sp>
        <p:nvSpPr>
          <p:cNvPr id="11" name="テキスト ボックス 10"/>
          <p:cNvSpPr txBox="1"/>
          <p:nvPr/>
        </p:nvSpPr>
        <p:spPr>
          <a:xfrm>
            <a:off x="208096" y="2902774"/>
            <a:ext cx="8708425" cy="3284388"/>
          </a:xfrm>
          <a:prstGeom prst="rect">
            <a:avLst/>
          </a:prstGeom>
          <a:noFill/>
          <a:ln>
            <a:noFill/>
          </a:ln>
        </p:spPr>
        <p:txBody>
          <a:bodyPr wrap="square" rIns="36000" rtlCol="0">
            <a:noAutofit/>
          </a:bodyPr>
          <a:lstStyle/>
          <a:p>
            <a:pPr marL="174625" lvl="1"/>
            <a:r>
              <a:rPr lang="ja-JP" altLang="en-US" dirty="0" smtClean="0">
                <a:latin typeface="メイリオ"/>
                <a:ea typeface="メイリオ"/>
                <a:cs typeface="メイリオ"/>
              </a:rPr>
              <a:t>１．</a:t>
            </a:r>
            <a:r>
              <a:rPr lang="ja-JP" altLang="en-US" b="1" u="sng" dirty="0" smtClean="0">
                <a:solidFill>
                  <a:schemeClr val="accent5"/>
                </a:solidFill>
                <a:latin typeface="メイリオ"/>
                <a:ea typeface="メイリオ"/>
                <a:cs typeface="メイリオ"/>
              </a:rPr>
              <a:t>避難所運営マニュアルの作成</a:t>
            </a:r>
            <a:endParaRPr lang="en-US" altLang="ja-JP" u="sng" dirty="0" smtClean="0">
              <a:solidFill>
                <a:schemeClr val="accent5"/>
              </a:solidFill>
              <a:latin typeface="メイリオ"/>
              <a:ea typeface="メイリオ"/>
              <a:cs typeface="メイリオ"/>
            </a:endParaRPr>
          </a:p>
          <a:p>
            <a:pPr marL="631825"/>
            <a:r>
              <a:rPr lang="ja-JP" altLang="en-US" dirty="0" smtClean="0">
                <a:solidFill>
                  <a:srgbClr val="000000"/>
                </a:solidFill>
                <a:latin typeface="メイリオ"/>
                <a:ea typeface="メイリオ"/>
                <a:cs typeface="メイリオ"/>
              </a:rPr>
              <a:t>・全て</a:t>
            </a:r>
            <a:r>
              <a:rPr lang="ja-JP" altLang="ja-JP" dirty="0" smtClean="0">
                <a:solidFill>
                  <a:srgbClr val="000000"/>
                </a:solidFill>
                <a:latin typeface="メイリオ"/>
                <a:ea typeface="メイリオ"/>
                <a:cs typeface="メイリオ"/>
              </a:rPr>
              <a:t>の避難所</a:t>
            </a:r>
            <a:r>
              <a:rPr lang="ja-JP" altLang="en-US" dirty="0" smtClean="0">
                <a:solidFill>
                  <a:srgbClr val="000000"/>
                </a:solidFill>
                <a:latin typeface="メイリオ"/>
                <a:ea typeface="メイリオ"/>
                <a:cs typeface="メイリオ"/>
              </a:rPr>
              <a:t>において、</a:t>
            </a:r>
            <a:r>
              <a:rPr lang="ja-JP" altLang="ja-JP" b="1" dirty="0" smtClean="0">
                <a:solidFill>
                  <a:srgbClr val="000000"/>
                </a:solidFill>
                <a:latin typeface="メイリオ"/>
                <a:ea typeface="メイリオ"/>
                <a:cs typeface="メイリオ"/>
              </a:rPr>
              <a:t>平常時</a:t>
            </a:r>
            <a:r>
              <a:rPr lang="ja-JP" altLang="en-US" b="1" dirty="0" smtClean="0">
                <a:solidFill>
                  <a:srgbClr val="000000"/>
                </a:solidFill>
                <a:latin typeface="メイリオ"/>
                <a:ea typeface="メイリオ"/>
                <a:cs typeface="メイリオ"/>
              </a:rPr>
              <a:t>から</a:t>
            </a:r>
            <a:r>
              <a:rPr lang="ja-JP" altLang="ja-JP" b="1" dirty="0" smtClean="0">
                <a:solidFill>
                  <a:srgbClr val="000000"/>
                </a:solidFill>
                <a:latin typeface="メイリオ"/>
                <a:ea typeface="メイリオ"/>
                <a:cs typeface="メイリオ"/>
              </a:rPr>
              <a:t>女性専用の部屋を特定</a:t>
            </a:r>
            <a:endParaRPr lang="en-US" altLang="ja-JP" b="1" dirty="0" smtClean="0">
              <a:solidFill>
                <a:srgbClr val="000000"/>
              </a:solidFill>
              <a:latin typeface="メイリオ"/>
              <a:ea typeface="メイリオ"/>
              <a:cs typeface="メイリオ"/>
            </a:endParaRPr>
          </a:p>
          <a:p>
            <a:pPr marL="631825"/>
            <a:r>
              <a:rPr lang="ja-JP" altLang="en-US" dirty="0" smtClean="0">
                <a:solidFill>
                  <a:srgbClr val="000000"/>
                </a:solidFill>
                <a:latin typeface="メイリオ"/>
                <a:ea typeface="メイリオ"/>
                <a:cs typeface="メイリオ"/>
              </a:rPr>
              <a:t>⇒</a:t>
            </a:r>
            <a:r>
              <a:rPr lang="ja-JP" altLang="ja-JP" dirty="0" smtClean="0">
                <a:solidFill>
                  <a:srgbClr val="000000"/>
                </a:solidFill>
                <a:latin typeface="メイリオ"/>
                <a:ea typeface="メイリオ"/>
                <a:cs typeface="メイリオ"/>
              </a:rPr>
              <a:t>女性用</a:t>
            </a:r>
            <a:r>
              <a:rPr lang="ja-JP" altLang="ja-JP" dirty="0">
                <a:solidFill>
                  <a:srgbClr val="000000"/>
                </a:solidFill>
                <a:latin typeface="メイリオ"/>
                <a:ea typeface="メイリオ"/>
                <a:cs typeface="メイリオ"/>
              </a:rPr>
              <a:t>更衣室</a:t>
            </a:r>
            <a:r>
              <a:rPr lang="ja-JP" altLang="ja-JP" dirty="0" smtClean="0">
                <a:solidFill>
                  <a:srgbClr val="000000"/>
                </a:solidFill>
                <a:latin typeface="メイリオ"/>
                <a:ea typeface="メイリオ"/>
                <a:cs typeface="メイリオ"/>
              </a:rPr>
              <a:t>、専用</a:t>
            </a:r>
            <a:r>
              <a:rPr lang="ja-JP" altLang="ja-JP" dirty="0">
                <a:solidFill>
                  <a:srgbClr val="000000"/>
                </a:solidFill>
                <a:latin typeface="メイリオ"/>
                <a:ea typeface="メイリオ"/>
                <a:cs typeface="メイリオ"/>
              </a:rPr>
              <a:t>スペース（授乳室・育児スペース）</a:t>
            </a:r>
            <a:r>
              <a:rPr lang="ja-JP" altLang="en-US" dirty="0">
                <a:solidFill>
                  <a:srgbClr val="000000"/>
                </a:solidFill>
                <a:latin typeface="メイリオ"/>
                <a:ea typeface="メイリオ"/>
                <a:cs typeface="メイリオ"/>
              </a:rPr>
              <a:t>、女性用</a:t>
            </a:r>
            <a:r>
              <a:rPr lang="ja-JP" altLang="ja-JP" dirty="0">
                <a:solidFill>
                  <a:srgbClr val="000000"/>
                </a:solidFill>
                <a:latin typeface="メイリオ"/>
                <a:ea typeface="メイリオ"/>
                <a:cs typeface="メイリオ"/>
              </a:rPr>
              <a:t>物干</a:t>
            </a:r>
            <a:r>
              <a:rPr lang="ja-JP" altLang="en-US" dirty="0">
                <a:solidFill>
                  <a:srgbClr val="000000"/>
                </a:solidFill>
                <a:latin typeface="メイリオ"/>
                <a:ea typeface="メイリオ"/>
                <a:cs typeface="メイリオ"/>
              </a:rPr>
              <a:t>し</a:t>
            </a:r>
            <a:r>
              <a:rPr lang="ja-JP" altLang="ja-JP" dirty="0">
                <a:solidFill>
                  <a:srgbClr val="000000"/>
                </a:solidFill>
                <a:latin typeface="メイリオ"/>
                <a:ea typeface="メイリオ"/>
                <a:cs typeface="メイリオ"/>
              </a:rPr>
              <a:t>場</a:t>
            </a:r>
            <a:endParaRPr lang="en-US" altLang="ja-JP" dirty="0">
              <a:solidFill>
                <a:srgbClr val="000000"/>
              </a:solidFill>
              <a:latin typeface="メイリオ"/>
              <a:ea typeface="メイリオ"/>
              <a:cs typeface="メイリオ"/>
            </a:endParaRPr>
          </a:p>
          <a:p>
            <a:pPr marL="631825"/>
            <a:r>
              <a:rPr lang="ja-JP" altLang="ja-JP" dirty="0" smtClean="0">
                <a:latin typeface="メイリオ"/>
                <a:ea typeface="メイリオ"/>
                <a:cs typeface="メイリオ"/>
              </a:rPr>
              <a:t>・女性</a:t>
            </a:r>
            <a:r>
              <a:rPr lang="ja-JP" altLang="ja-JP" dirty="0">
                <a:latin typeface="メイリオ"/>
                <a:ea typeface="メイリオ"/>
                <a:cs typeface="メイリオ"/>
              </a:rPr>
              <a:t>班を設置して、女性への配慮事項</a:t>
            </a:r>
            <a:r>
              <a:rPr lang="ja-JP" altLang="en-US" dirty="0" smtClean="0">
                <a:latin typeface="メイリオ"/>
                <a:ea typeface="メイリオ"/>
                <a:cs typeface="メイリオ"/>
              </a:rPr>
              <a:t>チェックシートを作成</a:t>
            </a:r>
            <a:endParaRPr lang="en-US" altLang="ja-JP" dirty="0">
              <a:latin typeface="メイリオ"/>
              <a:ea typeface="メイリオ"/>
              <a:cs typeface="メイリオ"/>
            </a:endParaRPr>
          </a:p>
          <a:p>
            <a:pPr marL="631825"/>
            <a:r>
              <a:rPr lang="ja-JP" altLang="ja-JP" dirty="0" smtClean="0">
                <a:latin typeface="メイリオ"/>
                <a:ea typeface="メイリオ"/>
                <a:cs typeface="メイリオ"/>
              </a:rPr>
              <a:t>・</a:t>
            </a:r>
            <a:r>
              <a:rPr lang="ja-JP" altLang="ja-JP" dirty="0">
                <a:latin typeface="メイリオ"/>
                <a:ea typeface="メイリオ"/>
                <a:cs typeface="メイリオ"/>
              </a:rPr>
              <a:t>要配慮者・女性用の生活必需品物資リストの作成</a:t>
            </a:r>
            <a:endParaRPr lang="ja-JP" altLang="en-US" dirty="0">
              <a:latin typeface="メイリオ"/>
              <a:ea typeface="メイリオ"/>
              <a:cs typeface="メイリオ"/>
            </a:endParaRPr>
          </a:p>
          <a:p>
            <a:pPr marL="174625" lvl="1"/>
            <a:endParaRPr lang="en-US" altLang="ja-JP" sz="400" dirty="0" smtClean="0">
              <a:latin typeface="メイリオ"/>
              <a:ea typeface="メイリオ"/>
              <a:cs typeface="メイリオ"/>
            </a:endParaRPr>
          </a:p>
          <a:p>
            <a:pPr marL="174625" lvl="1"/>
            <a:r>
              <a:rPr lang="ja-JP" altLang="en-US" dirty="0" smtClean="0">
                <a:latin typeface="メイリオ"/>
                <a:ea typeface="メイリオ"/>
                <a:cs typeface="メイリオ"/>
              </a:rPr>
              <a:t>２．</a:t>
            </a:r>
            <a:r>
              <a:rPr lang="ja-JP" altLang="en-US" b="1" u="sng" dirty="0">
                <a:solidFill>
                  <a:schemeClr val="accent5"/>
                </a:solidFill>
                <a:latin typeface="メイリオ"/>
                <a:ea typeface="メイリオ"/>
                <a:cs typeface="メイリオ"/>
              </a:rPr>
              <a:t>避難所用品の整備</a:t>
            </a:r>
          </a:p>
          <a:p>
            <a:pPr marL="631825"/>
            <a:r>
              <a:rPr lang="ja-JP" altLang="en-US" b="1" dirty="0" smtClean="0">
                <a:latin typeface="メイリオ"/>
                <a:ea typeface="メイリオ"/>
                <a:cs typeface="メイリオ"/>
              </a:rPr>
              <a:t>一目</a:t>
            </a:r>
            <a:r>
              <a:rPr lang="ja-JP" altLang="en-US" b="1" dirty="0">
                <a:latin typeface="メイリオ"/>
                <a:ea typeface="メイリオ"/>
                <a:cs typeface="メイリオ"/>
              </a:rPr>
              <a:t>でわかる</a:t>
            </a:r>
            <a:r>
              <a:rPr lang="ja-JP" altLang="en-US" b="1" dirty="0" smtClean="0">
                <a:latin typeface="メイリオ"/>
                <a:ea typeface="メイリオ"/>
                <a:cs typeface="メイリオ"/>
              </a:rPr>
              <a:t>ピクトグラム（絵文字・図記号）</a:t>
            </a:r>
            <a:r>
              <a:rPr lang="ja-JP" altLang="en-US" dirty="0" smtClean="0">
                <a:latin typeface="メイリオ"/>
                <a:ea typeface="メイリオ"/>
                <a:cs typeface="メイリオ"/>
              </a:rPr>
              <a:t>等、女性</a:t>
            </a:r>
            <a:r>
              <a:rPr lang="ja-JP" altLang="en-US" dirty="0">
                <a:latin typeface="メイリオ"/>
                <a:ea typeface="メイリオ"/>
                <a:cs typeface="メイリオ"/>
              </a:rPr>
              <a:t>・</a:t>
            </a:r>
            <a:r>
              <a:rPr lang="ja-JP" altLang="en-US" dirty="0" smtClean="0">
                <a:latin typeface="メイリオ"/>
                <a:ea typeface="メイリオ"/>
                <a:cs typeface="メイリオ"/>
              </a:rPr>
              <a:t>こどもに配慮したグッズ</a:t>
            </a:r>
            <a:r>
              <a:rPr lang="ja-JP" altLang="en-US" dirty="0">
                <a:latin typeface="メイリオ"/>
                <a:ea typeface="メイリオ"/>
                <a:cs typeface="メイリオ"/>
              </a:rPr>
              <a:t>を</a:t>
            </a:r>
            <a:r>
              <a:rPr lang="ja-JP" altLang="en-US" dirty="0" smtClean="0">
                <a:latin typeface="メイリオ"/>
                <a:ea typeface="メイリオ"/>
                <a:cs typeface="メイリオ"/>
              </a:rPr>
              <a:t>整備するとともに、</a:t>
            </a:r>
            <a:r>
              <a:rPr lang="ja-JP" altLang="en-US" b="1" dirty="0" smtClean="0">
                <a:latin typeface="メイリオ"/>
                <a:ea typeface="メイリオ"/>
                <a:cs typeface="メイリオ"/>
              </a:rPr>
              <a:t>全て</a:t>
            </a:r>
            <a:r>
              <a:rPr lang="ja-JP" altLang="ja-JP" b="1" dirty="0" smtClean="0">
                <a:latin typeface="メイリオ"/>
                <a:ea typeface="メイリオ"/>
                <a:cs typeface="メイリオ"/>
              </a:rPr>
              <a:t>の</a:t>
            </a:r>
            <a:r>
              <a:rPr lang="ja-JP" altLang="ja-JP" b="1" dirty="0">
                <a:latin typeface="メイリオ"/>
                <a:ea typeface="メイリオ"/>
                <a:cs typeface="メイリオ"/>
              </a:rPr>
              <a:t>避難所の</a:t>
            </a:r>
            <a:r>
              <a:rPr lang="ja-JP" altLang="ja-JP" b="1" dirty="0" smtClean="0">
                <a:latin typeface="メイリオ"/>
                <a:ea typeface="メイリオ"/>
                <a:cs typeface="メイリオ"/>
              </a:rPr>
              <a:t>防災倉庫</a:t>
            </a:r>
            <a:r>
              <a:rPr lang="ja-JP" altLang="en-US" b="1" dirty="0" smtClean="0">
                <a:latin typeface="メイリオ"/>
                <a:ea typeface="メイリオ"/>
                <a:cs typeface="メイリオ"/>
              </a:rPr>
              <a:t>・</a:t>
            </a:r>
            <a:r>
              <a:rPr lang="ja-JP" altLang="ja-JP" b="1" dirty="0" smtClean="0">
                <a:latin typeface="メイリオ"/>
                <a:ea typeface="メイリオ"/>
                <a:cs typeface="メイリオ"/>
              </a:rPr>
              <a:t>体育館に</a:t>
            </a:r>
            <a:r>
              <a:rPr lang="ja-JP" altLang="en-US" b="1" dirty="0" smtClean="0">
                <a:latin typeface="メイリオ"/>
                <a:ea typeface="メイリオ"/>
                <a:cs typeface="メイリオ"/>
              </a:rPr>
              <a:t>おいて</a:t>
            </a:r>
            <a:r>
              <a:rPr lang="ja-JP" altLang="en-US" b="1" dirty="0">
                <a:latin typeface="メイリオ"/>
                <a:ea typeface="メイリオ"/>
                <a:cs typeface="メイリオ"/>
              </a:rPr>
              <a:t>配備</a:t>
            </a:r>
            <a:r>
              <a:rPr lang="ja-JP" altLang="en-US" dirty="0" smtClean="0">
                <a:latin typeface="メイリオ"/>
                <a:ea typeface="メイリオ"/>
                <a:cs typeface="メイリオ"/>
              </a:rPr>
              <a:t>。</a:t>
            </a:r>
            <a:endParaRPr lang="en-US" altLang="ja-JP" dirty="0">
              <a:latin typeface="メイリオ"/>
              <a:ea typeface="メイリオ"/>
              <a:cs typeface="メイリオ"/>
            </a:endParaRPr>
          </a:p>
          <a:p>
            <a:pPr marL="174625"/>
            <a:endParaRPr lang="en-US" altLang="ja-JP" sz="400" dirty="0" smtClean="0">
              <a:latin typeface="メイリオ"/>
              <a:ea typeface="メイリオ"/>
              <a:cs typeface="メイリオ"/>
            </a:endParaRPr>
          </a:p>
          <a:p>
            <a:pPr marL="174625"/>
            <a:r>
              <a:rPr lang="ja-JP" altLang="en-US" dirty="0" smtClean="0">
                <a:latin typeface="メイリオ"/>
                <a:ea typeface="メイリオ"/>
                <a:cs typeface="メイリオ"/>
              </a:rPr>
              <a:t>３．</a:t>
            </a:r>
            <a:r>
              <a:rPr lang="ja-JP" altLang="en-US" b="1" u="sng" dirty="0" smtClean="0">
                <a:solidFill>
                  <a:schemeClr val="accent5"/>
                </a:solidFill>
                <a:latin typeface="メイリオ"/>
                <a:ea typeface="メイリオ"/>
                <a:cs typeface="メイリオ"/>
              </a:rPr>
              <a:t>「</a:t>
            </a:r>
            <a:r>
              <a:rPr lang="ja-JP" altLang="en-US" b="1" u="sng" dirty="0">
                <a:solidFill>
                  <a:schemeClr val="accent5"/>
                </a:solidFill>
                <a:latin typeface="メイリオ"/>
                <a:ea typeface="メイリオ"/>
                <a:cs typeface="メイリオ"/>
              </a:rPr>
              <a:t>ママが楽しく学ぶ防災講座」の</a:t>
            </a:r>
            <a:r>
              <a:rPr lang="ja-JP" altLang="en-US" b="1" u="sng" dirty="0" smtClean="0">
                <a:solidFill>
                  <a:schemeClr val="accent5"/>
                </a:solidFill>
                <a:latin typeface="メイリオ"/>
                <a:ea typeface="メイリオ"/>
                <a:cs typeface="メイリオ"/>
              </a:rPr>
              <a:t>実施</a:t>
            </a:r>
            <a:endParaRPr lang="en-US" altLang="ja-JP" b="1" u="sng" dirty="0" smtClean="0">
              <a:solidFill>
                <a:schemeClr val="accent5"/>
              </a:solidFill>
              <a:latin typeface="メイリオ"/>
              <a:ea typeface="メイリオ"/>
              <a:cs typeface="メイリオ"/>
            </a:endParaRPr>
          </a:p>
          <a:p>
            <a:pPr marL="631825"/>
            <a:r>
              <a:rPr lang="ja-JP" altLang="en-US" b="1" dirty="0" smtClean="0">
                <a:latin typeface="メイリオ"/>
                <a:ea typeface="メイリオ"/>
                <a:cs typeface="メイリオ"/>
              </a:rPr>
              <a:t>小さい子供を抱えた女性は一般の訓練・講座への参加が難しい</a:t>
            </a:r>
            <a:r>
              <a:rPr lang="ja-JP" altLang="en-US" dirty="0" smtClean="0">
                <a:latin typeface="メイリオ"/>
                <a:ea typeface="メイリオ"/>
                <a:cs typeface="メイリオ"/>
              </a:rPr>
              <a:t>ことから、</a:t>
            </a:r>
            <a:endParaRPr lang="en-US" altLang="ja-JP" dirty="0" smtClean="0">
              <a:latin typeface="メイリオ"/>
              <a:ea typeface="メイリオ"/>
              <a:cs typeface="メイリオ"/>
            </a:endParaRPr>
          </a:p>
          <a:p>
            <a:pPr marL="631825"/>
            <a:r>
              <a:rPr lang="ja-JP" altLang="en-US" b="1" u="sng" dirty="0" smtClean="0">
                <a:solidFill>
                  <a:schemeClr val="accent5"/>
                </a:solidFill>
                <a:latin typeface="メイリオ"/>
                <a:ea typeface="メイリオ"/>
                <a:cs typeface="メイリオ"/>
              </a:rPr>
              <a:t>受講日を選択できるよう複数回開催</a:t>
            </a:r>
            <a:r>
              <a:rPr lang="ja-JP" altLang="en-US" dirty="0" smtClean="0">
                <a:latin typeface="メイリオ"/>
                <a:ea typeface="メイリオ"/>
                <a:cs typeface="メイリオ"/>
              </a:rPr>
              <a:t>するとともに、</a:t>
            </a:r>
            <a:r>
              <a:rPr lang="ja-JP" altLang="en-US" b="1" u="sng" dirty="0" smtClean="0">
                <a:solidFill>
                  <a:schemeClr val="accent5"/>
                </a:solidFill>
                <a:latin typeface="メイリオ"/>
                <a:ea typeface="メイリオ"/>
                <a:cs typeface="メイリオ"/>
              </a:rPr>
              <a:t>託児を完備</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631825"/>
            <a:r>
              <a:rPr lang="ja-JP" altLang="en-US" dirty="0" smtClean="0">
                <a:latin typeface="メイリオ"/>
                <a:ea typeface="メイリオ"/>
                <a:cs typeface="メイリオ"/>
              </a:rPr>
              <a:t>防災クイズ、町中の危険箇所の確認、非常食の試食・料理などを実施。</a:t>
            </a:r>
            <a:endParaRPr lang="en-US" altLang="ja-JP" dirty="0" smtClean="0">
              <a:latin typeface="メイリオ"/>
              <a:ea typeface="メイリオ"/>
              <a:cs typeface="メイリオ"/>
            </a:endParaRPr>
          </a:p>
          <a:p>
            <a:pPr marL="174625"/>
            <a:endParaRPr lang="en-US" altLang="ja-JP" dirty="0">
              <a:latin typeface="メイリオ"/>
              <a:ea typeface="メイリオ"/>
              <a:cs typeface="メイリオ"/>
            </a:endParaRPr>
          </a:p>
        </p:txBody>
      </p:sp>
      <p:sp>
        <p:nvSpPr>
          <p:cNvPr id="17" name="正方形/長方形 1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32079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392580" y="1189126"/>
            <a:ext cx="7293559" cy="1332219"/>
          </a:xfrm>
          <a:custGeom>
            <a:avLst/>
            <a:gdLst>
              <a:gd name="connsiteX0" fmla="*/ 0 w 6953385"/>
              <a:gd name="connsiteY0" fmla="*/ 141229 h 1412285"/>
              <a:gd name="connsiteX1" fmla="*/ 141229 w 6953385"/>
              <a:gd name="connsiteY1" fmla="*/ 0 h 1412285"/>
              <a:gd name="connsiteX2" fmla="*/ 6812157 w 6953385"/>
              <a:gd name="connsiteY2" fmla="*/ 0 h 1412285"/>
              <a:gd name="connsiteX3" fmla="*/ 6953386 w 6953385"/>
              <a:gd name="connsiteY3" fmla="*/ 141229 h 1412285"/>
              <a:gd name="connsiteX4" fmla="*/ 6953385 w 6953385"/>
              <a:gd name="connsiteY4" fmla="*/ 1271057 h 1412285"/>
              <a:gd name="connsiteX5" fmla="*/ 6812156 w 6953385"/>
              <a:gd name="connsiteY5" fmla="*/ 1412286 h 1412285"/>
              <a:gd name="connsiteX6" fmla="*/ 141229 w 6953385"/>
              <a:gd name="connsiteY6" fmla="*/ 1412285 h 1412285"/>
              <a:gd name="connsiteX7" fmla="*/ 0 w 6953385"/>
              <a:gd name="connsiteY7" fmla="*/ 1271056 h 1412285"/>
              <a:gd name="connsiteX8" fmla="*/ 0 w 6953385"/>
              <a:gd name="connsiteY8" fmla="*/ 141229 h 141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385" h="1412285">
                <a:moveTo>
                  <a:pt x="0" y="141229"/>
                </a:moveTo>
                <a:cubicBezTo>
                  <a:pt x="0" y="63230"/>
                  <a:pt x="63230" y="0"/>
                  <a:pt x="141229" y="0"/>
                </a:cubicBezTo>
                <a:lnTo>
                  <a:pt x="6812157" y="0"/>
                </a:lnTo>
                <a:cubicBezTo>
                  <a:pt x="6890156" y="0"/>
                  <a:pt x="6953386" y="63230"/>
                  <a:pt x="6953386" y="141229"/>
                </a:cubicBezTo>
                <a:cubicBezTo>
                  <a:pt x="6953386" y="517838"/>
                  <a:pt x="6953385" y="894448"/>
                  <a:pt x="6953385" y="1271057"/>
                </a:cubicBezTo>
                <a:cubicBezTo>
                  <a:pt x="6953385" y="1349056"/>
                  <a:pt x="6890155" y="1412286"/>
                  <a:pt x="6812156" y="1412286"/>
                </a:cubicBezTo>
                <a:lnTo>
                  <a:pt x="141229" y="1412285"/>
                </a:lnTo>
                <a:cubicBezTo>
                  <a:pt x="63230" y="1412285"/>
                  <a:pt x="0" y="1349055"/>
                  <a:pt x="0" y="1271056"/>
                </a:cubicBezTo>
                <a:lnTo>
                  <a:pt x="0" y="141229"/>
                </a:lnTo>
                <a:close/>
              </a:path>
            </a:pathLst>
          </a:custGeom>
          <a:solidFill>
            <a:schemeClr val="accent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94704" rIns="72000" bIns="94704" numCol="1" spcCol="1270" anchor="ctr" anchorCtr="0">
            <a:noAutofit/>
          </a:bodyPr>
          <a:lstStyle/>
          <a:p>
            <a:pPr marL="174625" lvl="0" algn="l" defTabSz="622300">
              <a:lnSpc>
                <a:spcPct val="90000"/>
              </a:lnSpc>
              <a:spcBef>
                <a:spcPct val="0"/>
              </a:spcBef>
              <a:spcAft>
                <a:spcPct val="35000"/>
              </a:spcAft>
            </a:pPr>
            <a:r>
              <a:rPr kumimoji="1" lang="ja-JP" altLang="en-US" b="1" kern="1200" dirty="0" smtClean="0">
                <a:solidFill>
                  <a:schemeClr val="tx1"/>
                </a:solidFill>
                <a:latin typeface="メイリオ"/>
                <a:ea typeface="メイリオ"/>
                <a:cs typeface="メイリオ"/>
              </a:rPr>
              <a:t>東日本大震災（</a:t>
            </a:r>
            <a:r>
              <a:rPr lang="ja-JP" altLang="en-US" b="1" dirty="0">
                <a:solidFill>
                  <a:schemeClr val="tx1"/>
                </a:solidFill>
                <a:latin typeface="メイリオ"/>
                <a:ea typeface="メイリオ"/>
                <a:cs typeface="メイリオ"/>
              </a:rPr>
              <a:t>平成</a:t>
            </a:r>
            <a:r>
              <a:rPr kumimoji="1" lang="en-US" altLang="ja-JP" b="1" kern="1200" dirty="0" smtClean="0">
                <a:solidFill>
                  <a:schemeClr val="tx1"/>
                </a:solidFill>
                <a:latin typeface="メイリオ"/>
                <a:ea typeface="メイリオ"/>
                <a:cs typeface="メイリオ"/>
              </a:rPr>
              <a:t>23</a:t>
            </a:r>
            <a:r>
              <a:rPr kumimoji="1" lang="ja-JP" altLang="en-US" b="1" kern="1200" dirty="0" smtClean="0">
                <a:solidFill>
                  <a:schemeClr val="tx1"/>
                </a:solidFill>
                <a:latin typeface="メイリオ"/>
                <a:ea typeface="メイリオ"/>
                <a:cs typeface="メイリオ"/>
              </a:rPr>
              <a:t>年）</a:t>
            </a:r>
            <a:endParaRPr kumimoji="1" lang="ja-JP" altLang="en-US" b="1" kern="1200" dirty="0">
              <a:solidFill>
                <a:schemeClr val="tx1"/>
              </a:solidFill>
              <a:latin typeface="メイリオ"/>
              <a:ea typeface="メイリオ"/>
              <a:cs typeface="メイリオ"/>
            </a:endParaRPr>
          </a:p>
          <a:p>
            <a:pPr marL="363538" lvl="1" algn="l" defTabSz="622300">
              <a:lnSpc>
                <a:spcPct val="90000"/>
              </a:lnSpc>
              <a:spcBef>
                <a:spcPct val="0"/>
              </a:spcBef>
              <a:spcAft>
                <a:spcPct val="15000"/>
              </a:spcAft>
              <a:tabLst>
                <a:tab pos="5284788" algn="l"/>
              </a:tabLst>
            </a:pPr>
            <a:r>
              <a:rPr kumimoji="1" lang="ja-JP" altLang="en-US" kern="1200" dirty="0" smtClean="0">
                <a:solidFill>
                  <a:schemeClr val="tx1"/>
                </a:solidFill>
                <a:latin typeface="メイリオ"/>
                <a:ea typeface="メイリオ"/>
                <a:cs typeface="メイリオ"/>
              </a:rPr>
              <a:t>東日本大震災で生じた男女共同参画の視点からの課題を踏まえ、</a:t>
            </a:r>
            <a:r>
              <a:rPr kumimoji="1" lang="ja-JP" altLang="en-US" b="1" kern="1200" dirty="0" smtClean="0">
                <a:solidFill>
                  <a:schemeClr val="tx1"/>
                </a:solidFill>
                <a:latin typeface="メイリオ"/>
                <a:ea typeface="メイリオ"/>
                <a:cs typeface="メイリオ"/>
              </a:rPr>
              <a:t>危機管理担当職員が男女共同参画視点の重要性を強く認識</a:t>
            </a:r>
            <a:endParaRPr kumimoji="1" lang="en-US" altLang="ja-JP" b="1" kern="1200" dirty="0" smtClean="0">
              <a:solidFill>
                <a:schemeClr val="tx1"/>
              </a:solidFill>
              <a:latin typeface="メイリオ"/>
              <a:ea typeface="メイリオ"/>
              <a:cs typeface="メイリオ"/>
            </a:endParaRPr>
          </a:p>
          <a:p>
            <a:pPr marL="363538" lvl="1" algn="l" defTabSz="622300">
              <a:lnSpc>
                <a:spcPct val="90000"/>
              </a:lnSpc>
              <a:spcBef>
                <a:spcPct val="0"/>
              </a:spcBef>
              <a:spcAft>
                <a:spcPct val="15000"/>
              </a:spcAft>
              <a:tabLst>
                <a:tab pos="5284788" algn="l"/>
              </a:tabLst>
            </a:pPr>
            <a:r>
              <a:rPr kumimoji="1" lang="ja-JP" altLang="en-US" kern="1200" dirty="0" smtClean="0">
                <a:solidFill>
                  <a:schemeClr val="tx1"/>
                </a:solidFill>
                <a:latin typeface="メイリオ"/>
                <a:ea typeface="メイリオ"/>
                <a:cs typeface="メイリオ"/>
              </a:rPr>
              <a:t>（＊震災直後は、男性職員のみであったにもかかわらず）</a:t>
            </a:r>
            <a:endParaRPr kumimoji="1" lang="ja-JP" altLang="en-US" kern="1200" dirty="0">
              <a:solidFill>
                <a:schemeClr val="tx1"/>
              </a:solidFill>
              <a:latin typeface="メイリオ"/>
              <a:ea typeface="メイリオ"/>
              <a:cs typeface="メイリオ"/>
            </a:endParaRPr>
          </a:p>
        </p:txBody>
      </p:sp>
      <p:sp>
        <p:nvSpPr>
          <p:cNvPr id="9" name="フリーフォーム 8"/>
          <p:cNvSpPr/>
          <p:nvPr/>
        </p:nvSpPr>
        <p:spPr>
          <a:xfrm>
            <a:off x="1627378" y="4983201"/>
            <a:ext cx="7261128" cy="1605205"/>
          </a:xfrm>
          <a:custGeom>
            <a:avLst/>
            <a:gdLst>
              <a:gd name="connsiteX0" fmla="*/ 0 w 6953385"/>
              <a:gd name="connsiteY0" fmla="*/ 134938 h 1349375"/>
              <a:gd name="connsiteX1" fmla="*/ 134938 w 6953385"/>
              <a:gd name="connsiteY1" fmla="*/ 0 h 1349375"/>
              <a:gd name="connsiteX2" fmla="*/ 6818448 w 6953385"/>
              <a:gd name="connsiteY2" fmla="*/ 0 h 1349375"/>
              <a:gd name="connsiteX3" fmla="*/ 6953386 w 6953385"/>
              <a:gd name="connsiteY3" fmla="*/ 134938 h 1349375"/>
              <a:gd name="connsiteX4" fmla="*/ 6953385 w 6953385"/>
              <a:gd name="connsiteY4" fmla="*/ 1214438 h 1349375"/>
              <a:gd name="connsiteX5" fmla="*/ 6818447 w 6953385"/>
              <a:gd name="connsiteY5" fmla="*/ 1349376 h 1349375"/>
              <a:gd name="connsiteX6" fmla="*/ 134938 w 6953385"/>
              <a:gd name="connsiteY6" fmla="*/ 1349375 h 1349375"/>
              <a:gd name="connsiteX7" fmla="*/ 0 w 6953385"/>
              <a:gd name="connsiteY7" fmla="*/ 1214437 h 1349375"/>
              <a:gd name="connsiteX8" fmla="*/ 0 w 6953385"/>
              <a:gd name="connsiteY8" fmla="*/ 134938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385" h="1349375">
                <a:moveTo>
                  <a:pt x="0" y="134938"/>
                </a:moveTo>
                <a:cubicBezTo>
                  <a:pt x="0" y="60414"/>
                  <a:pt x="60414" y="0"/>
                  <a:pt x="134938" y="0"/>
                </a:cubicBezTo>
                <a:lnTo>
                  <a:pt x="6818448" y="0"/>
                </a:lnTo>
                <a:cubicBezTo>
                  <a:pt x="6892972" y="0"/>
                  <a:pt x="6953386" y="60414"/>
                  <a:pt x="6953386" y="134938"/>
                </a:cubicBezTo>
                <a:cubicBezTo>
                  <a:pt x="6953386" y="494771"/>
                  <a:pt x="6953385" y="854605"/>
                  <a:pt x="6953385" y="1214438"/>
                </a:cubicBezTo>
                <a:cubicBezTo>
                  <a:pt x="6953385" y="1288962"/>
                  <a:pt x="6892971" y="1349376"/>
                  <a:pt x="6818447" y="1349376"/>
                </a:cubicBezTo>
                <a:lnTo>
                  <a:pt x="134938" y="1349375"/>
                </a:lnTo>
                <a:cubicBezTo>
                  <a:pt x="60414" y="1349375"/>
                  <a:pt x="0" y="1288961"/>
                  <a:pt x="0" y="1214437"/>
                </a:cubicBezTo>
                <a:lnTo>
                  <a:pt x="0" y="134938"/>
                </a:lnTo>
                <a:close/>
              </a:path>
            </a:pathLst>
          </a:custGeom>
          <a:solidFill>
            <a:schemeClr val="accent5">
              <a:lumMod val="20000"/>
              <a:lumOff val="80000"/>
            </a:schemeClr>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6000" tIns="92862" rIns="72000" bIns="92862" numCol="1" spcCol="1270" anchor="ctr" anchorCtr="0">
            <a:noAutofit/>
          </a:bodyPr>
          <a:lstStyle/>
          <a:p>
            <a:pPr marL="174625" lvl="0" algn="l" defTabSz="622300">
              <a:lnSpc>
                <a:spcPct val="90000"/>
              </a:lnSpc>
              <a:spcBef>
                <a:spcPct val="0"/>
              </a:spcBef>
              <a:spcAft>
                <a:spcPct val="35000"/>
              </a:spcAft>
            </a:pPr>
            <a:r>
              <a:rPr kumimoji="1" lang="ja-JP" altLang="en-US" b="1" kern="1200" dirty="0" smtClean="0">
                <a:solidFill>
                  <a:schemeClr val="tx1"/>
                </a:solidFill>
                <a:latin typeface="メイリオ"/>
                <a:ea typeface="メイリオ"/>
                <a:cs typeface="メイリオ"/>
              </a:rPr>
              <a:t>男女別更衣室、女性専用スペースの設置とピクトグラム</a:t>
            </a:r>
            <a:endParaRPr kumimoji="1" lang="ja-JP" altLang="en-US" b="1" kern="1200" dirty="0">
              <a:solidFill>
                <a:schemeClr val="tx1"/>
              </a:solidFill>
              <a:latin typeface="メイリオ"/>
              <a:ea typeface="メイリオ"/>
              <a:cs typeface="メイリオ"/>
            </a:endParaRPr>
          </a:p>
          <a:p>
            <a:pPr marL="363538" lvl="1" algn="l" defTabSz="622300">
              <a:lnSpc>
                <a:spcPct val="90000"/>
              </a:lnSpc>
              <a:spcBef>
                <a:spcPct val="0"/>
              </a:spcBef>
              <a:spcAft>
                <a:spcPct val="15000"/>
              </a:spcAft>
            </a:pPr>
            <a:r>
              <a:rPr kumimoji="1" lang="ja-JP" altLang="en-US" kern="1200" dirty="0" smtClean="0">
                <a:solidFill>
                  <a:schemeClr val="tx1"/>
                </a:solidFill>
                <a:latin typeface="メイリオ"/>
                <a:ea typeface="メイリオ"/>
                <a:cs typeface="メイリオ"/>
              </a:rPr>
              <a:t>・危機管理担当主導で</a:t>
            </a:r>
            <a:r>
              <a:rPr lang="ja-JP" altLang="en-US" b="1" dirty="0" smtClean="0">
                <a:solidFill>
                  <a:schemeClr val="tx1"/>
                </a:solidFill>
                <a:latin typeface="メイリオ"/>
                <a:ea typeface="メイリオ"/>
                <a:cs typeface="メイリオ"/>
              </a:rPr>
              <a:t>更衣室や女性専用スペースを</a:t>
            </a:r>
            <a:r>
              <a:rPr kumimoji="1" lang="ja-JP" altLang="en-US" b="1" kern="1200" dirty="0" smtClean="0">
                <a:solidFill>
                  <a:schemeClr val="tx1"/>
                </a:solidFill>
                <a:latin typeface="メイリオ"/>
                <a:ea typeface="メイリオ"/>
                <a:cs typeface="メイリオ"/>
              </a:rPr>
              <a:t>準備</a:t>
            </a:r>
            <a:r>
              <a:rPr kumimoji="1" lang="ja-JP" altLang="en-US" kern="1200" dirty="0" smtClean="0">
                <a:solidFill>
                  <a:schemeClr val="tx1"/>
                </a:solidFill>
                <a:latin typeface="メイリオ"/>
                <a:ea typeface="メイリオ"/>
                <a:cs typeface="メイリオ"/>
              </a:rPr>
              <a:t>。</a:t>
            </a:r>
            <a:endParaRPr kumimoji="1" lang="en-US" altLang="ja-JP" kern="1200" dirty="0" smtClean="0">
              <a:solidFill>
                <a:schemeClr val="tx1"/>
              </a:solidFill>
              <a:latin typeface="メイリオ"/>
              <a:ea typeface="メイリオ"/>
              <a:cs typeface="メイリオ"/>
            </a:endParaRPr>
          </a:p>
          <a:p>
            <a:pPr marL="577850" lvl="1" indent="-214313" algn="l" defTabSz="622300">
              <a:lnSpc>
                <a:spcPct val="90000"/>
              </a:lnSpc>
              <a:spcBef>
                <a:spcPct val="0"/>
              </a:spcBef>
              <a:spcAft>
                <a:spcPct val="15000"/>
              </a:spcAft>
            </a:pPr>
            <a:r>
              <a:rPr lang="ja-JP" altLang="en-US" dirty="0" smtClean="0">
                <a:solidFill>
                  <a:schemeClr val="tx1"/>
                </a:solidFill>
                <a:latin typeface="メイリオ"/>
                <a:ea typeface="メイリオ"/>
                <a:cs typeface="メイリオ"/>
              </a:rPr>
              <a:t>・</a:t>
            </a:r>
            <a:r>
              <a:rPr kumimoji="1" lang="ja-JP" altLang="en-US" kern="1200" dirty="0" smtClean="0">
                <a:solidFill>
                  <a:schemeClr val="tx1"/>
                </a:solidFill>
                <a:latin typeface="メイリオ"/>
                <a:ea typeface="メイリオ"/>
                <a:cs typeface="メイリオ"/>
              </a:rPr>
              <a:t>意見交換会で報告、ピクトグラム等、</a:t>
            </a:r>
            <a:r>
              <a:rPr kumimoji="1" lang="ja-JP" altLang="en-US" b="1" kern="1200" dirty="0" smtClean="0">
                <a:solidFill>
                  <a:schemeClr val="tx1"/>
                </a:solidFill>
                <a:latin typeface="メイリオ"/>
                <a:ea typeface="メイリオ"/>
                <a:cs typeface="メイリオ"/>
              </a:rPr>
              <a:t>分かりやすい表示が必要との指摘</a:t>
            </a:r>
            <a:endParaRPr kumimoji="1" lang="en-US" altLang="ja-JP" b="1" kern="1200" dirty="0" smtClean="0">
              <a:solidFill>
                <a:schemeClr val="tx1"/>
              </a:solidFill>
              <a:latin typeface="メイリオ"/>
              <a:ea typeface="メイリオ"/>
              <a:cs typeface="メイリオ"/>
            </a:endParaRPr>
          </a:p>
          <a:p>
            <a:pPr marL="363538" lvl="1" algn="l" defTabSz="622300">
              <a:lnSpc>
                <a:spcPct val="90000"/>
              </a:lnSpc>
              <a:spcBef>
                <a:spcPct val="0"/>
              </a:spcBef>
              <a:spcAft>
                <a:spcPct val="15000"/>
              </a:spcAft>
            </a:pPr>
            <a:r>
              <a:rPr kumimoji="1" lang="ja-JP" altLang="en-US" b="1" kern="1200" dirty="0" smtClean="0">
                <a:solidFill>
                  <a:schemeClr val="tx1"/>
                </a:solidFill>
                <a:latin typeface="メイリオ"/>
                <a:ea typeface="メイリオ"/>
                <a:cs typeface="メイリオ"/>
              </a:rPr>
              <a:t>・誰にでも一目でわかるピクトグラムを作成</a:t>
            </a:r>
            <a:endParaRPr kumimoji="1" lang="ja-JP" altLang="en-US" b="1" kern="1200" dirty="0">
              <a:solidFill>
                <a:schemeClr val="tx1"/>
              </a:solidFill>
              <a:latin typeface="メイリオ"/>
              <a:ea typeface="メイリオ"/>
              <a:cs typeface="メイリオ"/>
            </a:endParaRPr>
          </a:p>
        </p:txBody>
      </p:sp>
      <p:sp>
        <p:nvSpPr>
          <p:cNvPr id="14" name="フリーフォーム 13"/>
          <p:cNvSpPr/>
          <p:nvPr/>
        </p:nvSpPr>
        <p:spPr>
          <a:xfrm>
            <a:off x="896585" y="2727799"/>
            <a:ext cx="7548168" cy="2039383"/>
          </a:xfrm>
          <a:custGeom>
            <a:avLst/>
            <a:gdLst>
              <a:gd name="connsiteX0" fmla="*/ 0 w 7608116"/>
              <a:gd name="connsiteY0" fmla="*/ 160018 h 1600184"/>
              <a:gd name="connsiteX1" fmla="*/ 160018 w 7608116"/>
              <a:gd name="connsiteY1" fmla="*/ 0 h 1600184"/>
              <a:gd name="connsiteX2" fmla="*/ 7448098 w 7608116"/>
              <a:gd name="connsiteY2" fmla="*/ 0 h 1600184"/>
              <a:gd name="connsiteX3" fmla="*/ 7608116 w 7608116"/>
              <a:gd name="connsiteY3" fmla="*/ 160018 h 1600184"/>
              <a:gd name="connsiteX4" fmla="*/ 7608116 w 7608116"/>
              <a:gd name="connsiteY4" fmla="*/ 1440166 h 1600184"/>
              <a:gd name="connsiteX5" fmla="*/ 7448098 w 7608116"/>
              <a:gd name="connsiteY5" fmla="*/ 1600184 h 1600184"/>
              <a:gd name="connsiteX6" fmla="*/ 160018 w 7608116"/>
              <a:gd name="connsiteY6" fmla="*/ 1600184 h 1600184"/>
              <a:gd name="connsiteX7" fmla="*/ 0 w 7608116"/>
              <a:gd name="connsiteY7" fmla="*/ 1440166 h 1600184"/>
              <a:gd name="connsiteX8" fmla="*/ 0 w 7608116"/>
              <a:gd name="connsiteY8" fmla="*/ 160018 h 160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116" h="1600184">
                <a:moveTo>
                  <a:pt x="0" y="160018"/>
                </a:moveTo>
                <a:cubicBezTo>
                  <a:pt x="0" y="71642"/>
                  <a:pt x="71642" y="0"/>
                  <a:pt x="160018" y="0"/>
                </a:cubicBezTo>
                <a:lnTo>
                  <a:pt x="7448098" y="0"/>
                </a:lnTo>
                <a:cubicBezTo>
                  <a:pt x="7536474" y="0"/>
                  <a:pt x="7608116" y="71642"/>
                  <a:pt x="7608116" y="160018"/>
                </a:cubicBezTo>
                <a:lnTo>
                  <a:pt x="7608116" y="1440166"/>
                </a:lnTo>
                <a:cubicBezTo>
                  <a:pt x="7608116" y="1528542"/>
                  <a:pt x="7536474" y="1600184"/>
                  <a:pt x="7448098" y="1600184"/>
                </a:cubicBezTo>
                <a:lnTo>
                  <a:pt x="160018" y="1600184"/>
                </a:lnTo>
                <a:cubicBezTo>
                  <a:pt x="71642" y="1600184"/>
                  <a:pt x="0" y="1528542"/>
                  <a:pt x="0" y="1440166"/>
                </a:cubicBezTo>
                <a:lnTo>
                  <a:pt x="0" y="160018"/>
                </a:lnTo>
                <a:close/>
              </a:path>
            </a:pathLst>
          </a:custGeom>
          <a:solidFill>
            <a:schemeClr val="accent4">
              <a:lumMod val="20000"/>
              <a:lumOff val="80000"/>
            </a:schemeClr>
          </a:solidFill>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36000" tIns="100208" rIns="72000" bIns="100208" numCol="1" spcCol="1270" anchor="ctr" anchorCtr="0">
            <a:noAutofit/>
          </a:bodyPr>
          <a:lstStyle/>
          <a:p>
            <a:pPr marL="174625" lvl="0" algn="l" defTabSz="622300">
              <a:lnSpc>
                <a:spcPct val="90000"/>
              </a:lnSpc>
              <a:spcBef>
                <a:spcPct val="0"/>
              </a:spcBef>
              <a:spcAft>
                <a:spcPct val="35000"/>
              </a:spcAft>
            </a:pPr>
            <a:r>
              <a:rPr lang="ja-JP" b="1" kern="1200" dirty="0" smtClean="0">
                <a:solidFill>
                  <a:schemeClr val="tx1"/>
                </a:solidFill>
                <a:effectLst/>
                <a:latin typeface="メイリオ"/>
                <a:ea typeface="メイリオ"/>
                <a:cs typeface="メイリオ"/>
              </a:rPr>
              <a:t>女性の視点での意見交換会</a:t>
            </a:r>
            <a:r>
              <a:rPr lang="en-US" altLang="ja-JP" b="1" kern="1200" dirty="0" smtClean="0">
                <a:solidFill>
                  <a:schemeClr val="tx1"/>
                </a:solidFill>
                <a:effectLst/>
                <a:latin typeface="メイリオ"/>
                <a:ea typeface="メイリオ"/>
                <a:cs typeface="メイリオ"/>
              </a:rPr>
              <a:t> (</a:t>
            </a:r>
            <a:r>
              <a:rPr lang="ja-JP" altLang="en-US" b="1" kern="1200" dirty="0" smtClean="0">
                <a:solidFill>
                  <a:schemeClr val="tx1"/>
                </a:solidFill>
                <a:effectLst/>
                <a:latin typeface="メイリオ"/>
                <a:ea typeface="メイリオ"/>
                <a:cs typeface="メイリオ"/>
              </a:rPr>
              <a:t>平成</a:t>
            </a:r>
            <a:r>
              <a:rPr lang="en-US" altLang="ja-JP" b="1" kern="1200" dirty="0" smtClean="0">
                <a:solidFill>
                  <a:schemeClr val="tx1"/>
                </a:solidFill>
                <a:effectLst/>
                <a:latin typeface="メイリオ"/>
                <a:ea typeface="メイリオ"/>
                <a:cs typeface="メイリオ"/>
              </a:rPr>
              <a:t>24</a:t>
            </a:r>
            <a:r>
              <a:rPr lang="ja-JP" altLang="en-US" b="1" kern="1200" dirty="0" smtClean="0">
                <a:solidFill>
                  <a:schemeClr val="tx1"/>
                </a:solidFill>
                <a:effectLst/>
                <a:latin typeface="メイリオ"/>
                <a:ea typeface="メイリオ"/>
                <a:cs typeface="メイリオ"/>
              </a:rPr>
              <a:t>年</a:t>
            </a:r>
            <a:r>
              <a:rPr lang="en-US" altLang="ja-JP" b="1" kern="1200" dirty="0" smtClean="0">
                <a:solidFill>
                  <a:schemeClr val="tx1"/>
                </a:solidFill>
                <a:effectLst/>
                <a:latin typeface="メイリオ"/>
                <a:ea typeface="メイリオ"/>
                <a:cs typeface="メイリオ"/>
              </a:rPr>
              <a:t>〜</a:t>
            </a:r>
            <a:r>
              <a:rPr lang="ja-JP" altLang="en-US" b="1" kern="1200" dirty="0" smtClean="0">
                <a:solidFill>
                  <a:schemeClr val="tx1"/>
                </a:solidFill>
                <a:effectLst/>
                <a:latin typeface="メイリオ"/>
                <a:ea typeface="メイリオ"/>
                <a:cs typeface="メイリオ"/>
              </a:rPr>
              <a:t>平成</a:t>
            </a:r>
            <a:r>
              <a:rPr lang="en-US" altLang="ja-JP" b="1" kern="1200" dirty="0" smtClean="0">
                <a:solidFill>
                  <a:schemeClr val="tx1"/>
                </a:solidFill>
                <a:effectLst/>
                <a:latin typeface="メイリオ"/>
                <a:ea typeface="メイリオ"/>
                <a:cs typeface="メイリオ"/>
              </a:rPr>
              <a:t>26</a:t>
            </a:r>
            <a:r>
              <a:rPr lang="ja-JP" altLang="en-US" b="1" kern="1200" dirty="0" smtClean="0">
                <a:solidFill>
                  <a:schemeClr val="tx1"/>
                </a:solidFill>
                <a:effectLst/>
                <a:latin typeface="メイリオ"/>
                <a:ea typeface="メイリオ"/>
                <a:cs typeface="メイリオ"/>
              </a:rPr>
              <a:t>年）</a:t>
            </a:r>
            <a:endParaRPr kumimoji="1" lang="ja-JP" altLang="en-US" b="1" kern="1200" dirty="0">
              <a:solidFill>
                <a:schemeClr val="tx1"/>
              </a:solidFill>
              <a:latin typeface="メイリオ"/>
              <a:ea typeface="メイリオ"/>
              <a:cs typeface="メイリオ"/>
            </a:endParaRPr>
          </a:p>
          <a:p>
            <a:pPr marL="577850" lvl="1" indent="-228600" algn="l" defTabSz="622300">
              <a:lnSpc>
                <a:spcPct val="90000"/>
              </a:lnSpc>
              <a:spcBef>
                <a:spcPct val="0"/>
              </a:spcBef>
              <a:spcAft>
                <a:spcPct val="15000"/>
              </a:spcAft>
            </a:pPr>
            <a:r>
              <a:rPr kumimoji="1" lang="ja-JP" altLang="en-US" b="1" kern="1200" dirty="0" smtClean="0">
                <a:solidFill>
                  <a:schemeClr val="tx1"/>
                </a:solidFill>
                <a:latin typeface="メイリオ"/>
                <a:ea typeface="メイリオ"/>
                <a:cs typeface="メイリオ"/>
              </a:rPr>
              <a:t>・市長とともに、</a:t>
            </a:r>
            <a:r>
              <a:rPr lang="ja-JP" kern="1200" dirty="0" smtClean="0">
                <a:solidFill>
                  <a:schemeClr val="tx1"/>
                </a:solidFill>
                <a:latin typeface="メイリオ"/>
                <a:ea typeface="メイリオ"/>
                <a:cs typeface="メイリオ"/>
              </a:rPr>
              <a:t>女性に配慮した避難所</a:t>
            </a:r>
            <a:r>
              <a:rPr lang="ja-JP" altLang="en-US" kern="1200" dirty="0" smtClean="0">
                <a:solidFill>
                  <a:schemeClr val="tx1"/>
                </a:solidFill>
                <a:latin typeface="メイリオ"/>
                <a:ea typeface="メイリオ"/>
                <a:cs typeface="メイリオ"/>
              </a:rPr>
              <a:t>マニュアル・</a:t>
            </a:r>
            <a:r>
              <a:rPr lang="ja-JP" kern="1200" dirty="0" smtClean="0">
                <a:solidFill>
                  <a:schemeClr val="tx1"/>
                </a:solidFill>
                <a:latin typeface="メイリオ"/>
                <a:ea typeface="メイリオ"/>
                <a:cs typeface="メイリオ"/>
              </a:rPr>
              <a:t>運営</a:t>
            </a:r>
            <a:r>
              <a:rPr lang="ja-JP" altLang="en-US" dirty="0" smtClean="0">
                <a:solidFill>
                  <a:schemeClr val="tx1"/>
                </a:solidFill>
                <a:latin typeface="メイリオ"/>
                <a:ea typeface="メイリオ"/>
                <a:cs typeface="メイリオ"/>
              </a:rPr>
              <a:t>をはじめとした</a:t>
            </a:r>
            <a:r>
              <a:rPr lang="ja-JP" kern="1200" dirty="0" smtClean="0">
                <a:solidFill>
                  <a:schemeClr val="tx1"/>
                </a:solidFill>
                <a:latin typeface="メイリオ"/>
                <a:ea typeface="メイリオ"/>
                <a:cs typeface="メイリオ"/>
              </a:rPr>
              <a:t>防災対策</a:t>
            </a:r>
            <a:r>
              <a:rPr lang="ja-JP" altLang="en-US" kern="1200" dirty="0" smtClean="0">
                <a:solidFill>
                  <a:schemeClr val="tx1"/>
                </a:solidFill>
                <a:latin typeface="メイリオ"/>
                <a:ea typeface="メイリオ"/>
                <a:cs typeface="メイリオ"/>
              </a:rPr>
              <a:t>全般に関する意見交換会を３回にわたり実施。</a:t>
            </a:r>
            <a:endParaRPr lang="en-US" altLang="ja-JP" kern="1200" dirty="0" smtClean="0">
              <a:solidFill>
                <a:schemeClr val="tx1"/>
              </a:solidFill>
              <a:latin typeface="メイリオ"/>
              <a:ea typeface="メイリオ"/>
              <a:cs typeface="メイリオ"/>
            </a:endParaRPr>
          </a:p>
          <a:p>
            <a:pPr marL="592138" lvl="1" indent="-241300" algn="l" defTabSz="622300">
              <a:lnSpc>
                <a:spcPct val="90000"/>
              </a:lnSpc>
              <a:spcBef>
                <a:spcPct val="0"/>
              </a:spcBef>
              <a:spcAft>
                <a:spcPct val="15000"/>
              </a:spcAft>
            </a:pPr>
            <a:r>
              <a:rPr lang="ja-JP" altLang="en-US" kern="1200" dirty="0" smtClean="0">
                <a:solidFill>
                  <a:schemeClr val="tx1"/>
                </a:solidFill>
                <a:latin typeface="メイリオ"/>
                <a:ea typeface="メイリオ"/>
                <a:cs typeface="メイリオ"/>
              </a:rPr>
              <a:t>・女性消防団員、防災指導員、三島市開催の講座受講者、学生等、</a:t>
            </a:r>
            <a:r>
              <a:rPr lang="ja-JP" altLang="en-US" b="1" kern="1200" dirty="0" smtClean="0">
                <a:solidFill>
                  <a:schemeClr val="tx1"/>
                </a:solidFill>
                <a:latin typeface="メイリオ"/>
                <a:ea typeface="メイリオ"/>
                <a:cs typeface="メイリオ"/>
              </a:rPr>
              <a:t>多様な参加者から意見を聴取</a:t>
            </a:r>
            <a:endParaRPr lang="en-US" altLang="ja-JP" b="1" kern="1200" dirty="0" smtClean="0">
              <a:solidFill>
                <a:schemeClr val="tx1"/>
              </a:solidFill>
              <a:latin typeface="メイリオ"/>
              <a:ea typeface="メイリオ"/>
              <a:cs typeface="メイリオ"/>
            </a:endParaRPr>
          </a:p>
          <a:p>
            <a:pPr marL="604838" lvl="1" indent="-241300" algn="l" defTabSz="622300">
              <a:lnSpc>
                <a:spcPct val="90000"/>
              </a:lnSpc>
              <a:spcBef>
                <a:spcPct val="0"/>
              </a:spcBef>
              <a:spcAft>
                <a:spcPct val="15000"/>
              </a:spcAft>
            </a:pPr>
            <a:endParaRPr lang="en-US" altLang="ja-JP" sz="800" b="1" dirty="0" smtClean="0">
              <a:solidFill>
                <a:schemeClr val="tx1"/>
              </a:solidFill>
              <a:latin typeface="メイリオ"/>
              <a:ea typeface="メイリオ"/>
              <a:cs typeface="メイリオ"/>
            </a:endParaRPr>
          </a:p>
          <a:p>
            <a:pPr marL="604838" lvl="1" indent="-241300" algn="l" defTabSz="622300">
              <a:lnSpc>
                <a:spcPct val="90000"/>
              </a:lnSpc>
              <a:spcBef>
                <a:spcPct val="0"/>
              </a:spcBef>
              <a:spcAft>
                <a:spcPct val="15000"/>
              </a:spcAft>
            </a:pPr>
            <a:r>
              <a:rPr lang="en-US" altLang="ja-JP" b="1" dirty="0" smtClean="0">
                <a:solidFill>
                  <a:schemeClr val="tx1"/>
                </a:solidFill>
                <a:latin typeface="メイリオ"/>
                <a:ea typeface="メイリオ"/>
                <a:cs typeface="メイリオ"/>
              </a:rPr>
              <a:t>			</a:t>
            </a:r>
            <a:r>
              <a:rPr lang="ja-JP" altLang="en-US" sz="2000" b="1" u="sng" dirty="0" smtClean="0">
                <a:solidFill>
                  <a:schemeClr val="accent2"/>
                </a:solidFill>
                <a:latin typeface="メイリオ"/>
                <a:ea typeface="メイリオ"/>
                <a:cs typeface="メイリオ"/>
              </a:rPr>
              <a:t>得られた意見は可能な限り全て対応！</a:t>
            </a:r>
            <a:endParaRPr kumimoji="1" lang="ja-JP" altLang="en-US" sz="2000" b="1" u="sng" kern="1200" dirty="0">
              <a:solidFill>
                <a:schemeClr val="accent2"/>
              </a:solidFill>
              <a:latin typeface="メイリオ"/>
              <a:ea typeface="メイリオ"/>
              <a:cs typeface="メイリオ"/>
            </a:endParaRPr>
          </a:p>
        </p:txBody>
      </p:sp>
      <p:sp>
        <p:nvSpPr>
          <p:cNvPr id="20" name="正方形/長方形 19"/>
          <p:cNvSpPr/>
          <p:nvPr/>
        </p:nvSpPr>
        <p:spPr>
          <a:xfrm>
            <a:off x="94129" y="80683"/>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1425388" y="80683"/>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男女共同参画の視点による避難所用品の整備②</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リーフォーム 10"/>
          <p:cNvSpPr/>
          <p:nvPr/>
        </p:nvSpPr>
        <p:spPr>
          <a:xfrm>
            <a:off x="6765867" y="2379166"/>
            <a:ext cx="668360" cy="72282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5">
              <a:lumMod val="75000"/>
              <a:alpha val="90000"/>
            </a:schemeClr>
          </a:solidFill>
          <a:ln>
            <a:solidFill>
              <a:schemeClr val="accent5">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3" name="フリーフォーム 22"/>
          <p:cNvSpPr/>
          <p:nvPr/>
        </p:nvSpPr>
        <p:spPr>
          <a:xfrm rot="16200000">
            <a:off x="1628537" y="4226010"/>
            <a:ext cx="491286" cy="493603"/>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5">
              <a:lumMod val="75000"/>
              <a:alpha val="90000"/>
            </a:schemeClr>
          </a:solidFill>
          <a:ln>
            <a:solidFill>
              <a:schemeClr val="accent5">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9" name="フリーフォーム 28"/>
          <p:cNvSpPr/>
          <p:nvPr/>
        </p:nvSpPr>
        <p:spPr>
          <a:xfrm>
            <a:off x="7680267" y="4563566"/>
            <a:ext cx="668360" cy="72282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5">
              <a:lumMod val="75000"/>
              <a:alpha val="90000"/>
            </a:schemeClr>
          </a:solidFill>
          <a:ln>
            <a:solidFill>
              <a:schemeClr val="accent5">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31" name="正方形/長方形 30"/>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経緯</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0000"/>
              </a:solidFill>
              <a:latin typeface="メイリオ"/>
              <a:ea typeface="メイリオ"/>
              <a:cs typeface="メイリオ"/>
            </a:endParaRPr>
          </a:p>
        </p:txBody>
      </p:sp>
      <p:sp>
        <p:nvSpPr>
          <p:cNvPr id="34" name="正方形/長方形 3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2449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3850" y="5660829"/>
            <a:ext cx="8510868" cy="901336"/>
          </a:xfrm>
          <a:prstGeom prst="roundRect">
            <a:avLst>
              <a:gd name="adj" fmla="val 8401"/>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lIns="72000" rIns="0" rtlCol="0" anchor="ctr" anchorCtr="0"/>
          <a:lstStyle/>
          <a:p>
            <a:r>
              <a:rPr lang="ja-JP" altLang="en-US" sz="1600" b="1" dirty="0" smtClean="0">
                <a:latin typeface="メイリオ"/>
                <a:ea typeface="メイリオ"/>
                <a:cs typeface="メイリオ"/>
              </a:rPr>
              <a:t>・</a:t>
            </a:r>
            <a:r>
              <a:rPr lang="ja-JP" altLang="en-US" sz="1600" b="1" u="sng" dirty="0" smtClean="0">
                <a:solidFill>
                  <a:schemeClr val="accent2"/>
                </a:solidFill>
                <a:latin typeface="メイリオ"/>
                <a:ea typeface="メイリオ"/>
                <a:cs typeface="メイリオ"/>
              </a:rPr>
              <a:t>絵と色でわかりやすく表示</a:t>
            </a:r>
            <a:r>
              <a:rPr lang="ja-JP" altLang="en-US" sz="1600" b="1" dirty="0" smtClean="0">
                <a:latin typeface="メイリオ"/>
                <a:ea typeface="メイリオ"/>
                <a:cs typeface="メイリオ"/>
              </a:rPr>
              <a:t>したピクトグラムを使用した部屋名表示マークを作成。</a:t>
            </a:r>
            <a:endParaRPr lang="en-US" altLang="ja-JP" sz="1600" b="1" dirty="0">
              <a:latin typeface="メイリオ"/>
              <a:ea typeface="メイリオ"/>
              <a:cs typeface="メイリオ"/>
            </a:endParaRPr>
          </a:p>
          <a:p>
            <a:r>
              <a:rPr lang="ja-JP" altLang="en-US" sz="1600" b="1" dirty="0" smtClean="0">
                <a:latin typeface="メイリオ"/>
                <a:ea typeface="メイリオ"/>
                <a:cs typeface="メイリオ"/>
              </a:rPr>
              <a:t>・ビブスやアレルギー・マタニティーマークは</a:t>
            </a:r>
            <a:r>
              <a:rPr lang="ja-JP" altLang="en-US" sz="1600" b="1" u="sng" dirty="0" smtClean="0">
                <a:solidFill>
                  <a:schemeClr val="accent2"/>
                </a:solidFill>
                <a:latin typeface="メイリオ"/>
                <a:ea typeface="メイリオ"/>
                <a:cs typeface="メイリオ"/>
              </a:rPr>
              <a:t>あらかじめ避難所に配備</a:t>
            </a:r>
            <a:r>
              <a:rPr lang="ja-JP" altLang="en-US" sz="1600" b="1" dirty="0" smtClean="0">
                <a:latin typeface="メイリオ"/>
                <a:ea typeface="メイリオ"/>
                <a:cs typeface="メイリオ"/>
              </a:rPr>
              <a:t>。</a:t>
            </a:r>
            <a:endParaRPr lang="en-US" altLang="ja-JP" sz="1600" b="1" dirty="0">
              <a:latin typeface="メイリオ"/>
              <a:ea typeface="メイリオ"/>
              <a:cs typeface="メイリオ"/>
            </a:endParaRPr>
          </a:p>
          <a:p>
            <a:r>
              <a:rPr lang="ja-JP" altLang="en-US" sz="1600" b="1" dirty="0" smtClean="0">
                <a:latin typeface="メイリオ"/>
                <a:ea typeface="メイリオ"/>
                <a:cs typeface="メイリオ"/>
              </a:rPr>
              <a:t>＊プライバシーに配慮し、女性専用の各スペースを設置</a:t>
            </a:r>
            <a:r>
              <a:rPr lang="ja-JP" altLang="en-US" sz="1600" b="1" dirty="0" smtClean="0">
                <a:solidFill>
                  <a:schemeClr val="tx1"/>
                </a:solidFill>
                <a:latin typeface="メイリオ"/>
                <a:ea typeface="メイリオ"/>
                <a:cs typeface="メイリオ"/>
              </a:rPr>
              <a:t>。</a:t>
            </a:r>
            <a:endParaRPr lang="ja-JP" altLang="en-US" sz="1600" b="1" dirty="0">
              <a:solidFill>
                <a:schemeClr val="tx1"/>
              </a:solidFill>
              <a:latin typeface="メイリオ"/>
              <a:ea typeface="メイリオ"/>
              <a:cs typeface="メイリオ"/>
            </a:endParaRPr>
          </a:p>
        </p:txBody>
      </p:sp>
      <p:sp>
        <p:nvSpPr>
          <p:cNvPr id="15" name="正方形/長方形 14"/>
          <p:cNvSpPr/>
          <p:nvPr/>
        </p:nvSpPr>
        <p:spPr>
          <a:xfrm>
            <a:off x="94129" y="80683"/>
            <a:ext cx="1331259" cy="665908"/>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事例１</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425388" y="80683"/>
            <a:ext cx="7584140" cy="665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a:t>
            </a:r>
            <a:endParaRPr kumimoji="1" lang="ja-JP" altLang="en-US" sz="20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67682" y="1235858"/>
            <a:ext cx="6608637" cy="2178425"/>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88575" y="3408806"/>
            <a:ext cx="3129835" cy="2152337"/>
          </a:xfrm>
          <a:prstGeom prst="rect">
            <a:avLst/>
          </a:prstGeom>
        </p:spPr>
      </p:pic>
      <p:sp>
        <p:nvSpPr>
          <p:cNvPr id="21" name="正方形/長方形 20"/>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男女共同参画の視点による避難所用品の整備③</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避難所用品の整備（ピクトグラム）</a:t>
            </a:r>
            <a:endParaRPr lang="en-US" altLang="ja-JP" sz="2000" b="1" dirty="0">
              <a:solidFill>
                <a:srgbClr val="FF0000"/>
              </a:solidFill>
              <a:latin typeface="メイリオ"/>
              <a:ea typeface="メイリオ"/>
              <a:cs typeface="メイリオ"/>
            </a:endParaRPr>
          </a:p>
        </p:txBody>
      </p:sp>
      <p:sp>
        <p:nvSpPr>
          <p:cNvPr id="27" name="正方形/長方形 2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388" y="3426983"/>
            <a:ext cx="3146612" cy="2100364"/>
          </a:xfrm>
          <a:prstGeom prst="rect">
            <a:avLst/>
          </a:prstGeom>
        </p:spPr>
      </p:pic>
    </p:spTree>
    <p:extLst>
      <p:ext uri="{BB962C8B-B14F-4D97-AF65-F5344CB8AC3E}">
        <p14:creationId xmlns:p14="http://schemas.microsoft.com/office/powerpoint/2010/main" val="3789882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smtClean="0">
                <a:solidFill>
                  <a:schemeClr val="bg1"/>
                </a:solidFill>
                <a:latin typeface="+mj-ea"/>
                <a:ea typeface="+mj-ea"/>
              </a:rPr>
              <a:t>防災とは</a:t>
            </a:r>
            <a:endParaRPr lang="ja-JP" altLang="en-US" sz="3600" dirty="0">
              <a:solidFill>
                <a:schemeClr val="bg1"/>
              </a:solidFill>
              <a:latin typeface="+mj-ea"/>
              <a:ea typeface="+mj-ea"/>
            </a:endParaRPr>
          </a:p>
        </p:txBody>
      </p:sp>
      <p:sp>
        <p:nvSpPr>
          <p:cNvPr id="4" name="テキスト ボックス 3"/>
          <p:cNvSpPr txBox="1"/>
          <p:nvPr/>
        </p:nvSpPr>
        <p:spPr>
          <a:xfrm>
            <a:off x="411848" y="1030585"/>
            <a:ext cx="8320304" cy="2169825"/>
          </a:xfrm>
          <a:prstGeom prst="rect">
            <a:avLst/>
          </a:prstGeom>
          <a:solidFill>
            <a:schemeClr val="bg1">
              <a:lumMod val="95000"/>
            </a:schemeClr>
          </a:solidFill>
        </p:spPr>
        <p:txBody>
          <a:bodyPr wrap="square" lIns="108000" rIns="108000" rtlCol="0">
            <a:spAutoFit/>
          </a:bodyPr>
          <a:lstStyle/>
          <a:p>
            <a:pPr>
              <a:spcAft>
                <a:spcPts val="1800"/>
              </a:spcAft>
            </a:pPr>
            <a:r>
              <a:rPr lang="ja-JP" altLang="en-US" sz="2000" dirty="0" smtClean="0">
                <a:latin typeface="+mn-ea"/>
              </a:rPr>
              <a:t>「災害</a:t>
            </a:r>
            <a:r>
              <a:rPr lang="ja-JP" altLang="en-US" sz="2000" dirty="0">
                <a:latin typeface="+mn-ea"/>
              </a:rPr>
              <a:t>を未然に防止し、災害が発生した場合における被害の拡大を</a:t>
            </a:r>
            <a:r>
              <a:rPr lang="ja-JP" altLang="en-US" sz="2000" dirty="0" smtClean="0">
                <a:latin typeface="+mn-ea"/>
              </a:rPr>
              <a:t>防ぎ</a:t>
            </a:r>
            <a:r>
              <a:rPr lang="ja-JP" altLang="en-US" sz="2000" dirty="0">
                <a:latin typeface="+mn-ea"/>
              </a:rPr>
              <a:t>、及び災害の復旧を図ること」（災害対策基本法第２条）</a:t>
            </a:r>
            <a:endParaRPr lang="en-US" altLang="ja-JP" sz="2000" dirty="0">
              <a:latin typeface="+mn-ea"/>
            </a:endParaRPr>
          </a:p>
          <a:p>
            <a:pPr>
              <a:spcAft>
                <a:spcPts val="1800"/>
              </a:spcAft>
            </a:pPr>
            <a:r>
              <a:rPr lang="ja-JP" altLang="en-US" sz="2000" dirty="0">
                <a:latin typeface="+mn-ea"/>
              </a:rPr>
              <a:t>「災害が発生しやすい自然条件下にあって、稠密な人口、高度化した土地利用、増加する危険物等の社会的条件をあわせもつ我が国の、</a:t>
            </a:r>
            <a:r>
              <a:rPr lang="ja-JP" altLang="en-US" sz="2000" b="1" u="sng" dirty="0">
                <a:latin typeface="+mn-ea"/>
              </a:rPr>
              <a:t>国土並びに国民の生命、身体及び財産を災害から保護</a:t>
            </a:r>
            <a:r>
              <a:rPr lang="ja-JP" altLang="en-US" sz="2000" dirty="0">
                <a:latin typeface="+mn-ea"/>
              </a:rPr>
              <a:t>する、行政上最も重要な施策である。」（防災基本計画第１編第２章より抜粋</a:t>
            </a:r>
            <a:r>
              <a:rPr lang="ja-JP" altLang="en-US" sz="2000" dirty="0" smtClean="0">
                <a:latin typeface="+mn-ea"/>
              </a:rPr>
              <a:t>）</a:t>
            </a:r>
            <a:endParaRPr kumimoji="1" lang="ja-JP" altLang="en-US" sz="2000" dirty="0">
              <a:latin typeface="+mn-ea"/>
            </a:endParaRPr>
          </a:p>
        </p:txBody>
      </p:sp>
      <p:sp>
        <p:nvSpPr>
          <p:cNvPr id="14" name="テキスト ボックス 13"/>
          <p:cNvSpPr txBox="1"/>
          <p:nvPr/>
        </p:nvSpPr>
        <p:spPr>
          <a:xfrm>
            <a:off x="840639" y="4005064"/>
            <a:ext cx="1980029" cy="523220"/>
          </a:xfrm>
          <a:prstGeom prst="rect">
            <a:avLst/>
          </a:prstGeom>
          <a:noFill/>
          <a:ln>
            <a:solidFill>
              <a:schemeClr val="accent5"/>
            </a:solidFill>
          </a:ln>
        </p:spPr>
        <p:txBody>
          <a:bodyPr wrap="none" rtlCol="0" anchor="ctr" anchorCtr="0">
            <a:spAutoFit/>
          </a:bodyPr>
          <a:lstStyle/>
          <a:p>
            <a:r>
              <a:rPr lang="ja-JP" altLang="en-US" sz="2800" dirty="0" smtClean="0"/>
              <a:t>国土を守る</a:t>
            </a:r>
            <a:endParaRPr kumimoji="1" lang="ja-JP" altLang="en-US" sz="2800" dirty="0"/>
          </a:p>
        </p:txBody>
      </p:sp>
      <p:sp>
        <p:nvSpPr>
          <p:cNvPr id="15" name="テキスト ボックス 14"/>
          <p:cNvSpPr txBox="1"/>
          <p:nvPr/>
        </p:nvSpPr>
        <p:spPr>
          <a:xfrm>
            <a:off x="3249458" y="4002732"/>
            <a:ext cx="5211683" cy="523220"/>
          </a:xfrm>
          <a:prstGeom prst="rect">
            <a:avLst/>
          </a:prstGeom>
          <a:noFill/>
          <a:ln>
            <a:solidFill>
              <a:schemeClr val="accent5"/>
            </a:solidFill>
          </a:ln>
        </p:spPr>
        <p:txBody>
          <a:bodyPr wrap="none" rtlCol="0" anchor="ctr" anchorCtr="0">
            <a:spAutoFit/>
          </a:bodyPr>
          <a:lstStyle/>
          <a:p>
            <a:r>
              <a:rPr lang="ja-JP" altLang="en-US" sz="2800" dirty="0" smtClean="0"/>
              <a:t>国民の生命・身体・財産を守る</a:t>
            </a:r>
            <a:endParaRPr kumimoji="1" lang="ja-JP" altLang="en-US" sz="2800" dirty="0"/>
          </a:p>
        </p:txBody>
      </p:sp>
      <p:sp>
        <p:nvSpPr>
          <p:cNvPr id="18" name="テキスト ボックス 17"/>
          <p:cNvSpPr txBox="1"/>
          <p:nvPr/>
        </p:nvSpPr>
        <p:spPr>
          <a:xfrm>
            <a:off x="1505367" y="5733256"/>
            <a:ext cx="6133266" cy="738078"/>
          </a:xfrm>
          <a:prstGeom prst="rect">
            <a:avLst/>
          </a:prstGeom>
          <a:solidFill>
            <a:srgbClr val="FCDD6A"/>
          </a:solidFill>
          <a:ln>
            <a:noFill/>
          </a:ln>
        </p:spPr>
        <p:txBody>
          <a:bodyPr wrap="none" rtlCol="0" anchor="ctr" anchorCtr="0">
            <a:noAutofit/>
          </a:bodyPr>
          <a:lstStyle/>
          <a:p>
            <a:pPr algn="ctr"/>
            <a:r>
              <a:rPr lang="ja-JP" altLang="en-US" sz="2800" dirty="0"/>
              <a:t>社会の秩序維持と公共の福祉の</a:t>
            </a:r>
            <a:r>
              <a:rPr lang="ja-JP" altLang="en-US" sz="2800" dirty="0" smtClean="0"/>
              <a:t>確保</a:t>
            </a:r>
            <a:endParaRPr lang="ja-JP" altLang="en-US" sz="2800" dirty="0"/>
          </a:p>
        </p:txBody>
      </p:sp>
      <p:sp>
        <p:nvSpPr>
          <p:cNvPr id="6" name="下矢印吹き出し 5"/>
          <p:cNvSpPr/>
          <p:nvPr/>
        </p:nvSpPr>
        <p:spPr>
          <a:xfrm>
            <a:off x="411848" y="3694764"/>
            <a:ext cx="8320304" cy="1750460"/>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591016"/>
      </p:ext>
    </p:extLst>
  </p:cSld>
  <p:clrMapOvr>
    <a:masterClrMapping/>
  </p:clrMapOvr>
  <p:transition advClick="0" advTm="3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4129" y="80683"/>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25388" y="80683"/>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男女共同参画の視点による避難所用品の整備④</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712694" y="1343626"/>
            <a:ext cx="2770093" cy="38398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意見交換会</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の実施</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600635" y="1647401"/>
            <a:ext cx="8289365" cy="2231504"/>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201613" indent="22860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男女共同参画の視点からの防災施策を検討するに当たり、</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女性の自治会役員や</a:t>
            </a:r>
            <a:r>
              <a:rPr lang="en-US" altLang="ja-JP"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PTA</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役員、女性消防団員、防災指導員等、幅広い女性と意見交換</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58813" indent="-228600"/>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58813" indent="-22860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・意見交換会開始時、</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危機管理担当課には女性職員がいなかった</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東日本大震災での男女共同参画の視点からの課題を踏まえ</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、市の防災対策に男女共同参画の視点の導入方法を検討。</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58813" indent="-228600"/>
            <a:endParaRPr lang="en-US" altLang="ja-JP" sz="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30213"/>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男女共同参画担当課、女性団体と連携</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して参加者の選出を実施。</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12694" y="3959116"/>
            <a:ext cx="2299447" cy="38398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取組後の対応</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600635" y="4343101"/>
            <a:ext cx="8289365" cy="1697878"/>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201613" indent="201613"/>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避難所に備品を設置した後、</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実際に開所訓練を実施。</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46113" indent="-228600"/>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避難所の</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運営班に女性班や要配慮支援班を設置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したことから</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訓練には</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女性も積極的に参加。</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a:endParaRPr lang="en-US" altLang="ja-JP"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42888"/>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訓練等で新たに見えてきた課題は、適宜対応。</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6059675" y="6071486"/>
            <a:ext cx="2957325" cy="646331"/>
          </a:xfrm>
          <a:prstGeom prst="rect">
            <a:avLst/>
          </a:prstGeom>
          <a:noFill/>
        </p:spPr>
        <p:txBody>
          <a:bodyPr wrap="square" rtlCol="0">
            <a:spAutoFit/>
          </a:bodyPr>
          <a:lstStyle/>
          <a:p>
            <a:pPr algn="r"/>
            <a:r>
              <a:rPr lang="ja-JP" altLang="en-US" sz="1200" b="1" dirty="0" smtClean="0">
                <a:latin typeface="メイリオ"/>
                <a:ea typeface="メイリオ"/>
                <a:cs typeface="メイリオ"/>
              </a:rPr>
              <a:t>三島市　企画戦略部</a:t>
            </a:r>
            <a:endParaRPr lang="en-US" altLang="ja-JP" sz="1200" b="1" dirty="0" smtClean="0">
              <a:latin typeface="メイリオ"/>
              <a:ea typeface="メイリオ"/>
              <a:cs typeface="メイリオ"/>
            </a:endParaRPr>
          </a:p>
          <a:p>
            <a:pPr algn="r"/>
            <a:r>
              <a:rPr lang="ja-JP" altLang="en-US" sz="1200" b="1" dirty="0" smtClean="0">
                <a:latin typeface="メイリオ"/>
                <a:ea typeface="メイリオ"/>
                <a:cs typeface="メイリオ"/>
              </a:rPr>
              <a:t>危機管理課危機</a:t>
            </a:r>
            <a:r>
              <a:rPr lang="ja-JP" altLang="en-US" sz="1200" b="1" dirty="0">
                <a:latin typeface="メイリオ"/>
                <a:ea typeface="メイリオ"/>
                <a:cs typeface="メイリオ"/>
              </a:rPr>
              <a:t>管理係　</a:t>
            </a:r>
            <a:endParaRPr lang="en-US" altLang="ja-JP" sz="1200" b="1" dirty="0" smtClean="0">
              <a:latin typeface="メイリオ"/>
              <a:ea typeface="メイリオ"/>
              <a:cs typeface="メイリオ"/>
            </a:endParaRPr>
          </a:p>
          <a:p>
            <a:pPr algn="r"/>
            <a:r>
              <a:rPr lang="en-US" altLang="ja-JP" sz="1200" b="1" dirty="0" smtClean="0">
                <a:latin typeface="メイリオ"/>
                <a:ea typeface="メイリオ"/>
                <a:cs typeface="メイリオ"/>
              </a:rPr>
              <a:t>055-983-2650</a:t>
            </a:r>
            <a:endParaRPr lang="en-US" altLang="ja-JP" sz="1200" b="1" dirty="0">
              <a:latin typeface="メイリオ"/>
              <a:ea typeface="メイリオ"/>
              <a:cs typeface="メイリオ"/>
            </a:endParaRPr>
          </a:p>
        </p:txBody>
      </p:sp>
      <p:sp>
        <p:nvSpPr>
          <p:cNvPr id="21" name="テキスト ボックス 20"/>
          <p:cNvSpPr txBox="1"/>
          <p:nvPr/>
        </p:nvSpPr>
        <p:spPr>
          <a:xfrm>
            <a:off x="250825" y="6217909"/>
            <a:ext cx="6970246"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内閣府避難所の確保と質の向上に関する検討会第４回質の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向上ワーキンググループー</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資料２ </a:t>
            </a:r>
            <a:r>
              <a:rPr lang="en-US" altLang="ja-JP" sz="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hlinkClick r:id="rId3"/>
              </a:rPr>
              <a:t>http://www.bousai.go.jp/kaigirep/kentokai/hinanzyokakuho/wg_situ/pdf/dai4kaisiryo2.pdf</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0000"/>
              </a:solidFill>
              <a:latin typeface="メイリオ"/>
              <a:ea typeface="メイリオ"/>
              <a:cs typeface="メイリオ"/>
            </a:endParaRPr>
          </a:p>
        </p:txBody>
      </p:sp>
      <p:sp>
        <p:nvSpPr>
          <p:cNvPr id="24" name="正方形/長方形 2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1450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男女共同参画の視点から</a:t>
            </a:r>
            <a:r>
              <a:rPr lang="ja-JP" altLang="en-US" sz="3600" dirty="0" smtClean="0">
                <a:solidFill>
                  <a:schemeClr val="bg1"/>
                </a:solidFill>
                <a:latin typeface="+mj-ea"/>
                <a:ea typeface="+mj-ea"/>
              </a:rPr>
              <a:t>の防災</a:t>
            </a:r>
            <a:r>
              <a:rPr lang="ja-JP" altLang="en-US" sz="3600" dirty="0">
                <a:solidFill>
                  <a:schemeClr val="bg1"/>
                </a:solidFill>
                <a:latin typeface="+mj-ea"/>
                <a:ea typeface="+mj-ea"/>
              </a:rPr>
              <a:t>研修</a:t>
            </a:r>
          </a:p>
        </p:txBody>
      </p:sp>
      <p:sp>
        <p:nvSpPr>
          <p:cNvPr id="26" name="テキスト ボックス 25"/>
          <p:cNvSpPr txBox="1"/>
          <p:nvPr/>
        </p:nvSpPr>
        <p:spPr>
          <a:xfrm>
            <a:off x="288250" y="1196752"/>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座　学</a:t>
            </a:r>
            <a:endParaRPr kumimoji="1" lang="ja-JP" altLang="en-US" sz="2400" dirty="0">
              <a:solidFill>
                <a:schemeClr val="bg1"/>
              </a:solidFill>
            </a:endParaRPr>
          </a:p>
        </p:txBody>
      </p:sp>
      <p:sp>
        <p:nvSpPr>
          <p:cNvPr id="27" name="テキスト ボックス 26"/>
          <p:cNvSpPr txBox="1"/>
          <p:nvPr/>
        </p:nvSpPr>
        <p:spPr>
          <a:xfrm>
            <a:off x="2682191" y="1196753"/>
            <a:ext cx="2969929" cy="725823"/>
          </a:xfrm>
          <a:prstGeom prst="rect">
            <a:avLst/>
          </a:prstGeom>
          <a:solidFill>
            <a:schemeClr val="bg1">
              <a:lumMod val="95000"/>
            </a:schemeClr>
          </a:solidFill>
          <a:ln w="9525">
            <a:solidFill>
              <a:schemeClr val="bg1">
                <a:lumMod val="50000"/>
              </a:schemeClr>
            </a:solidFill>
          </a:ln>
        </p:spPr>
        <p:txBody>
          <a:bodyPr wrap="square" rtlCol="0" anchor="ctr" anchorCtr="0">
            <a:noAutofit/>
          </a:bodyPr>
          <a:lstStyle/>
          <a:p>
            <a:r>
              <a:rPr kumimoji="1" lang="ja-JP" altLang="en-US" sz="2400" dirty="0" smtClean="0"/>
              <a:t>防災と男女共同参画</a:t>
            </a:r>
            <a:endParaRPr kumimoji="1" lang="ja-JP" altLang="en-US" sz="2400" dirty="0"/>
          </a:p>
        </p:txBody>
      </p:sp>
      <p:sp>
        <p:nvSpPr>
          <p:cNvPr id="28" name="テキスト ボックス 27"/>
          <p:cNvSpPr txBox="1"/>
          <p:nvPr/>
        </p:nvSpPr>
        <p:spPr>
          <a:xfrm>
            <a:off x="288250" y="2174921"/>
            <a:ext cx="1723549" cy="3516268"/>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グループ</a:t>
            </a:r>
            <a:endParaRPr lang="en-US" altLang="ja-JP" sz="2400" dirty="0" smtClean="0">
              <a:solidFill>
                <a:schemeClr val="bg1"/>
              </a:solidFill>
            </a:endParaRPr>
          </a:p>
          <a:p>
            <a:pPr algn="ctr"/>
            <a:r>
              <a:rPr lang="ja-JP" altLang="en-US" sz="2400" dirty="0" smtClean="0">
                <a:solidFill>
                  <a:schemeClr val="bg1"/>
                </a:solidFill>
              </a:rPr>
              <a:t>ワーク</a:t>
            </a:r>
            <a:endParaRPr kumimoji="1" lang="en-US" altLang="ja-JP" sz="2400" dirty="0" smtClean="0">
              <a:solidFill>
                <a:schemeClr val="bg1"/>
              </a:solidFill>
            </a:endParaRPr>
          </a:p>
        </p:txBody>
      </p:sp>
      <p:sp>
        <p:nvSpPr>
          <p:cNvPr id="31" name="テキスト ボックス 30"/>
          <p:cNvSpPr txBox="1"/>
          <p:nvPr/>
        </p:nvSpPr>
        <p:spPr>
          <a:xfrm>
            <a:off x="2695639" y="3038067"/>
            <a:ext cx="4756682" cy="419617"/>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kumimoji="1" lang="ja-JP" altLang="en-US" sz="2000" dirty="0" smtClean="0"/>
              <a:t>シチュエーションから考える行政の対策</a:t>
            </a:r>
            <a:endParaRPr kumimoji="1" lang="ja-JP" altLang="en-US" sz="2000" dirty="0"/>
          </a:p>
        </p:txBody>
      </p:sp>
      <p:sp>
        <p:nvSpPr>
          <p:cNvPr id="35" name="テキスト ボックス 34"/>
          <p:cNvSpPr txBox="1"/>
          <p:nvPr/>
        </p:nvSpPr>
        <p:spPr>
          <a:xfrm>
            <a:off x="2695638" y="4589280"/>
            <a:ext cx="4756683" cy="417003"/>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lang="ja-JP" altLang="en-US" sz="2000" dirty="0" smtClean="0"/>
              <a:t>地域の課題と行政が実行すべき解決策</a:t>
            </a:r>
            <a:endParaRPr kumimoji="1" lang="ja-JP" altLang="en-US" sz="2000" dirty="0"/>
          </a:p>
        </p:txBody>
      </p:sp>
      <p:sp>
        <p:nvSpPr>
          <p:cNvPr id="36" name="テキスト ボックス 35"/>
          <p:cNvSpPr txBox="1"/>
          <p:nvPr/>
        </p:nvSpPr>
        <p:spPr>
          <a:xfrm>
            <a:off x="2695638" y="5943537"/>
            <a:ext cx="1372305" cy="725823"/>
          </a:xfrm>
          <a:prstGeom prst="rect">
            <a:avLst/>
          </a:prstGeom>
          <a:solidFill>
            <a:srgbClr val="FDF9DB"/>
          </a:solidFill>
          <a:ln>
            <a:solidFill>
              <a:srgbClr val="FFCC00"/>
            </a:solidFill>
          </a:ln>
        </p:spPr>
        <p:txBody>
          <a:bodyPr wrap="square" rtlCol="0" anchor="ctr" anchorCtr="0">
            <a:noAutofit/>
          </a:bodyPr>
          <a:lstStyle/>
          <a:p>
            <a:r>
              <a:rPr kumimoji="1" lang="ja-JP" altLang="en-US" sz="2400" dirty="0" smtClean="0"/>
              <a:t>まとめ</a:t>
            </a:r>
            <a:endParaRPr kumimoji="1" lang="ja-JP" altLang="en-US" sz="2400" dirty="0"/>
          </a:p>
        </p:txBody>
      </p:sp>
      <p:sp>
        <p:nvSpPr>
          <p:cNvPr id="37" name="テキスト ボックス 36"/>
          <p:cNvSpPr txBox="1"/>
          <p:nvPr/>
        </p:nvSpPr>
        <p:spPr>
          <a:xfrm>
            <a:off x="2207349" y="1196752"/>
            <a:ext cx="492443" cy="725823"/>
          </a:xfrm>
          <a:prstGeom prst="rect">
            <a:avLst/>
          </a:prstGeom>
          <a:solidFill>
            <a:schemeClr val="bg1">
              <a:lumMod val="50000"/>
            </a:schemeClr>
          </a:solidFill>
          <a:ln w="9525">
            <a:solidFill>
              <a:schemeClr val="bg1">
                <a:lumMod val="50000"/>
              </a:schemeClr>
            </a:solidFill>
          </a:ln>
        </p:spPr>
        <p:txBody>
          <a:bodyPr wrap="none" rtlCol="0" anchor="ctr">
            <a:noAutofit/>
          </a:bodyPr>
          <a:lstStyle/>
          <a:p>
            <a:r>
              <a:rPr kumimoji="1" lang="ja-JP" altLang="en-US" sz="2400" b="1" dirty="0" smtClean="0">
                <a:solidFill>
                  <a:schemeClr val="bg1"/>
                </a:solidFill>
              </a:rPr>
              <a:t>１</a:t>
            </a:r>
            <a:endParaRPr kumimoji="1" lang="ja-JP" altLang="en-US" sz="2400" b="1" dirty="0">
              <a:solidFill>
                <a:schemeClr val="bg1"/>
              </a:solidFill>
            </a:endParaRPr>
          </a:p>
        </p:txBody>
      </p:sp>
      <p:sp>
        <p:nvSpPr>
          <p:cNvPr id="29" name="テキスト ボックス 28"/>
          <p:cNvSpPr txBox="1"/>
          <p:nvPr/>
        </p:nvSpPr>
        <p:spPr>
          <a:xfrm>
            <a:off x="2695638" y="2174921"/>
            <a:ext cx="5976664" cy="725823"/>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lang="ja-JP" altLang="en-US" sz="2400" dirty="0"/>
              <a:t>男女共同参画の視点</a:t>
            </a:r>
            <a:r>
              <a:rPr lang="ja-JP" altLang="en-US" sz="2400" dirty="0" smtClean="0"/>
              <a:t>から具体的</a:t>
            </a:r>
            <a:r>
              <a:rPr lang="ja-JP" altLang="en-US" sz="2400" dirty="0"/>
              <a:t>に考える</a:t>
            </a:r>
          </a:p>
        </p:txBody>
      </p:sp>
      <p:sp>
        <p:nvSpPr>
          <p:cNvPr id="38" name="テキスト ボックス 37"/>
          <p:cNvSpPr txBox="1"/>
          <p:nvPr/>
        </p:nvSpPr>
        <p:spPr>
          <a:xfrm>
            <a:off x="2183382" y="2174921"/>
            <a:ext cx="492443" cy="725823"/>
          </a:xfrm>
          <a:prstGeom prst="rect">
            <a:avLst/>
          </a:prstGeom>
          <a:solidFill>
            <a:schemeClr val="bg1">
              <a:lumMod val="50000"/>
            </a:schemeClr>
          </a:solidFill>
          <a:ln>
            <a:solidFill>
              <a:schemeClr val="bg1">
                <a:lumMod val="50000"/>
              </a:schemeClr>
            </a:solidFill>
          </a:ln>
        </p:spPr>
        <p:txBody>
          <a:bodyPr wrap="none" rtlCol="0" anchor="ctr">
            <a:noAutofit/>
          </a:bodyPr>
          <a:lstStyle/>
          <a:p>
            <a:r>
              <a:rPr kumimoji="1" lang="ja-JP" altLang="en-US" sz="2400" b="1" dirty="0" smtClean="0">
                <a:solidFill>
                  <a:schemeClr val="bg1"/>
                </a:solidFill>
              </a:rPr>
              <a:t>２</a:t>
            </a:r>
            <a:endParaRPr kumimoji="1" lang="ja-JP" altLang="en-US" sz="2400" b="1" dirty="0">
              <a:solidFill>
                <a:schemeClr val="bg1"/>
              </a:solidFill>
            </a:endParaRPr>
          </a:p>
        </p:txBody>
      </p:sp>
      <p:sp>
        <p:nvSpPr>
          <p:cNvPr id="34" name="テキスト ボックス 33"/>
          <p:cNvSpPr txBox="1"/>
          <p:nvPr/>
        </p:nvSpPr>
        <p:spPr>
          <a:xfrm>
            <a:off x="2695638" y="3682606"/>
            <a:ext cx="5976664" cy="725823"/>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lang="ja-JP" altLang="en-US" sz="2400" dirty="0"/>
              <a:t>男女共同参画の視点からの防災を実践</a:t>
            </a:r>
            <a:r>
              <a:rPr lang="ja-JP" altLang="en-US" sz="2400" dirty="0" smtClean="0"/>
              <a:t>する</a:t>
            </a:r>
            <a:endParaRPr lang="ja-JP" altLang="en-US" sz="2400" dirty="0"/>
          </a:p>
        </p:txBody>
      </p:sp>
      <p:sp>
        <p:nvSpPr>
          <p:cNvPr id="39" name="テキスト ボックス 38"/>
          <p:cNvSpPr txBox="1"/>
          <p:nvPr/>
        </p:nvSpPr>
        <p:spPr>
          <a:xfrm>
            <a:off x="2183382" y="3682606"/>
            <a:ext cx="492443" cy="725823"/>
          </a:xfrm>
          <a:prstGeom prst="rect">
            <a:avLst/>
          </a:prstGeom>
          <a:solidFill>
            <a:schemeClr val="bg1">
              <a:lumMod val="50000"/>
            </a:schemeClr>
          </a:solidFill>
          <a:ln>
            <a:solidFill>
              <a:schemeClr val="bg1">
                <a:lumMod val="50000"/>
              </a:schemeClr>
            </a:solidFill>
          </a:ln>
        </p:spPr>
        <p:txBody>
          <a:bodyPr wrap="none" rtlCol="0" anchor="ctr">
            <a:noAutofit/>
          </a:bodyPr>
          <a:lstStyle/>
          <a:p>
            <a:r>
              <a:rPr kumimoji="1" lang="ja-JP" altLang="en-US" sz="2400" b="1" dirty="0" smtClean="0">
                <a:solidFill>
                  <a:schemeClr val="bg1"/>
                </a:solidFill>
              </a:rPr>
              <a:t>３</a:t>
            </a:r>
            <a:endParaRPr kumimoji="1" lang="ja-JP" altLang="en-US" sz="2400" b="1" dirty="0">
              <a:solidFill>
                <a:schemeClr val="bg1"/>
              </a:solidFill>
            </a:endParaRPr>
          </a:p>
        </p:txBody>
      </p:sp>
      <p:sp>
        <p:nvSpPr>
          <p:cNvPr id="40" name="テキスト ボックス 39"/>
          <p:cNvSpPr txBox="1"/>
          <p:nvPr/>
        </p:nvSpPr>
        <p:spPr>
          <a:xfrm>
            <a:off x="297963" y="5943536"/>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まとめ</a:t>
            </a:r>
            <a:endParaRPr lang="en-US" altLang="ja-JP" sz="2400" dirty="0" smtClean="0">
              <a:solidFill>
                <a:schemeClr val="bg1"/>
              </a:solidFill>
            </a:endParaRPr>
          </a:p>
        </p:txBody>
      </p:sp>
      <p:sp>
        <p:nvSpPr>
          <p:cNvPr id="18" name="テキスト ボックス 17"/>
          <p:cNvSpPr txBox="1"/>
          <p:nvPr/>
        </p:nvSpPr>
        <p:spPr>
          <a:xfrm>
            <a:off x="2183382" y="5943535"/>
            <a:ext cx="492443" cy="725823"/>
          </a:xfrm>
          <a:prstGeom prst="rect">
            <a:avLst/>
          </a:prstGeom>
          <a:solidFill>
            <a:srgbClr val="FFCC00"/>
          </a:solidFill>
          <a:ln>
            <a:solidFill>
              <a:srgbClr val="FFCC00"/>
            </a:solidFill>
          </a:ln>
        </p:spPr>
        <p:txBody>
          <a:bodyPr wrap="none" rtlCol="0" anchor="ctr">
            <a:noAutofit/>
          </a:bodyPr>
          <a:lstStyle/>
          <a:p>
            <a:r>
              <a:rPr lang="ja-JP" altLang="en-US" sz="2400" b="1" dirty="0">
                <a:solidFill>
                  <a:schemeClr val="bg1"/>
                </a:solidFill>
              </a:rPr>
              <a:t>４</a:t>
            </a:r>
            <a:endParaRPr kumimoji="1" lang="ja-JP" altLang="en-US" sz="2400" b="1" dirty="0">
              <a:solidFill>
                <a:schemeClr val="bg1"/>
              </a:solidFill>
            </a:endParaRPr>
          </a:p>
        </p:txBody>
      </p:sp>
      <p:sp>
        <p:nvSpPr>
          <p:cNvPr id="23" name="テキスト ボックス 22"/>
          <p:cNvSpPr txBox="1"/>
          <p:nvPr/>
        </p:nvSpPr>
        <p:spPr>
          <a:xfrm>
            <a:off x="2695638" y="5187133"/>
            <a:ext cx="4756684" cy="417003"/>
          </a:xfrm>
          <a:prstGeom prst="rect">
            <a:avLst/>
          </a:prstGeom>
          <a:solidFill>
            <a:schemeClr val="bg1">
              <a:lumMod val="95000"/>
            </a:schemeClr>
          </a:solidFill>
          <a:ln>
            <a:solidFill>
              <a:schemeClr val="bg1">
                <a:lumMod val="50000"/>
              </a:schemeClr>
            </a:solidFill>
          </a:ln>
        </p:spPr>
        <p:txBody>
          <a:bodyPr wrap="square" rtlCol="0" anchor="ctr" anchorCtr="0">
            <a:noAutofit/>
          </a:bodyPr>
          <a:lstStyle/>
          <a:p>
            <a:r>
              <a:rPr lang="ja-JP" altLang="en-US" sz="2000" dirty="0"/>
              <a:t>全国</a:t>
            </a:r>
            <a:r>
              <a:rPr lang="ja-JP" altLang="en-US" sz="2000" dirty="0" smtClean="0"/>
              <a:t>の取組</a:t>
            </a:r>
            <a:r>
              <a:rPr kumimoji="1" lang="ja-JP" altLang="en-US" sz="2000" dirty="0" smtClean="0"/>
              <a:t>事例紹介</a:t>
            </a:r>
            <a:endParaRPr kumimoji="1" lang="ja-JP" altLang="en-US" sz="2000" dirty="0"/>
          </a:p>
        </p:txBody>
      </p:sp>
      <p:sp>
        <p:nvSpPr>
          <p:cNvPr id="19" name="正方形/長方形 18"/>
          <p:cNvSpPr/>
          <p:nvPr/>
        </p:nvSpPr>
        <p:spPr>
          <a:xfrm>
            <a:off x="2183382" y="5943534"/>
            <a:ext cx="1884561" cy="72582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2891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16561" y="238492"/>
            <a:ext cx="9160561" cy="546945"/>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spcBef>
                <a:spcPct val="50000"/>
              </a:spcBef>
            </a:pPr>
            <a:r>
              <a:rPr lang="ja-JP" altLang="en-US" sz="2954" dirty="0" smtClean="0">
                <a:solidFill>
                  <a:schemeClr val="bg1"/>
                </a:solidFill>
                <a:latin typeface="+mj-ea"/>
                <a:ea typeface="+mj-ea"/>
              </a:rPr>
              <a:t>まとめ</a:t>
            </a:r>
            <a:endParaRPr lang="ja-JP" altLang="en-US" sz="2954" dirty="0">
              <a:solidFill>
                <a:schemeClr val="bg1"/>
              </a:solidFill>
              <a:latin typeface="+mj-ea"/>
              <a:ea typeface="+mj-ea"/>
            </a:endParaRPr>
          </a:p>
        </p:txBody>
      </p:sp>
      <p:sp>
        <p:nvSpPr>
          <p:cNvPr id="21" name="コンテンツ プレースホルダー 2"/>
          <p:cNvSpPr txBox="1">
            <a:spLocks/>
          </p:cNvSpPr>
          <p:nvPr/>
        </p:nvSpPr>
        <p:spPr>
          <a:xfrm>
            <a:off x="239352" y="980729"/>
            <a:ext cx="8640960" cy="1368151"/>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smtClean="0"/>
              <a:t>男女共同参画の推進は</a:t>
            </a:r>
            <a:endParaRPr lang="en-US" altLang="ja-JP" dirty="0" smtClean="0"/>
          </a:p>
          <a:p>
            <a:pPr marL="0" indent="0" algn="ctr">
              <a:buNone/>
            </a:pPr>
            <a:r>
              <a:rPr lang="ja-JP" altLang="en-US" b="1" u="sng" dirty="0" smtClean="0">
                <a:solidFill>
                  <a:schemeClr val="accent5"/>
                </a:solidFill>
              </a:rPr>
              <a:t>災害に強い地域社会づくり</a:t>
            </a:r>
            <a:r>
              <a:rPr lang="ja-JP" altLang="en-US" dirty="0" smtClean="0"/>
              <a:t>の具体的手段</a:t>
            </a:r>
            <a:endParaRPr lang="en-US" altLang="ja-JP" dirty="0" smtClean="0"/>
          </a:p>
        </p:txBody>
      </p:sp>
      <p:sp>
        <p:nvSpPr>
          <p:cNvPr id="22" name="コンテンツ プレースホルダー 2"/>
          <p:cNvSpPr txBox="1">
            <a:spLocks/>
          </p:cNvSpPr>
          <p:nvPr/>
        </p:nvSpPr>
        <p:spPr>
          <a:xfrm>
            <a:off x="239352" y="3140970"/>
            <a:ext cx="8640960" cy="1224134"/>
          </a:xfrm>
          <a:prstGeom prst="rect">
            <a:avLst/>
          </a:prstGeom>
          <a:solidFill>
            <a:schemeClr val="accent3">
              <a:lumMod val="20000"/>
              <a:lumOff val="80000"/>
            </a:schemeClr>
          </a:solidFill>
        </p:spPr>
        <p:txBody>
          <a:bodyPr vert="horz" lIns="91440" tIns="45720" rIns="91440" bIns="45720" rtlCol="0" anchor="ctr" anchorCtr="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b="1" u="sng" dirty="0" smtClean="0">
                <a:solidFill>
                  <a:schemeClr val="accent2"/>
                </a:solidFill>
              </a:rPr>
              <a:t>防災施策に男女</a:t>
            </a:r>
            <a:r>
              <a:rPr lang="ja-JP" altLang="en-US" b="1" u="sng" dirty="0">
                <a:solidFill>
                  <a:schemeClr val="accent2"/>
                </a:solidFill>
              </a:rPr>
              <a:t>共同参画の</a:t>
            </a:r>
            <a:r>
              <a:rPr lang="ja-JP" altLang="en-US" b="1" u="sng" dirty="0" smtClean="0">
                <a:solidFill>
                  <a:schemeClr val="accent2"/>
                </a:solidFill>
              </a:rPr>
              <a:t>視点が反映されるよう関係者がその必要性を共有することが不可欠</a:t>
            </a:r>
            <a:endParaRPr lang="en-US" altLang="ja-JP" b="1" u="sng" dirty="0" smtClean="0">
              <a:solidFill>
                <a:schemeClr val="accent2"/>
              </a:solidFill>
            </a:endParaRPr>
          </a:p>
        </p:txBody>
      </p:sp>
      <p:sp>
        <p:nvSpPr>
          <p:cNvPr id="24" name="右矢印 23"/>
          <p:cNvSpPr/>
          <p:nvPr/>
        </p:nvSpPr>
        <p:spPr>
          <a:xfrm rot="5400000">
            <a:off x="4175955" y="2281013"/>
            <a:ext cx="792090" cy="9278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0" name="コンテンツ プレースホルダー 2"/>
          <p:cNvSpPr txBox="1">
            <a:spLocks/>
          </p:cNvSpPr>
          <p:nvPr/>
        </p:nvSpPr>
        <p:spPr>
          <a:xfrm>
            <a:off x="251520" y="4509119"/>
            <a:ext cx="8640960" cy="221151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smtClean="0"/>
              <a:t>災害対応は、地方公共団体の全職員が</a:t>
            </a:r>
            <a:r>
              <a:rPr lang="en-US" altLang="ja-JP" dirty="0" smtClean="0"/>
              <a:t/>
            </a:r>
            <a:br>
              <a:rPr lang="en-US" altLang="ja-JP" dirty="0" smtClean="0"/>
            </a:br>
            <a:r>
              <a:rPr lang="ja-JP" altLang="en-US" dirty="0" smtClean="0"/>
              <a:t>対応することが必要となるため、</a:t>
            </a:r>
            <a:r>
              <a:rPr lang="en-US" altLang="ja-JP" dirty="0" smtClean="0"/>
              <a:t/>
            </a:r>
            <a:br>
              <a:rPr lang="en-US" altLang="ja-JP" dirty="0" smtClean="0"/>
            </a:br>
            <a:r>
              <a:rPr lang="ja-JP" altLang="en-US" dirty="0" smtClean="0"/>
              <a:t>日常的に、あらゆる場と機会を活用して、</a:t>
            </a:r>
            <a:r>
              <a:rPr lang="en-US" altLang="ja-JP" dirty="0" smtClean="0"/>
              <a:t/>
            </a:r>
            <a:br>
              <a:rPr lang="en-US" altLang="ja-JP" dirty="0" smtClean="0"/>
            </a:br>
            <a:r>
              <a:rPr lang="ja-JP" altLang="en-US" dirty="0" smtClean="0"/>
              <a:t>職員の理解を深めることが必要。</a:t>
            </a:r>
            <a:endParaRPr lang="en-US" altLang="ja-JP" dirty="0" smtClean="0"/>
          </a:p>
        </p:txBody>
      </p:sp>
    </p:spTree>
    <p:extLst>
      <p:ext uri="{BB962C8B-B14F-4D97-AF65-F5344CB8AC3E}">
        <p14:creationId xmlns:p14="http://schemas.microsoft.com/office/powerpoint/2010/main" val="271880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1691680" y="989191"/>
            <a:ext cx="1979613" cy="1981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324000" anchor="ctr"/>
          <a:lstStyle/>
          <a:p>
            <a:pPr algn="ctr" eaLnBrk="1" fontAlgn="auto" hangingPunct="1">
              <a:spcBef>
                <a:spcPts val="0"/>
              </a:spcBef>
              <a:spcAft>
                <a:spcPts val="0"/>
              </a:spcAft>
              <a:defRPr/>
            </a:pPr>
            <a:r>
              <a:rPr lang="ja-JP" altLang="en-US" sz="3200" dirty="0">
                <a:latin typeface="HGP創英角ｺﾞｼｯｸUB" pitchFamily="50" charset="-128"/>
                <a:ea typeface="HGP創英角ｺﾞｼｯｸUB" pitchFamily="50" charset="-128"/>
              </a:rPr>
              <a:t>自助</a:t>
            </a:r>
          </a:p>
        </p:txBody>
      </p:sp>
      <p:sp>
        <p:nvSpPr>
          <p:cNvPr id="7" name="円/楕円 6"/>
          <p:cNvSpPr/>
          <p:nvPr/>
        </p:nvSpPr>
        <p:spPr>
          <a:xfrm>
            <a:off x="4572199" y="1001133"/>
            <a:ext cx="1981200" cy="1981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324000" anchor="ctr"/>
          <a:lstStyle/>
          <a:p>
            <a:pPr algn="ctr" eaLnBrk="1" fontAlgn="auto" hangingPunct="1">
              <a:spcBef>
                <a:spcPts val="0"/>
              </a:spcBef>
              <a:spcAft>
                <a:spcPts val="0"/>
              </a:spcAft>
              <a:defRPr/>
            </a:pPr>
            <a:r>
              <a:rPr lang="ja-JP" altLang="en-US" sz="3200" dirty="0">
                <a:latin typeface="HGP創英角ｺﾞｼｯｸUB" pitchFamily="50" charset="-128"/>
                <a:ea typeface="HGP創英角ｺﾞｼｯｸUB" pitchFamily="50" charset="-128"/>
              </a:rPr>
              <a:t>共助</a:t>
            </a:r>
          </a:p>
        </p:txBody>
      </p:sp>
      <p:sp>
        <p:nvSpPr>
          <p:cNvPr id="8" name="円/楕円 7"/>
          <p:cNvSpPr/>
          <p:nvPr/>
        </p:nvSpPr>
        <p:spPr>
          <a:xfrm>
            <a:off x="3132337" y="3105572"/>
            <a:ext cx="1979612" cy="19796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latin typeface="HGP創英角ｺﾞｼｯｸUB" pitchFamily="50" charset="-128"/>
                <a:ea typeface="HGP創英角ｺﾞｼｯｸUB" pitchFamily="50" charset="-128"/>
              </a:rPr>
              <a:t>公助</a:t>
            </a:r>
          </a:p>
        </p:txBody>
      </p:sp>
      <p:cxnSp>
        <p:nvCxnSpPr>
          <p:cNvPr id="10" name="直線コネクタ 9"/>
          <p:cNvCxnSpPr/>
          <p:nvPr/>
        </p:nvCxnSpPr>
        <p:spPr>
          <a:xfrm>
            <a:off x="3222824" y="1914947"/>
            <a:ext cx="1800225" cy="0"/>
          </a:xfrm>
          <a:prstGeom prst="line">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483299" y="2200697"/>
            <a:ext cx="1079500" cy="1662112"/>
          </a:xfrm>
          <a:prstGeom prst="line">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2700537" y="2200697"/>
            <a:ext cx="1079500" cy="1662112"/>
          </a:xfrm>
          <a:prstGeom prst="line">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テキスト ボックス 23"/>
          <p:cNvSpPr txBox="1">
            <a:spLocks noChangeArrowheads="1"/>
          </p:cNvSpPr>
          <p:nvPr/>
        </p:nvSpPr>
        <p:spPr bwMode="auto">
          <a:xfrm>
            <a:off x="3222090" y="2120613"/>
            <a:ext cx="1836737" cy="111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ts val="4000"/>
              </a:lnSpc>
            </a:pPr>
            <a:r>
              <a:rPr lang="ja-JP" altLang="en-US" sz="3600" dirty="0">
                <a:latin typeface="HGP創英角ｺﾞｼｯｸUB" pitchFamily="50" charset="-128"/>
                <a:ea typeface="HGP創英角ｺﾞｼｯｸUB" pitchFamily="50" charset="-128"/>
              </a:rPr>
              <a:t>地域の</a:t>
            </a:r>
            <a:endParaRPr lang="en-US" altLang="ja-JP" sz="3600" dirty="0">
              <a:latin typeface="HGP創英角ｺﾞｼｯｸUB" pitchFamily="50" charset="-128"/>
              <a:ea typeface="HGP創英角ｺﾞｼｯｸUB" pitchFamily="50" charset="-128"/>
            </a:endParaRPr>
          </a:p>
          <a:p>
            <a:pPr algn="ctr" eaLnBrk="1" hangingPunct="1">
              <a:lnSpc>
                <a:spcPts val="4000"/>
              </a:lnSpc>
            </a:pPr>
            <a:r>
              <a:rPr lang="ja-JP" altLang="en-US" sz="3600" dirty="0">
                <a:latin typeface="HGP創英角ｺﾞｼｯｸUB" pitchFamily="50" charset="-128"/>
                <a:ea typeface="HGP創英角ｺﾞｼｯｸUB" pitchFamily="50" charset="-128"/>
              </a:rPr>
              <a:t>防災力</a:t>
            </a:r>
          </a:p>
        </p:txBody>
      </p:sp>
      <p:sp>
        <p:nvSpPr>
          <p:cNvPr id="14" name="角丸四角形吹き出し 13"/>
          <p:cNvSpPr/>
          <p:nvPr/>
        </p:nvSpPr>
        <p:spPr>
          <a:xfrm>
            <a:off x="62088" y="2520603"/>
            <a:ext cx="2125663" cy="926144"/>
          </a:xfrm>
          <a:prstGeom prst="wedgeRoundRectCallout">
            <a:avLst>
              <a:gd name="adj1" fmla="val 61496"/>
              <a:gd name="adj2" fmla="val -47927"/>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schemeClr val="tx1"/>
                </a:solidFill>
                <a:latin typeface="+mn-ea"/>
              </a:rPr>
              <a:t>自分や家族の身は自分たちで守る</a:t>
            </a:r>
          </a:p>
        </p:txBody>
      </p:sp>
      <p:sp>
        <p:nvSpPr>
          <p:cNvPr id="18" name="下矢印 17"/>
          <p:cNvSpPr/>
          <p:nvPr/>
        </p:nvSpPr>
        <p:spPr>
          <a:xfrm>
            <a:off x="6674497" y="4887223"/>
            <a:ext cx="608193" cy="588962"/>
          </a:xfrm>
          <a:prstGeom prst="downArrow">
            <a:avLst>
              <a:gd name="adj1" fmla="val 50000"/>
              <a:gd name="adj2" fmla="val 490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0" name="正方形/長方形 19"/>
          <p:cNvSpPr/>
          <p:nvPr/>
        </p:nvSpPr>
        <p:spPr>
          <a:xfrm>
            <a:off x="4528001" y="6525344"/>
            <a:ext cx="4588560" cy="292388"/>
          </a:xfrm>
          <a:prstGeom prst="rect">
            <a:avLst/>
          </a:prstGeom>
        </p:spPr>
        <p:txBody>
          <a:bodyPr wrap="square">
            <a:spAutoFit/>
          </a:bodyPr>
          <a:lstStyle/>
          <a:p>
            <a:r>
              <a:rPr lang="ja-JP" altLang="en-US" sz="1300" dirty="0" smtClean="0"/>
              <a:t>出典</a:t>
            </a:r>
            <a:r>
              <a:rPr lang="ja-JP" altLang="ja-JP" sz="1300" dirty="0" smtClean="0"/>
              <a:t>：</a:t>
            </a:r>
            <a:r>
              <a:rPr lang="ja-JP" altLang="ja-JP" sz="1300" dirty="0"/>
              <a:t>内閣府地域防災リーダー入門</a:t>
            </a:r>
            <a:r>
              <a:rPr lang="ja-JP" altLang="ja-JP" sz="1300" dirty="0" smtClean="0"/>
              <a:t>テキストスライド</a:t>
            </a:r>
            <a:r>
              <a:rPr lang="en-US" altLang="ja-JP" sz="1300" dirty="0" smtClean="0">
                <a:latin typeface="+mj-ea"/>
                <a:ea typeface="+mj-ea"/>
              </a:rPr>
              <a:t>10</a:t>
            </a:r>
            <a:endParaRPr lang="ja-JP" altLang="ja-JP" sz="1300" dirty="0"/>
          </a:p>
        </p:txBody>
      </p:sp>
      <p:sp>
        <p:nvSpPr>
          <p:cNvPr id="21"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smtClean="0">
                <a:solidFill>
                  <a:schemeClr val="bg1"/>
                </a:solidFill>
                <a:latin typeface="+mj-ea"/>
                <a:ea typeface="+mj-ea"/>
              </a:rPr>
              <a:t>地域</a:t>
            </a:r>
            <a:r>
              <a:rPr lang="ja-JP" altLang="en-US" sz="3600" dirty="0">
                <a:solidFill>
                  <a:schemeClr val="bg1"/>
                </a:solidFill>
                <a:latin typeface="+mj-ea"/>
                <a:ea typeface="+mj-ea"/>
              </a:rPr>
              <a:t>の防災力と自助・共助・公</a:t>
            </a:r>
            <a:r>
              <a:rPr lang="ja-JP" altLang="en-US" sz="3600" dirty="0" smtClean="0">
                <a:solidFill>
                  <a:schemeClr val="bg1"/>
                </a:solidFill>
                <a:latin typeface="+mj-ea"/>
                <a:ea typeface="+mj-ea"/>
              </a:rPr>
              <a:t>助</a:t>
            </a:r>
            <a:endParaRPr lang="ja-JP" altLang="en-US" sz="3600" dirty="0">
              <a:solidFill>
                <a:schemeClr val="bg1"/>
              </a:solidFill>
              <a:latin typeface="+mj-ea"/>
              <a:ea typeface="+mj-ea"/>
            </a:endParaRPr>
          </a:p>
        </p:txBody>
      </p:sp>
      <p:sp>
        <p:nvSpPr>
          <p:cNvPr id="22" name="角丸四角形吹き出し 21"/>
          <p:cNvSpPr/>
          <p:nvPr/>
        </p:nvSpPr>
        <p:spPr>
          <a:xfrm>
            <a:off x="454535" y="3872429"/>
            <a:ext cx="2474290" cy="1373238"/>
          </a:xfrm>
          <a:prstGeom prst="wedgeRoundRectCallout">
            <a:avLst>
              <a:gd name="adj1" fmla="val 62449"/>
              <a:gd name="adj2" fmla="val -40091"/>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国や都道府県</a:t>
            </a:r>
            <a:r>
              <a:rPr lang="ja-JP" altLang="en-US" dirty="0" smtClean="0">
                <a:solidFill>
                  <a:schemeClr val="tx1"/>
                </a:solidFill>
                <a:latin typeface="+mn-ea"/>
              </a:rPr>
              <a:t>、</a:t>
            </a:r>
            <a:endParaRPr lang="en-US" altLang="ja-JP" dirty="0" smtClean="0">
              <a:solidFill>
                <a:schemeClr val="tx1"/>
              </a:solidFill>
              <a:latin typeface="+mn-ea"/>
            </a:endParaRPr>
          </a:p>
          <a:p>
            <a:pPr>
              <a:defRPr/>
            </a:pPr>
            <a:r>
              <a:rPr lang="ja-JP" altLang="en-US" dirty="0" smtClean="0">
                <a:solidFill>
                  <a:schemeClr val="tx1"/>
                </a:solidFill>
                <a:latin typeface="+mn-ea"/>
              </a:rPr>
              <a:t>市区</a:t>
            </a:r>
            <a:r>
              <a:rPr lang="ja-JP" altLang="en-US" dirty="0">
                <a:solidFill>
                  <a:schemeClr val="tx1"/>
                </a:solidFill>
                <a:latin typeface="+mn-ea"/>
              </a:rPr>
              <a:t>町村</a:t>
            </a:r>
            <a:r>
              <a:rPr lang="ja-JP" altLang="en-US" dirty="0" smtClean="0">
                <a:solidFill>
                  <a:schemeClr val="tx1"/>
                </a:solidFill>
                <a:latin typeface="+mn-ea"/>
              </a:rPr>
              <a:t>など</a:t>
            </a:r>
            <a:endParaRPr lang="en-US" altLang="ja-JP" dirty="0" smtClean="0">
              <a:solidFill>
                <a:schemeClr val="tx1"/>
              </a:solidFill>
              <a:latin typeface="+mn-ea"/>
            </a:endParaRPr>
          </a:p>
          <a:p>
            <a:pPr>
              <a:defRPr/>
            </a:pPr>
            <a:r>
              <a:rPr lang="ja-JP" altLang="en-US" dirty="0" smtClean="0">
                <a:solidFill>
                  <a:schemeClr val="tx1"/>
                </a:solidFill>
                <a:latin typeface="+mn-ea"/>
              </a:rPr>
              <a:t>行政機関や公的</a:t>
            </a:r>
            <a:r>
              <a:rPr lang="ja-JP" altLang="en-US" dirty="0">
                <a:solidFill>
                  <a:schemeClr val="tx1"/>
                </a:solidFill>
                <a:latin typeface="+mn-ea"/>
              </a:rPr>
              <a:t>機関による対応</a:t>
            </a:r>
          </a:p>
        </p:txBody>
      </p:sp>
      <p:sp>
        <p:nvSpPr>
          <p:cNvPr id="23" name="角丸四角形吹き出し 22"/>
          <p:cNvSpPr/>
          <p:nvPr/>
        </p:nvSpPr>
        <p:spPr>
          <a:xfrm>
            <a:off x="6822281" y="1807705"/>
            <a:ext cx="2125663" cy="1031895"/>
          </a:xfrm>
          <a:prstGeom prst="wedgeRoundRectCallout">
            <a:avLst>
              <a:gd name="adj1" fmla="val -64141"/>
              <a:gd name="adj2" fmla="val -30245"/>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近隣住民や地域の人たちが互いに協力し、助け合う</a:t>
            </a:r>
          </a:p>
        </p:txBody>
      </p:sp>
      <p:sp>
        <p:nvSpPr>
          <p:cNvPr id="24" name="テキスト ボックス 23"/>
          <p:cNvSpPr txBox="1"/>
          <p:nvPr/>
        </p:nvSpPr>
        <p:spPr>
          <a:xfrm>
            <a:off x="251448" y="5476185"/>
            <a:ext cx="8641727" cy="963270"/>
          </a:xfrm>
          <a:prstGeom prst="rect">
            <a:avLst/>
          </a:prstGeom>
          <a:solidFill>
            <a:srgbClr val="FCDD6A"/>
          </a:solidFill>
          <a:ln>
            <a:noFill/>
          </a:ln>
        </p:spPr>
        <p:txBody>
          <a:bodyPr wrap="none" rtlCol="0" anchor="ctr" anchorCtr="0">
            <a:noAutofit/>
          </a:bodyPr>
          <a:lstStyle/>
          <a:p>
            <a:r>
              <a:rPr lang="ja-JP" altLang="en-US" sz="2800" dirty="0" smtClean="0"/>
              <a:t>●（</a:t>
            </a:r>
            <a:r>
              <a:rPr lang="ja-JP" altLang="en-US" sz="2800" dirty="0"/>
              <a:t>特に直後は）</a:t>
            </a:r>
            <a:r>
              <a:rPr lang="ja-JP" altLang="en-US" sz="2800" b="1" dirty="0"/>
              <a:t>共助</a:t>
            </a:r>
            <a:r>
              <a:rPr lang="ja-JP" altLang="en-US" sz="2800" dirty="0"/>
              <a:t>による災害対策が重要</a:t>
            </a:r>
          </a:p>
          <a:p>
            <a:r>
              <a:rPr lang="ja-JP" altLang="en-US" sz="2800" dirty="0" smtClean="0"/>
              <a:t>●活動</a:t>
            </a:r>
            <a:r>
              <a:rPr lang="ja-JP" altLang="en-US" sz="2800" dirty="0"/>
              <a:t>の中核となるのが、地域防災リーダーの役割</a:t>
            </a:r>
          </a:p>
        </p:txBody>
      </p:sp>
      <p:sp>
        <p:nvSpPr>
          <p:cNvPr id="25" name="テキスト ボックス 24"/>
          <p:cNvSpPr txBox="1"/>
          <p:nvPr/>
        </p:nvSpPr>
        <p:spPr>
          <a:xfrm>
            <a:off x="5135048" y="3566433"/>
            <a:ext cx="3687090" cy="1374735"/>
          </a:xfrm>
          <a:prstGeom prst="rect">
            <a:avLst/>
          </a:prstGeom>
          <a:solidFill>
            <a:schemeClr val="bg1">
              <a:lumMod val="95000"/>
            </a:schemeClr>
          </a:solidFill>
        </p:spPr>
        <p:txBody>
          <a:bodyPr wrap="square" lIns="108000" rIns="108000" rtlCol="0">
            <a:spAutoFit/>
          </a:bodyPr>
          <a:lstStyle/>
          <a:p>
            <a:pPr>
              <a:defRPr/>
            </a:pPr>
            <a:r>
              <a:rPr lang="ja-JP" altLang="en-US" sz="2000" dirty="0" smtClean="0">
                <a:latin typeface="+mn-ea"/>
              </a:rPr>
              <a:t>災害時（特に直後）は</a:t>
            </a:r>
            <a:endParaRPr lang="en-US" altLang="ja-JP" sz="2000" dirty="0" smtClean="0">
              <a:latin typeface="+mn-ea"/>
            </a:endParaRPr>
          </a:p>
          <a:p>
            <a:pPr>
              <a:defRPr/>
            </a:pPr>
            <a:r>
              <a:rPr lang="ja-JP" altLang="en-US" sz="2000" dirty="0" smtClean="0">
                <a:latin typeface="+mn-ea"/>
              </a:rPr>
              <a:t>「公助」に期待できない</a:t>
            </a:r>
            <a:endParaRPr lang="en-US" altLang="ja-JP" sz="2000" dirty="0" smtClean="0">
              <a:solidFill>
                <a:srgbClr val="00B0F0"/>
              </a:solidFill>
              <a:latin typeface="+mn-ea"/>
            </a:endParaRPr>
          </a:p>
          <a:p>
            <a:pPr marL="273050" indent="-273050">
              <a:lnSpc>
                <a:spcPts val="2600"/>
              </a:lnSpc>
              <a:defRPr/>
            </a:pPr>
            <a:r>
              <a:rPr lang="ja-JP" altLang="en-US" dirty="0" smtClean="0">
                <a:solidFill>
                  <a:srgbClr val="00B0F0"/>
                </a:solidFill>
                <a:latin typeface="+mn-ea"/>
              </a:rPr>
              <a:t>　✓</a:t>
            </a:r>
            <a:r>
              <a:rPr lang="ja-JP" altLang="en-US" dirty="0" smtClean="0">
                <a:latin typeface="+mn-ea"/>
              </a:rPr>
              <a:t>道路の寸断等で地域が孤立</a:t>
            </a:r>
            <a:endParaRPr lang="en-US" altLang="ja-JP" dirty="0" smtClean="0">
              <a:latin typeface="+mn-ea"/>
            </a:endParaRPr>
          </a:p>
          <a:p>
            <a:pPr marL="273050" indent="-273050">
              <a:lnSpc>
                <a:spcPts val="2600"/>
              </a:lnSpc>
              <a:defRPr/>
            </a:pPr>
            <a:r>
              <a:rPr lang="ja-JP" altLang="en-US" dirty="0">
                <a:latin typeface="+mn-ea"/>
              </a:rPr>
              <a:t>　</a:t>
            </a:r>
            <a:r>
              <a:rPr lang="ja-JP" altLang="en-US" dirty="0">
                <a:solidFill>
                  <a:srgbClr val="00B0F0"/>
                </a:solidFill>
                <a:latin typeface="+mn-ea"/>
              </a:rPr>
              <a:t>✓</a:t>
            </a:r>
            <a:r>
              <a:rPr lang="ja-JP" altLang="en-US" dirty="0">
                <a:latin typeface="+mn-ea"/>
              </a:rPr>
              <a:t>行政等も自身が被災</a:t>
            </a:r>
            <a:endParaRPr lang="en-US" altLang="ja-JP" dirty="0">
              <a:latin typeface="+mn-ea"/>
            </a:endParaRPr>
          </a:p>
        </p:txBody>
      </p:sp>
    </p:spTree>
    <p:extLst>
      <p:ext uri="{BB962C8B-B14F-4D97-AF65-F5344CB8AC3E}">
        <p14:creationId xmlns:p14="http://schemas.microsoft.com/office/powerpoint/2010/main" val="3356111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827584" y="4940824"/>
            <a:ext cx="3060340" cy="1200329"/>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3600" dirty="0" smtClean="0">
                <a:latin typeface="+mn-ea"/>
              </a:rPr>
              <a:t>協議</a:t>
            </a:r>
            <a:endParaRPr kumimoji="1" lang="en-US" altLang="ja-JP" sz="3600" dirty="0" smtClean="0">
              <a:latin typeface="+mn-ea"/>
            </a:endParaRPr>
          </a:p>
          <a:p>
            <a:pPr algn="ctr"/>
            <a:r>
              <a:rPr kumimoji="1" lang="ja-JP" altLang="en-US" sz="3600" dirty="0" smtClean="0">
                <a:latin typeface="+mn-ea"/>
              </a:rPr>
              <a:t>（話し合い）</a:t>
            </a:r>
            <a:endParaRPr kumimoji="1" lang="ja-JP" altLang="en-US" sz="3600" dirty="0">
              <a:latin typeface="+mn-ea"/>
            </a:endParaRPr>
          </a:p>
        </p:txBody>
      </p:sp>
      <p:sp>
        <p:nvSpPr>
          <p:cNvPr id="10" name="テキスト ボックス 9"/>
          <p:cNvSpPr txBox="1"/>
          <p:nvPr/>
        </p:nvSpPr>
        <p:spPr>
          <a:xfrm>
            <a:off x="5312602" y="4940824"/>
            <a:ext cx="3096344" cy="1200329"/>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3600" dirty="0">
                <a:latin typeface="+mn-ea"/>
              </a:rPr>
              <a:t>協働</a:t>
            </a:r>
            <a:endParaRPr kumimoji="1" lang="en-US" altLang="ja-JP" sz="3600" dirty="0" smtClean="0">
              <a:latin typeface="+mn-ea"/>
            </a:endParaRPr>
          </a:p>
          <a:p>
            <a:pPr algn="ctr"/>
            <a:r>
              <a:rPr kumimoji="1" lang="ja-JP" altLang="en-US" sz="3600" dirty="0" smtClean="0">
                <a:latin typeface="+mn-ea"/>
              </a:rPr>
              <a:t>（力合わせ）</a:t>
            </a:r>
            <a:endParaRPr kumimoji="1" lang="ja-JP" altLang="en-US" sz="3600" dirty="0">
              <a:latin typeface="+mn-ea"/>
            </a:endParaRPr>
          </a:p>
        </p:txBody>
      </p:sp>
      <p:sp>
        <p:nvSpPr>
          <p:cNvPr id="11"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b="1" dirty="0" smtClean="0">
                <a:solidFill>
                  <a:schemeClr val="bg1"/>
                </a:solidFill>
                <a:latin typeface="+mn-ea"/>
                <a:ea typeface="+mn-ea"/>
              </a:rPr>
              <a:t>共助</a:t>
            </a:r>
            <a:r>
              <a:rPr lang="ja-JP" altLang="en-US" sz="3600" dirty="0" smtClean="0">
                <a:solidFill>
                  <a:schemeClr val="bg1"/>
                </a:solidFill>
                <a:latin typeface="+mn-ea"/>
                <a:ea typeface="+mn-ea"/>
              </a:rPr>
              <a:t>を</a:t>
            </a:r>
            <a:r>
              <a:rPr lang="ja-JP" altLang="en-US" sz="3600" dirty="0">
                <a:solidFill>
                  <a:schemeClr val="bg1"/>
                </a:solidFill>
                <a:latin typeface="+mn-ea"/>
                <a:ea typeface="+mn-ea"/>
              </a:rPr>
              <a:t>機能させるには？</a:t>
            </a:r>
          </a:p>
        </p:txBody>
      </p:sp>
      <p:sp>
        <p:nvSpPr>
          <p:cNvPr id="2" name="角丸四角形 1"/>
          <p:cNvSpPr/>
          <p:nvPr/>
        </p:nvSpPr>
        <p:spPr>
          <a:xfrm>
            <a:off x="827584" y="1484784"/>
            <a:ext cx="3096344" cy="3284984"/>
          </a:xfrm>
          <a:prstGeom prst="roundRect">
            <a:avLst>
              <a:gd name="adj" fmla="val 4833"/>
            </a:avLst>
          </a:prstGeom>
          <a:solidFill>
            <a:srgbClr val="FF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ja-JP" sz="2800" dirty="0">
                <a:solidFill>
                  <a:prstClr val="black"/>
                </a:solidFill>
                <a:latin typeface="メイリオ" panose="020B0604030504040204" pitchFamily="50" charset="-128"/>
              </a:rPr>
              <a:t>地域の人々の</a:t>
            </a:r>
            <a:endParaRPr lang="en-US" altLang="ja-JP" sz="2800" dirty="0">
              <a:solidFill>
                <a:prstClr val="black"/>
              </a:solidFill>
              <a:latin typeface="メイリオ" panose="020B0604030504040204" pitchFamily="50" charset="-128"/>
            </a:endParaRPr>
          </a:p>
          <a:p>
            <a:pPr lvl="0" algn="ctr"/>
            <a:r>
              <a:rPr lang="ja-JP" altLang="ja-JP" sz="2800" b="1" dirty="0">
                <a:solidFill>
                  <a:srgbClr val="0000FF"/>
                </a:solidFill>
                <a:latin typeface="メイリオ" panose="020B0604030504040204" pitchFamily="50" charset="-128"/>
              </a:rPr>
              <a:t>「多様性」</a:t>
            </a:r>
            <a:endParaRPr lang="en-US" altLang="ja-JP" sz="2800" b="1" dirty="0">
              <a:solidFill>
                <a:srgbClr val="0000FF"/>
              </a:solidFill>
              <a:latin typeface="メイリオ" panose="020B0604030504040204" pitchFamily="50" charset="-128"/>
            </a:endParaRPr>
          </a:p>
          <a:p>
            <a:pPr lvl="0" algn="ctr"/>
            <a:r>
              <a:rPr lang="ja-JP" altLang="ja-JP" sz="2800" dirty="0">
                <a:solidFill>
                  <a:prstClr val="black"/>
                </a:solidFill>
                <a:latin typeface="メイリオ" panose="020B0604030504040204" pitchFamily="50" charset="-128"/>
              </a:rPr>
              <a:t>を理解する</a:t>
            </a:r>
          </a:p>
        </p:txBody>
      </p:sp>
      <p:sp>
        <p:nvSpPr>
          <p:cNvPr id="12" name="角丸四角形 11"/>
          <p:cNvSpPr/>
          <p:nvPr/>
        </p:nvSpPr>
        <p:spPr>
          <a:xfrm>
            <a:off x="5312602" y="1486937"/>
            <a:ext cx="3096344" cy="3284984"/>
          </a:xfrm>
          <a:prstGeom prst="roundRect">
            <a:avLst>
              <a:gd name="adj" fmla="val 4833"/>
            </a:avLst>
          </a:prstGeom>
          <a:solidFill>
            <a:srgbClr val="D1E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ja-JP" sz="2800" dirty="0">
                <a:solidFill>
                  <a:prstClr val="black"/>
                </a:solidFill>
                <a:latin typeface="メイリオ" panose="020B0604030504040204" pitchFamily="50" charset="-128"/>
              </a:rPr>
              <a:t>地域の人々が</a:t>
            </a:r>
            <a:r>
              <a:rPr lang="ja-JP" altLang="en-US" sz="2800" b="1" dirty="0">
                <a:solidFill>
                  <a:srgbClr val="0000FF"/>
                </a:solidFill>
                <a:latin typeface="メイリオ" panose="020B0604030504040204" pitchFamily="50" charset="-128"/>
              </a:rPr>
              <a:t>「</a:t>
            </a:r>
            <a:r>
              <a:rPr lang="ja-JP" altLang="ja-JP" sz="2800" b="1" dirty="0">
                <a:solidFill>
                  <a:srgbClr val="0000FF"/>
                </a:solidFill>
                <a:latin typeface="メイリオ" panose="020B0604030504040204" pitchFamily="50" charset="-128"/>
              </a:rPr>
              <a:t>力」</a:t>
            </a:r>
            <a:endParaRPr lang="en-US" altLang="ja-JP" sz="2800" b="1" dirty="0">
              <a:solidFill>
                <a:srgbClr val="0000FF"/>
              </a:solidFill>
              <a:latin typeface="メイリオ" panose="020B0604030504040204" pitchFamily="50" charset="-128"/>
            </a:endParaRPr>
          </a:p>
          <a:p>
            <a:pPr lvl="0"/>
            <a:r>
              <a:rPr lang="ja-JP" altLang="en-US" sz="2400" dirty="0">
                <a:solidFill>
                  <a:srgbClr val="000090"/>
                </a:solidFill>
                <a:latin typeface="メイリオ" panose="020B0604030504040204" pitchFamily="50" charset="-128"/>
              </a:rPr>
              <a:t>　　</a:t>
            </a:r>
            <a:r>
              <a:rPr lang="ja-JP" altLang="en-US" sz="2400" dirty="0">
                <a:solidFill>
                  <a:srgbClr val="0000FF"/>
                </a:solidFill>
                <a:latin typeface="メイリオ" panose="020B0604030504040204" pitchFamily="50" charset="-128"/>
              </a:rPr>
              <a:t>＝</a:t>
            </a:r>
            <a:r>
              <a:rPr lang="ja-JP" altLang="ja-JP" sz="2400" dirty="0">
                <a:solidFill>
                  <a:srgbClr val="0000FF"/>
                </a:solidFill>
                <a:latin typeface="メイリオ" panose="020B0604030504040204" pitchFamily="50" charset="-128"/>
              </a:rPr>
              <a:t>労働力</a:t>
            </a:r>
            <a:endParaRPr lang="en-US" altLang="ja-JP" sz="2400" dirty="0">
              <a:solidFill>
                <a:srgbClr val="0000FF"/>
              </a:solidFill>
              <a:latin typeface="メイリオ" panose="020B0604030504040204" pitchFamily="50" charset="-128"/>
            </a:endParaRPr>
          </a:p>
          <a:p>
            <a:pPr lvl="0"/>
            <a:r>
              <a:rPr lang="ja-JP" altLang="en-US" sz="2400" dirty="0">
                <a:solidFill>
                  <a:srgbClr val="0000FF"/>
                </a:solidFill>
                <a:latin typeface="メイリオ" panose="020B0604030504040204" pitchFamily="50" charset="-128"/>
              </a:rPr>
              <a:t>　　　</a:t>
            </a:r>
            <a:r>
              <a:rPr lang="ja-JP" altLang="ja-JP" sz="2400" dirty="0">
                <a:solidFill>
                  <a:srgbClr val="0000FF"/>
                </a:solidFill>
                <a:latin typeface="メイリオ" panose="020B0604030504040204" pitchFamily="50" charset="-128"/>
              </a:rPr>
              <a:t>知恵・知識</a:t>
            </a:r>
            <a:endParaRPr lang="en-US" altLang="ja-JP" sz="2400" dirty="0">
              <a:solidFill>
                <a:srgbClr val="0000FF"/>
              </a:solidFill>
              <a:latin typeface="メイリオ" panose="020B0604030504040204" pitchFamily="50" charset="-128"/>
            </a:endParaRPr>
          </a:p>
          <a:p>
            <a:pPr lvl="0"/>
            <a:r>
              <a:rPr lang="ja-JP" altLang="en-US" sz="2400" dirty="0">
                <a:solidFill>
                  <a:srgbClr val="0000FF"/>
                </a:solidFill>
                <a:latin typeface="メイリオ" panose="020B0604030504040204" pitchFamily="50" charset="-128"/>
              </a:rPr>
              <a:t>　　　</a:t>
            </a:r>
            <a:r>
              <a:rPr lang="ja-JP" altLang="ja-JP" sz="2400" dirty="0">
                <a:solidFill>
                  <a:srgbClr val="0000FF"/>
                </a:solidFill>
                <a:latin typeface="メイリオ" panose="020B0604030504040204" pitchFamily="50" charset="-128"/>
              </a:rPr>
              <a:t>情報網</a:t>
            </a:r>
            <a:endParaRPr lang="en-US" altLang="ja-JP" sz="2400" dirty="0">
              <a:solidFill>
                <a:srgbClr val="0000FF"/>
              </a:solidFill>
              <a:latin typeface="メイリオ" panose="020B0604030504040204" pitchFamily="50" charset="-128"/>
            </a:endParaRPr>
          </a:p>
          <a:p>
            <a:pPr lvl="0" algn="ctr"/>
            <a:r>
              <a:rPr lang="ja-JP" altLang="ja-JP" sz="2800" dirty="0">
                <a:solidFill>
                  <a:prstClr val="black"/>
                </a:solidFill>
                <a:latin typeface="メイリオ" panose="020B0604030504040204" pitchFamily="50" charset="-128"/>
              </a:rPr>
              <a:t>を発揮できる</a:t>
            </a:r>
            <a:endParaRPr lang="en-US" altLang="ja-JP" sz="2800" dirty="0">
              <a:solidFill>
                <a:prstClr val="black"/>
              </a:solidFill>
              <a:latin typeface="メイリオ" panose="020B0604030504040204" pitchFamily="50" charset="-128"/>
            </a:endParaRPr>
          </a:p>
          <a:p>
            <a:pPr lvl="0" algn="ctr"/>
            <a:r>
              <a:rPr lang="ja-JP" altLang="ja-JP" sz="2800" dirty="0">
                <a:solidFill>
                  <a:prstClr val="black"/>
                </a:solidFill>
                <a:latin typeface="メイリオ" panose="020B0604030504040204" pitchFamily="50" charset="-128"/>
              </a:rPr>
              <a:t>ようにする</a:t>
            </a:r>
          </a:p>
        </p:txBody>
      </p:sp>
      <p:sp>
        <p:nvSpPr>
          <p:cNvPr id="3" name="十字形 2"/>
          <p:cNvSpPr/>
          <p:nvPr/>
        </p:nvSpPr>
        <p:spPr>
          <a:xfrm>
            <a:off x="4103948" y="2659224"/>
            <a:ext cx="936104" cy="936104"/>
          </a:xfrm>
          <a:prstGeom prst="plus">
            <a:avLst>
              <a:gd name="adj" fmla="val 3602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91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95536" y="5771470"/>
            <a:ext cx="8407188" cy="894026"/>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latin typeface="メイリオ 本文"/>
              </a:rPr>
              <a:t>＜参考＞</a:t>
            </a:r>
            <a:r>
              <a:rPr lang="ja-JP" altLang="en-US" sz="2000" b="1" dirty="0" smtClean="0">
                <a:latin typeface="メイリオ 本文"/>
              </a:rPr>
              <a:t>要配慮者</a:t>
            </a:r>
            <a:r>
              <a:rPr lang="ja-JP" altLang="en-US" sz="2000" dirty="0" smtClean="0">
                <a:latin typeface="メイリオ 本文"/>
              </a:rPr>
              <a:t>（災害対策基本法第８条より</a:t>
            </a:r>
            <a:r>
              <a:rPr lang="ja-JP" altLang="en-US" sz="2000" dirty="0">
                <a:latin typeface="メイリオ 本文"/>
              </a:rPr>
              <a:t>）</a:t>
            </a:r>
            <a:endParaRPr lang="en-US" altLang="ja-JP" sz="2000" dirty="0" smtClean="0">
              <a:latin typeface="メイリオ 本文"/>
            </a:endParaRPr>
          </a:p>
          <a:p>
            <a:pPr indent="1012825" defTabSz="1012825"/>
            <a:r>
              <a:rPr lang="ja-JP" altLang="en-US" sz="2000" dirty="0" smtClean="0">
                <a:latin typeface="メイリオ 本文"/>
              </a:rPr>
              <a:t>高齢者、障害者、乳幼児その他の特に配慮を要する者</a:t>
            </a:r>
            <a:endParaRPr lang="en-US" altLang="ja-JP" sz="2000" dirty="0">
              <a:latin typeface="メイリオ 本文"/>
            </a:endParaRPr>
          </a:p>
        </p:txBody>
      </p:sp>
      <p:sp>
        <p:nvSpPr>
          <p:cNvPr id="15" name="Text Box 4"/>
          <p:cNvSpPr txBox="1">
            <a:spLocks noChangeArrowheads="1"/>
          </p:cNvSpPr>
          <p:nvPr/>
        </p:nvSpPr>
        <p:spPr bwMode="auto">
          <a:xfrm>
            <a:off x="89756" y="108000"/>
            <a:ext cx="8964488" cy="64800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180000"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000" b="1" spc="-150" dirty="0" smtClean="0">
                <a:solidFill>
                  <a:schemeClr val="bg1"/>
                </a:solidFill>
                <a:latin typeface="+mn-ea"/>
                <a:ea typeface="+mn-ea"/>
              </a:rPr>
              <a:t>地域の人々</a:t>
            </a:r>
            <a:r>
              <a:rPr lang="ja-JP" altLang="en-US" sz="3000" spc="-150" dirty="0" smtClean="0">
                <a:solidFill>
                  <a:schemeClr val="bg1"/>
                </a:solidFill>
                <a:latin typeface="+mn-ea"/>
                <a:ea typeface="+mn-ea"/>
              </a:rPr>
              <a:t>とは？</a:t>
            </a:r>
            <a:r>
              <a:rPr lang="ja-JP" altLang="en-US" sz="2800" spc="-150" dirty="0" smtClean="0">
                <a:solidFill>
                  <a:schemeClr val="bg1"/>
                </a:solidFill>
                <a:latin typeface="+mn-ea"/>
                <a:ea typeface="+mn-ea"/>
              </a:rPr>
              <a:t>｜多様性</a:t>
            </a:r>
            <a:r>
              <a:rPr lang="ja-JP" altLang="en-US" sz="2800" spc="-150" dirty="0">
                <a:solidFill>
                  <a:schemeClr val="bg1"/>
                </a:solidFill>
                <a:latin typeface="+mn-ea"/>
                <a:ea typeface="+mn-ea"/>
              </a:rPr>
              <a:t>・ダイバーシティの視点</a:t>
            </a:r>
            <a:r>
              <a:rPr lang="ja-JP" altLang="en-US" sz="2800" spc="-150" dirty="0" smtClean="0">
                <a:solidFill>
                  <a:schemeClr val="bg1"/>
                </a:solidFill>
                <a:latin typeface="+mn-ea"/>
                <a:ea typeface="+mn-ea"/>
              </a:rPr>
              <a:t>から</a:t>
            </a:r>
            <a:endParaRPr lang="en-US" altLang="ja-JP" sz="2800" spc="-150" dirty="0">
              <a:solidFill>
                <a:schemeClr val="bg1"/>
              </a:solidFill>
              <a:latin typeface="+mn-ea"/>
              <a:ea typeface="+mn-ea"/>
            </a:endParaRPr>
          </a:p>
        </p:txBody>
      </p:sp>
      <p:sp>
        <p:nvSpPr>
          <p:cNvPr id="2" name="円/楕円 1"/>
          <p:cNvSpPr/>
          <p:nvPr/>
        </p:nvSpPr>
        <p:spPr>
          <a:xfrm>
            <a:off x="1844697" y="1356158"/>
            <a:ext cx="5454606" cy="423683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89596" y="2258467"/>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smtClean="0"/>
              <a:t>高齢者</a:t>
            </a:r>
            <a:endParaRPr kumimoji="1" lang="ja-JP" altLang="en-US" sz="2800" dirty="0"/>
          </a:p>
        </p:txBody>
      </p:sp>
      <p:sp>
        <p:nvSpPr>
          <p:cNvPr id="20" name="テキスト ボックス 19"/>
          <p:cNvSpPr txBox="1"/>
          <p:nvPr/>
        </p:nvSpPr>
        <p:spPr>
          <a:xfrm>
            <a:off x="4766457" y="2258467"/>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err="1" smtClean="0"/>
              <a:t>障がい</a:t>
            </a:r>
            <a:r>
              <a:rPr lang="ja-JP" altLang="en-US" sz="2800" dirty="0" smtClean="0"/>
              <a:t>者</a:t>
            </a:r>
            <a:endParaRPr kumimoji="1" lang="ja-JP" altLang="en-US" sz="2800" dirty="0"/>
          </a:p>
        </p:txBody>
      </p:sp>
      <p:sp>
        <p:nvSpPr>
          <p:cNvPr id="21" name="テキスト ボックス 20"/>
          <p:cNvSpPr txBox="1"/>
          <p:nvPr/>
        </p:nvSpPr>
        <p:spPr>
          <a:xfrm>
            <a:off x="2689596" y="3296736"/>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kumimoji="1" lang="ja-JP" altLang="en-US" sz="2800" dirty="0" smtClean="0"/>
              <a:t>子ども</a:t>
            </a:r>
            <a:endParaRPr kumimoji="1" lang="ja-JP" altLang="en-US" sz="2800" dirty="0"/>
          </a:p>
        </p:txBody>
      </p:sp>
      <p:sp>
        <p:nvSpPr>
          <p:cNvPr id="22" name="テキスト ボックス 21"/>
          <p:cNvSpPr txBox="1"/>
          <p:nvPr/>
        </p:nvSpPr>
        <p:spPr>
          <a:xfrm>
            <a:off x="2689596" y="4335005"/>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単身</a:t>
            </a:r>
            <a:r>
              <a:rPr lang="ja-JP" altLang="en-US" sz="2800" dirty="0" smtClean="0"/>
              <a:t>者</a:t>
            </a:r>
            <a:endParaRPr kumimoji="1" lang="ja-JP" altLang="en-US" sz="2800" dirty="0"/>
          </a:p>
        </p:txBody>
      </p:sp>
      <p:sp>
        <p:nvSpPr>
          <p:cNvPr id="23" name="テキスト ボックス 22"/>
          <p:cNvSpPr txBox="1"/>
          <p:nvPr/>
        </p:nvSpPr>
        <p:spPr>
          <a:xfrm>
            <a:off x="4766457" y="3323036"/>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外国人</a:t>
            </a:r>
            <a:endParaRPr kumimoji="1" lang="ja-JP" altLang="en-US" sz="2800" dirty="0"/>
          </a:p>
        </p:txBody>
      </p:sp>
      <p:sp>
        <p:nvSpPr>
          <p:cNvPr id="24" name="テキスト ボックス 23"/>
          <p:cNvSpPr txBox="1"/>
          <p:nvPr/>
        </p:nvSpPr>
        <p:spPr>
          <a:xfrm>
            <a:off x="4768700" y="4345940"/>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傷病</a:t>
            </a:r>
            <a:r>
              <a:rPr lang="ja-JP" altLang="en-US" sz="2800" dirty="0" smtClean="0"/>
              <a:t>者</a:t>
            </a:r>
            <a:endParaRPr kumimoji="1" lang="ja-JP" altLang="en-US" sz="2800" dirty="0"/>
          </a:p>
        </p:txBody>
      </p:sp>
      <p:sp>
        <p:nvSpPr>
          <p:cNvPr id="25" name="テキスト ボックス 24"/>
          <p:cNvSpPr txBox="1"/>
          <p:nvPr/>
        </p:nvSpPr>
        <p:spPr>
          <a:xfrm>
            <a:off x="3059546" y="1059286"/>
            <a:ext cx="3024908" cy="844736"/>
          </a:xfrm>
          <a:prstGeom prst="rect">
            <a:avLst/>
          </a:prstGeom>
          <a:solidFill>
            <a:srgbClr val="FDE899"/>
          </a:solidFill>
          <a:ln w="25400">
            <a:noFill/>
          </a:ln>
        </p:spPr>
        <p:txBody>
          <a:bodyPr wrap="none" rtlCol="0" anchor="ctr" anchorCtr="0">
            <a:noAutofit/>
          </a:bodyPr>
          <a:lstStyle/>
          <a:p>
            <a:pPr algn="ctr"/>
            <a:r>
              <a:rPr lang="ja-JP" altLang="en-US" sz="2800" b="1" dirty="0" smtClean="0"/>
              <a:t>性別</a:t>
            </a:r>
            <a:endParaRPr lang="en-US" altLang="ja-JP" sz="2800" b="1" dirty="0" smtClean="0"/>
          </a:p>
          <a:p>
            <a:pPr algn="ctr"/>
            <a:r>
              <a:rPr kumimoji="1" lang="ja-JP" altLang="en-US" dirty="0" smtClean="0"/>
              <a:t>（すべての属性にかかわる）</a:t>
            </a:r>
            <a:endParaRPr kumimoji="1" lang="ja-JP" altLang="en-US" sz="2800" dirty="0"/>
          </a:p>
        </p:txBody>
      </p:sp>
    </p:spTree>
    <p:extLst>
      <p:ext uri="{BB962C8B-B14F-4D97-AF65-F5344CB8AC3E}">
        <p14:creationId xmlns:p14="http://schemas.microsoft.com/office/powerpoint/2010/main" val="121429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男性と女性で</a:t>
            </a:r>
            <a:r>
              <a:rPr lang="ja-JP" altLang="en-US" sz="3600" dirty="0" smtClean="0">
                <a:solidFill>
                  <a:schemeClr val="bg1"/>
                </a:solidFill>
                <a:latin typeface="+mn-ea"/>
                <a:ea typeface="+mn-ea"/>
              </a:rPr>
              <a:t>異なる </a:t>
            </a:r>
            <a:r>
              <a:rPr lang="ja-JP" altLang="en-US" sz="3600" b="1" dirty="0" smtClean="0">
                <a:solidFill>
                  <a:schemeClr val="bg1"/>
                </a:solidFill>
                <a:latin typeface="+mn-ea"/>
                <a:ea typeface="+mn-ea"/>
              </a:rPr>
              <a:t>災害</a:t>
            </a:r>
            <a:r>
              <a:rPr lang="ja-JP" altLang="en-US" sz="3600" b="1" dirty="0">
                <a:solidFill>
                  <a:schemeClr val="bg1"/>
                </a:solidFill>
                <a:latin typeface="+mn-ea"/>
                <a:ea typeface="+mn-ea"/>
              </a:rPr>
              <a:t>が与える</a:t>
            </a:r>
            <a:r>
              <a:rPr lang="ja-JP" altLang="en-US" sz="3600" b="1" dirty="0" smtClean="0">
                <a:solidFill>
                  <a:schemeClr val="bg1"/>
                </a:solidFill>
                <a:latin typeface="+mn-ea"/>
                <a:ea typeface="+mn-ea"/>
              </a:rPr>
              <a:t>影響</a:t>
            </a:r>
            <a:endParaRPr lang="ja-JP" altLang="en-US" sz="3600" b="1" dirty="0">
              <a:solidFill>
                <a:schemeClr val="bg1"/>
              </a:solidFill>
              <a:latin typeface="+mn-ea"/>
              <a:ea typeface="+mn-ea"/>
            </a:endParaRPr>
          </a:p>
        </p:txBody>
      </p:sp>
      <p:sp>
        <p:nvSpPr>
          <p:cNvPr id="18" name="テキスト ボックス 17"/>
          <p:cNvSpPr txBox="1"/>
          <p:nvPr/>
        </p:nvSpPr>
        <p:spPr>
          <a:xfrm>
            <a:off x="558004" y="980728"/>
            <a:ext cx="8098315" cy="2619330"/>
          </a:xfrm>
          <a:prstGeom prst="rect">
            <a:avLst/>
          </a:prstGeom>
          <a:noFill/>
          <a:ln>
            <a:noFill/>
          </a:ln>
        </p:spPr>
        <p:txBody>
          <a:bodyPr wrap="none" lIns="180000" rtlCol="0" anchor="ctr" anchorCtr="0">
            <a:noAutofit/>
          </a:bodyPr>
          <a:lstStyle/>
          <a:p>
            <a:pPr lvl="0"/>
            <a:r>
              <a:rPr lang="ja-JP" altLang="en-US" sz="2800" b="1" dirty="0">
                <a:solidFill>
                  <a:prstClr val="black"/>
                </a:solidFill>
                <a:latin typeface="メイリオ" panose="020B0604030504040204" pitchFamily="50" charset="-128"/>
              </a:rPr>
              <a:t>生物学的な違い</a:t>
            </a:r>
          </a:p>
          <a:p>
            <a:pPr lvl="0">
              <a:spcAft>
                <a:spcPts val="1200"/>
              </a:spcAft>
            </a:pPr>
            <a:r>
              <a:rPr lang="ja-JP" altLang="en-US" sz="2000" dirty="0">
                <a:solidFill>
                  <a:prstClr val="black"/>
                </a:solidFill>
                <a:latin typeface="メイリオ" panose="020B0604030504040204" pitchFamily="50" charset="-128"/>
              </a:rPr>
              <a:t> 生まれついての</a:t>
            </a:r>
            <a:r>
              <a:rPr lang="ja-JP" altLang="en-US" sz="2000" dirty="0" smtClean="0">
                <a:solidFill>
                  <a:prstClr val="black"/>
                </a:solidFill>
                <a:latin typeface="メイリオ" panose="020B0604030504040204" pitchFamily="50" charset="-128"/>
              </a:rPr>
              <a:t>性別</a:t>
            </a:r>
            <a:endParaRPr lang="en-US" altLang="ja-JP" sz="2000" dirty="0" smtClean="0">
              <a:solidFill>
                <a:prstClr val="black"/>
              </a:solidFill>
              <a:latin typeface="メイリオ" panose="020B0604030504040204" pitchFamily="50" charset="-128"/>
            </a:endParaRPr>
          </a:p>
          <a:p>
            <a:pPr lvl="0"/>
            <a:r>
              <a:rPr lang="ja-JP" altLang="en-US" sz="2800" b="1" dirty="0">
                <a:solidFill>
                  <a:prstClr val="black"/>
                </a:solidFill>
                <a:latin typeface="メイリオ" panose="020B0604030504040204" pitchFamily="50" charset="-128"/>
              </a:rPr>
              <a:t>社会的・文化的に形成された違い</a:t>
            </a:r>
          </a:p>
          <a:p>
            <a:pPr lvl="0">
              <a:spcAft>
                <a:spcPts val="1200"/>
              </a:spcAft>
            </a:pPr>
            <a:r>
              <a:rPr lang="ja-JP" altLang="en-US" sz="2000" dirty="0">
                <a:solidFill>
                  <a:prstClr val="black"/>
                </a:solidFill>
                <a:latin typeface="メイリオ" panose="020B0604030504040204" pitchFamily="50" charset="-128"/>
              </a:rPr>
              <a:t> 社会通念や慣習の中で、社会によって作り上げられた</a:t>
            </a:r>
            <a:r>
              <a:rPr lang="en-US" altLang="ja-JP" sz="2000" dirty="0">
                <a:solidFill>
                  <a:prstClr val="black"/>
                </a:solidFill>
                <a:latin typeface="メイリオ" panose="020B0604030504040204" pitchFamily="50" charset="-128"/>
              </a:rPr>
              <a:t/>
            </a:r>
            <a:br>
              <a:rPr lang="en-US" altLang="ja-JP" sz="2000" dirty="0">
                <a:solidFill>
                  <a:prstClr val="black"/>
                </a:solidFill>
                <a:latin typeface="メイリオ" panose="020B0604030504040204" pitchFamily="50" charset="-128"/>
              </a:rPr>
            </a:br>
            <a:r>
              <a:rPr lang="ja-JP" altLang="en-US" sz="2000" dirty="0">
                <a:solidFill>
                  <a:prstClr val="black"/>
                </a:solidFill>
                <a:latin typeface="メイリオ" panose="020B0604030504040204" pitchFamily="50" charset="-128"/>
              </a:rPr>
              <a:t>「男性像」「女性像」による性別</a:t>
            </a:r>
            <a:endParaRPr lang="en-US" altLang="ja-JP" sz="2000" dirty="0">
              <a:solidFill>
                <a:prstClr val="black"/>
              </a:solidFill>
              <a:latin typeface="メイリオ" panose="020B0604030504040204" pitchFamily="50" charset="-128"/>
            </a:endParaRPr>
          </a:p>
          <a:p>
            <a:pPr lvl="0">
              <a:spcAft>
                <a:spcPts val="1200"/>
              </a:spcAft>
            </a:pPr>
            <a:r>
              <a:rPr lang="ja-JP" altLang="en-US" sz="2000" dirty="0">
                <a:solidFill>
                  <a:prstClr val="black"/>
                </a:solidFill>
                <a:latin typeface="メイリオ" panose="020B0604030504040204" pitchFamily="50" charset="-128"/>
              </a:rPr>
              <a:t> 社会で期待されている（又は担っている）役割や立場の</a:t>
            </a:r>
            <a:r>
              <a:rPr lang="ja-JP" altLang="en-US" sz="2000" dirty="0" smtClean="0">
                <a:solidFill>
                  <a:prstClr val="black"/>
                </a:solidFill>
                <a:latin typeface="メイリオ" panose="020B0604030504040204" pitchFamily="50" charset="-128"/>
              </a:rPr>
              <a:t>違い</a:t>
            </a:r>
            <a:endParaRPr lang="ja-JP" altLang="en-US" sz="2000" dirty="0">
              <a:solidFill>
                <a:prstClr val="black"/>
              </a:solidFill>
              <a:latin typeface="メイリオ" panose="020B0604030504040204" pitchFamily="50" charset="-128"/>
            </a:endParaRPr>
          </a:p>
        </p:txBody>
      </p:sp>
      <p:sp>
        <p:nvSpPr>
          <p:cNvPr id="5" name="正方形/長方形 4"/>
          <p:cNvSpPr/>
          <p:nvPr/>
        </p:nvSpPr>
        <p:spPr>
          <a:xfrm>
            <a:off x="558003" y="3645024"/>
            <a:ext cx="8098315" cy="1779617"/>
          </a:xfrm>
          <a:prstGeom prst="rect">
            <a:avLst/>
          </a:prstGeom>
          <a:solidFill>
            <a:schemeClr val="bg1">
              <a:lumMod val="95000"/>
            </a:schemeClr>
          </a:solidFill>
        </p:spPr>
        <p:txBody>
          <a:bodyPr wrap="square" lIns="180000" anchor="ctr">
            <a:noAutofit/>
          </a:bodyPr>
          <a:lstStyle/>
          <a:p>
            <a:pPr lvl="0"/>
            <a:r>
              <a:rPr lang="ja-JP" altLang="en-US" sz="2800" b="1" dirty="0">
                <a:solidFill>
                  <a:prstClr val="black"/>
                </a:solidFill>
              </a:rPr>
              <a:t>男性と女性で異なる災害の影響</a:t>
            </a:r>
            <a:endParaRPr lang="en-US" altLang="ja-JP" sz="2800" b="1" dirty="0">
              <a:solidFill>
                <a:prstClr val="black"/>
              </a:solidFill>
            </a:endParaRPr>
          </a:p>
          <a:p>
            <a:pPr lvl="0"/>
            <a:r>
              <a:rPr lang="ja-JP" altLang="en-US" dirty="0">
                <a:solidFill>
                  <a:prstClr val="black"/>
                </a:solidFill>
              </a:rPr>
              <a:t>（例）</a:t>
            </a:r>
            <a:endParaRPr lang="en-US" altLang="ja-JP" dirty="0">
              <a:solidFill>
                <a:prstClr val="black"/>
              </a:solidFill>
            </a:endParaRPr>
          </a:p>
          <a:p>
            <a:pPr marL="285750" lvl="0" indent="-285750" algn="just">
              <a:buFont typeface="Arial"/>
              <a:buChar char="•"/>
            </a:pPr>
            <a:r>
              <a:rPr lang="ja-JP" altLang="en-US" sz="2000" dirty="0">
                <a:solidFill>
                  <a:prstClr val="black"/>
                </a:solidFill>
              </a:rPr>
              <a:t>女性の死者が男性を上回る</a:t>
            </a:r>
            <a:endParaRPr lang="en-US" altLang="ja-JP" sz="2000" dirty="0">
              <a:solidFill>
                <a:prstClr val="black"/>
              </a:solidFill>
            </a:endParaRPr>
          </a:p>
          <a:p>
            <a:pPr marL="285750" lvl="0" indent="-285750" algn="just">
              <a:buFont typeface="Arial"/>
              <a:buChar char="•"/>
            </a:pPr>
            <a:r>
              <a:rPr lang="ja-JP" altLang="en-US" sz="2000" dirty="0">
                <a:solidFill>
                  <a:prstClr val="black"/>
                </a:solidFill>
              </a:rPr>
              <a:t>男性に比べて女性は災害後の雇用状況や健康状況が厳しい</a:t>
            </a:r>
            <a:endParaRPr lang="en-US" altLang="ja-JP" dirty="0">
              <a:solidFill>
                <a:prstClr val="black"/>
              </a:solidFill>
            </a:endParaRPr>
          </a:p>
          <a:p>
            <a:pPr marL="285750" lvl="0" indent="-285750" algn="just">
              <a:buFont typeface="Arial"/>
              <a:buChar char="•"/>
            </a:pPr>
            <a:r>
              <a:rPr lang="ja-JP" altLang="en-US" sz="2000" dirty="0">
                <a:solidFill>
                  <a:prstClr val="black"/>
                </a:solidFill>
              </a:rPr>
              <a:t>女性の方が避難所生活で不便を感じる　（生活環境、暴力など）</a:t>
            </a:r>
            <a:endParaRPr lang="en-US" altLang="ja-JP" sz="2000" dirty="0">
              <a:solidFill>
                <a:prstClr val="black"/>
              </a:solidFill>
            </a:endParaRPr>
          </a:p>
        </p:txBody>
      </p:sp>
      <p:sp>
        <p:nvSpPr>
          <p:cNvPr id="6" name="正方形/長方形 5"/>
          <p:cNvSpPr/>
          <p:nvPr/>
        </p:nvSpPr>
        <p:spPr>
          <a:xfrm>
            <a:off x="441608" y="5805264"/>
            <a:ext cx="8260783" cy="553998"/>
          </a:xfrm>
          <a:prstGeom prst="rect">
            <a:avLst/>
          </a:prstGeom>
        </p:spPr>
        <p:txBody>
          <a:bodyPr wrap="square">
            <a:spAutoFit/>
          </a:bodyPr>
          <a:lstStyle/>
          <a:p>
            <a:r>
              <a:rPr lang="ja-JP" altLang="en-US" sz="3000" dirty="0">
                <a:solidFill>
                  <a:schemeClr val="accent5"/>
                </a:solidFill>
              </a:rPr>
              <a:t>抱える困難と支援ニーズ</a:t>
            </a:r>
            <a:r>
              <a:rPr lang="ja-JP" altLang="en-US" sz="3000" dirty="0" smtClean="0">
                <a:solidFill>
                  <a:schemeClr val="accent5"/>
                </a:solidFill>
              </a:rPr>
              <a:t>も男性と女性で異なる</a:t>
            </a:r>
            <a:endParaRPr lang="ja-JP" altLang="en-US" sz="3000" dirty="0">
              <a:solidFill>
                <a:schemeClr val="accent5"/>
              </a:solidFill>
            </a:endParaRPr>
          </a:p>
        </p:txBody>
      </p:sp>
    </p:spTree>
    <p:extLst>
      <p:ext uri="{BB962C8B-B14F-4D97-AF65-F5344CB8AC3E}">
        <p14:creationId xmlns:p14="http://schemas.microsoft.com/office/powerpoint/2010/main" val="2765105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3" name="正方形/長方形 2"/>
          <p:cNvSpPr/>
          <p:nvPr/>
        </p:nvSpPr>
        <p:spPr>
          <a:xfrm>
            <a:off x="558004" y="869811"/>
            <a:ext cx="6822308" cy="830997"/>
          </a:xfrm>
          <a:prstGeom prst="rect">
            <a:avLst/>
          </a:prstGeom>
        </p:spPr>
        <p:txBody>
          <a:bodyPr wrap="square">
            <a:spAutoFit/>
          </a:bodyPr>
          <a:lstStyle/>
          <a:p>
            <a:r>
              <a:rPr lang="ja-JP" altLang="en-US" sz="2000" dirty="0">
                <a:latin typeface="+mn-ea"/>
              </a:rPr>
              <a:t>阪神・淡路</a:t>
            </a:r>
            <a:r>
              <a:rPr lang="ja-JP" altLang="en-US" sz="2000" dirty="0" smtClean="0">
                <a:latin typeface="+mn-ea"/>
              </a:rPr>
              <a:t>大震災における兵庫県の</a:t>
            </a:r>
            <a:r>
              <a:rPr lang="ja-JP" altLang="en-US" sz="2000" dirty="0">
                <a:latin typeface="+mn-ea"/>
              </a:rPr>
              <a:t>死者数</a:t>
            </a:r>
            <a:r>
              <a:rPr lang="ja-JP" altLang="en-US" sz="2000" dirty="0" smtClean="0">
                <a:latin typeface="+mn-ea"/>
              </a:rPr>
              <a:t>は</a:t>
            </a:r>
            <a:endParaRPr lang="en-US" altLang="ja-JP" sz="2000" dirty="0" smtClean="0">
              <a:latin typeface="+mn-ea"/>
            </a:endParaRPr>
          </a:p>
          <a:p>
            <a:r>
              <a:rPr lang="ja-JP" altLang="en-US" sz="2800" b="1" dirty="0" smtClean="0">
                <a:latin typeface="+mn-ea"/>
              </a:rPr>
              <a:t>女性</a:t>
            </a:r>
            <a:r>
              <a:rPr lang="ja-JP" altLang="en-US" sz="2000" dirty="0" smtClean="0">
                <a:latin typeface="+mn-ea"/>
              </a:rPr>
              <a:t>は男性に比べ約</a:t>
            </a:r>
            <a:r>
              <a:rPr lang="en-US" altLang="ja-JP" sz="2000" dirty="0" smtClean="0">
                <a:latin typeface="+mn-ea"/>
              </a:rPr>
              <a:t>1,000</a:t>
            </a:r>
            <a:r>
              <a:rPr lang="ja-JP" altLang="en-US" sz="2000" dirty="0" smtClean="0">
                <a:latin typeface="+mn-ea"/>
              </a:rPr>
              <a:t>人多く、約</a:t>
            </a:r>
            <a:r>
              <a:rPr lang="en-US" altLang="ja-JP" sz="2800" b="1" dirty="0" smtClean="0">
                <a:latin typeface="+mn-ea"/>
              </a:rPr>
              <a:t>1.4</a:t>
            </a:r>
            <a:r>
              <a:rPr lang="ja-JP" altLang="en-US" sz="2000" dirty="0" smtClean="0">
                <a:latin typeface="+mn-ea"/>
              </a:rPr>
              <a:t>倍であった</a:t>
            </a:r>
            <a:endParaRPr lang="ja-JP" altLang="en-US" sz="2000" dirty="0">
              <a:latin typeface="+mn-ea"/>
            </a:endParaRPr>
          </a:p>
        </p:txBody>
      </p:sp>
      <p:sp>
        <p:nvSpPr>
          <p:cNvPr id="7"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阪神</a:t>
            </a:r>
            <a:r>
              <a:rPr lang="ja-JP" altLang="en-US" sz="2400" dirty="0">
                <a:solidFill>
                  <a:schemeClr val="bg1"/>
                </a:solidFill>
                <a:latin typeface="+mn-ea"/>
                <a:ea typeface="+mn-ea"/>
              </a:rPr>
              <a:t>・淡路大震災の男女別・年齢階層別死者数</a:t>
            </a:r>
          </a:p>
        </p:txBody>
      </p:sp>
      <p:sp>
        <p:nvSpPr>
          <p:cNvPr id="4" name="正方形/長方形 3"/>
          <p:cNvSpPr/>
          <p:nvPr/>
        </p:nvSpPr>
        <p:spPr>
          <a:xfrm>
            <a:off x="287524" y="5949280"/>
            <a:ext cx="8568952" cy="461665"/>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兵庫県「阪神・淡路大震災の死者にかかる調査について」（平成</a:t>
            </a:r>
            <a:r>
              <a:rPr lang="en-US" altLang="ja-JP" sz="1200" dirty="0">
                <a:solidFill>
                  <a:srgbClr val="231F20"/>
                </a:solidFill>
                <a:latin typeface="ＭＳ 明朝" panose="02020609040205080304" pitchFamily="17" charset="-128"/>
                <a:ea typeface="ＭＳ 明朝" panose="02020609040205080304" pitchFamily="17" charset="-128"/>
              </a:rPr>
              <a:t>17</a:t>
            </a:r>
            <a:r>
              <a:rPr lang="ja-JP" altLang="en-US" sz="1200" dirty="0">
                <a:solidFill>
                  <a:srgbClr val="231F20"/>
                </a:solidFill>
                <a:latin typeface="ＭＳ 明朝" panose="02020609040205080304" pitchFamily="17" charset="-128"/>
                <a:ea typeface="ＭＳ 明朝" panose="02020609040205080304" pitchFamily="17" charset="-128"/>
              </a:rPr>
              <a:t>年）より作成。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性別不詳，年齢不詳は除く。</a:t>
            </a:r>
            <a:endParaRPr lang="ja-JP" altLang="en-US" sz="1200" dirty="0">
              <a:latin typeface="ＭＳ 明朝" panose="02020609040205080304" pitchFamily="17" charset="-128"/>
              <a:ea typeface="ＭＳ 明朝" panose="02020609040205080304" pitchFamily="17"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644758830"/>
              </p:ext>
            </p:extLst>
          </p:nvPr>
        </p:nvGraphicFramePr>
        <p:xfrm>
          <a:off x="287524" y="1700808"/>
          <a:ext cx="8568952"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5922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6699</Words>
  <Application>Microsoft Office PowerPoint</Application>
  <PresentationFormat>画面に合わせる (4:3)</PresentationFormat>
  <Paragraphs>739</Paragraphs>
  <Slides>42</Slides>
  <Notes>42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42</vt:i4>
      </vt:variant>
    </vt:vector>
  </HeadingPairs>
  <TitlesOfParts>
    <vt:vector size="52" baseType="lpstr">
      <vt:lpstr>GothicMB101Pro-Regular-90pv-RKSJ-H-Identity-H</vt:lpstr>
      <vt:lpstr>HGP創英角ｺﾞｼｯｸUB</vt:lpstr>
      <vt:lpstr>ＭＳ Ｐゴシック</vt:lpstr>
      <vt:lpstr>ＭＳ 明朝</vt:lpstr>
      <vt:lpstr>メイリオ</vt:lpstr>
      <vt:lpstr>メイリオ 本文</vt:lpstr>
      <vt:lpstr>Arial</vt:lpstr>
      <vt:lpstr>Calibri</vt:lpstr>
      <vt:lpstr>Wingdings</vt:lpstr>
      <vt:lpstr>Office ​​テーマ</vt:lpstr>
      <vt:lpstr>男女共同参画の視点からの防災研修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グループで話し合い</vt:lpstr>
      <vt:lpstr>津波①</vt:lpstr>
      <vt:lpstr>津波②</vt:lpstr>
      <vt:lpstr>PowerPoint プレゼンテーション</vt:lpstr>
      <vt:lpstr>PowerPoint プレゼンテーション</vt:lpstr>
      <vt:lpstr>PowerPoint プレゼンテーション</vt:lpstr>
      <vt:lpstr>地域の災害の特色</vt:lpstr>
      <vt:lpstr>地域の防災における 男女共同参画推進の取組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2016-06-01T07:20:15Z</dcterms:created>
  <dcterms:modified xsi:type="dcterms:W3CDTF">2016-06-01T07:28:52Z</dcterms:modified>
</cp:coreProperties>
</file>