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20" r:id="rId2"/>
    <p:sldId id="405" r:id="rId3"/>
    <p:sldId id="419" r:id="rId4"/>
    <p:sldId id="406" r:id="rId5"/>
    <p:sldId id="407" r:id="rId6"/>
    <p:sldId id="408" r:id="rId7"/>
    <p:sldId id="409" r:id="rId8"/>
    <p:sldId id="410" r:id="rId9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9DB"/>
    <a:srgbClr val="FFCC00"/>
    <a:srgbClr val="FFFCDB"/>
    <a:srgbClr val="FFD47D"/>
    <a:srgbClr val="FDE899"/>
    <a:srgbClr val="D1E0B3"/>
    <a:srgbClr val="FFD8D7"/>
    <a:srgbClr val="FCDD6A"/>
    <a:srgbClr val="FFD685"/>
    <a:srgbClr val="FFE0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50" autoAdjust="0"/>
    <p:restoredTop sz="88669" autoAdjust="0"/>
  </p:normalViewPr>
  <p:slideViewPr>
    <p:cSldViewPr>
      <p:cViewPr varScale="1">
        <p:scale>
          <a:sx n="62" d="100"/>
          <a:sy n="62" d="100"/>
        </p:scale>
        <p:origin x="1620" y="72"/>
      </p:cViewPr>
      <p:guideLst>
        <p:guide orient="horz" pos="2205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382"/>
    </p:cViewPr>
  </p:sorterViewPr>
  <p:notesViewPr>
    <p:cSldViewPr>
      <p:cViewPr varScale="1">
        <p:scale>
          <a:sx n="50" d="100"/>
          <a:sy n="50" d="100"/>
        </p:scale>
        <p:origin x="2904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12E235-79D1-CD4C-83FD-897C20296FC3}" type="datetimeFigureOut">
              <a:rPr kumimoji="1" lang="ja-JP" altLang="en-US" smtClean="0"/>
              <a:t>2016/6/1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1B3A06-7739-C047-974D-9D758413E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3129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B0AD6F-552D-47D6-BB00-17ACF9E50FF1}" type="datetimeFigureOut">
              <a:rPr kumimoji="1" lang="ja-JP" altLang="en-US" smtClean="0"/>
              <a:t>2016/6/1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0DD06D-053A-4048-A6F3-2B261F4FE6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778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0DD06D-053A-4048-A6F3-2B261F4FE62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68449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b="1" dirty="0" smtClean="0"/>
              <a:t>セッション２の進め方を説明します。</a:t>
            </a:r>
            <a:endParaRPr kumimoji="1" lang="en-US" altLang="ja-JP" b="1" dirty="0" smtClean="0"/>
          </a:p>
          <a:p>
            <a:endParaRPr kumimoji="1" lang="en-US" altLang="ja-JP" dirty="0" smtClean="0"/>
          </a:p>
          <a:p>
            <a:r>
              <a:rPr kumimoji="1" lang="ja-JP" altLang="en-US" b="1" dirty="0" smtClean="0"/>
              <a:t>ポイント</a:t>
            </a:r>
            <a:endParaRPr kumimoji="1" lang="en-US" altLang="ja-JP" b="1" dirty="0" smtClean="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kumimoji="1" lang="ja-JP" altLang="en-US" dirty="0" smtClean="0"/>
              <a:t>最初は個人で考えること</a:t>
            </a:r>
            <a:endParaRPr kumimoji="1" lang="en-US" altLang="ja-JP" dirty="0" smtClean="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kumimoji="1" lang="ja-JP" altLang="en-US" dirty="0" smtClean="0"/>
              <a:t>次に、グループで話し合うこと。グループで話し合った内容は、後で全体で共有すること</a:t>
            </a:r>
            <a:endParaRPr kumimoji="1" lang="en-US" altLang="ja-JP" dirty="0" smtClean="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kumimoji="1" lang="ja-JP" altLang="en-US" dirty="0" smtClean="0"/>
              <a:t>最後に講師から解説を行うこと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0DD06D-053A-4048-A6F3-2B261F4FE62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4439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b="1" dirty="0" smtClean="0"/>
              <a:t>話し合いのルールを説明します。</a:t>
            </a:r>
            <a:endParaRPr kumimoji="1" lang="en-US" altLang="ja-JP" b="1" dirty="0" smtClean="0"/>
          </a:p>
          <a:p>
            <a:endParaRPr kumimoji="1" lang="en-US" altLang="ja-JP" dirty="0" smtClean="0"/>
          </a:p>
          <a:p>
            <a:r>
              <a:rPr kumimoji="1" lang="ja-JP" altLang="en-US" b="1" dirty="0" smtClean="0"/>
              <a:t>ポイント</a:t>
            </a:r>
            <a:endParaRPr kumimoji="1" lang="en-US" altLang="ja-JP" b="1" dirty="0" smtClean="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kumimoji="1" lang="ja-JP" altLang="en-US" dirty="0" smtClean="0"/>
              <a:t>グループワークの時間は限られているので、全員が平等に発言する時間を持つこと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kumimoji="1" lang="ja-JP" altLang="en-US" dirty="0" smtClean="0"/>
              <a:t>他人の意見について否定したり、批判したりしないこと（ここで聞いた個人的な秘密を、他の場で他人にしゃべる、ということも安全を脅かす行為であること）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kumimoji="1" lang="ja-JP" altLang="en-US" dirty="0" smtClean="0"/>
              <a:t>話し合いは、組織や団体としての公式見解を聞くものではないので、個人の立場で自由に発想し、発言すること</a:t>
            </a:r>
          </a:p>
          <a:p>
            <a:pPr marL="0" indent="0">
              <a:buFont typeface="Wingdings" panose="05000000000000000000" pitchFamily="2" charset="2"/>
              <a:buNone/>
            </a:pPr>
            <a:endParaRPr kumimoji="1" lang="en-US" altLang="ja-JP" dirty="0" smtClean="0"/>
          </a:p>
          <a:p>
            <a:pPr marL="0" indent="0">
              <a:buFont typeface="Wingdings" panose="05000000000000000000" pitchFamily="2" charset="2"/>
              <a:buNone/>
            </a:pPr>
            <a:r>
              <a:rPr kumimoji="1" lang="ja-JP" altLang="en-US" dirty="0" smtClean="0"/>
              <a:t>グループワークを円滑に進めるため、自己紹介とアイスブレイクの時間を設けるとよい。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kumimoji="1" lang="ja-JP" altLang="en-US" dirty="0" smtClean="0"/>
              <a:t>（例：自己紹介として、①名前、②所属、③「実は・・・です」と一人一言ずつ発言してもらう　など）</a:t>
            </a:r>
          </a:p>
          <a:p>
            <a:pPr marL="0" indent="0">
              <a:buFont typeface="Wingdings" panose="05000000000000000000" pitchFamily="2" charset="2"/>
              <a:buNone/>
            </a:pP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0DD06D-053A-4048-A6F3-2B261F4FE62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92922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dirty="0" smtClean="0"/>
              <a:t>（グループで話し合いをしてもらう時間に投影するスライドです）</a:t>
            </a:r>
            <a:endParaRPr kumimoji="1" lang="en-US" altLang="ja-JP" b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b="1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0DD06D-053A-4048-A6F3-2B261F4FE62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22088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b="1" dirty="0" smtClean="0"/>
              <a:t>（シチュエーションシート「津波」を読み上げる際に投影するスライドです）</a:t>
            </a:r>
            <a:endParaRPr kumimoji="1" lang="en-US" altLang="ja-JP" b="1" dirty="0" smtClean="0"/>
          </a:p>
          <a:p>
            <a:r>
              <a:rPr kumimoji="1" lang="ja-JP" altLang="en-US" b="1" dirty="0" smtClean="0"/>
              <a:t>サンプルとして、「津波」のシチュエーションを挿入しています</a:t>
            </a:r>
            <a:r>
              <a:rPr kumimoji="1" lang="ja-JP" altLang="en-US" b="1" smtClean="0"/>
              <a:t>が、地域の実情に応じてシチュエーションシート集から適切なシチュエーションを選択してください。</a:t>
            </a:r>
            <a:endParaRPr kumimoji="1" lang="ja-JP" altLang="en-US" b="1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0DD06D-053A-4048-A6F3-2B261F4FE62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05471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dirty="0" smtClean="0"/>
              <a:t>（シチュエーションシート「津波」を読み上げる際に投影するスライドです）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0DD06D-053A-4048-A6F3-2B261F4FE62D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7180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b="1" dirty="0" smtClean="0"/>
              <a:t>シチュエーションシート「津波」について解説します。</a:t>
            </a:r>
            <a:endParaRPr kumimoji="1" lang="en-US" altLang="ja-JP" b="1" dirty="0" smtClean="0"/>
          </a:p>
          <a:p>
            <a:endParaRPr kumimoji="1" lang="en-US" altLang="ja-JP" b="1" dirty="0" smtClean="0"/>
          </a:p>
          <a:p>
            <a:r>
              <a:rPr kumimoji="1" lang="ja-JP" altLang="en-US" b="1" dirty="0" smtClean="0"/>
              <a:t>ポイント</a:t>
            </a:r>
            <a:endParaRPr kumimoji="1" lang="en-US" altLang="ja-JP" b="1" dirty="0" smtClean="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kumimoji="1" lang="ja-JP" altLang="en-US" b="0" dirty="0" smtClean="0"/>
              <a:t>「気になるワード」に留意してケースを考えること</a:t>
            </a:r>
            <a:endParaRPr kumimoji="1" lang="en-US" altLang="ja-JP" b="0" dirty="0" smtClean="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kumimoji="1" lang="ja-JP" altLang="en-US" b="0" dirty="0" smtClean="0"/>
              <a:t>「対策のポイント」として挙げられたことについて気づき、日頃の活動を振り返ることが重要であること</a:t>
            </a:r>
            <a:endParaRPr kumimoji="1" lang="ja-JP" altLang="en-US" b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0DD06D-053A-4048-A6F3-2B261F4FE62D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8489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b="1" dirty="0" smtClean="0"/>
              <a:t>シチュエーションシート「津波」の「対策のポイント」に関して詳しく解説します。</a:t>
            </a:r>
            <a:endParaRPr kumimoji="1" lang="en-US" altLang="ja-JP" b="1" dirty="0" smtClean="0"/>
          </a:p>
          <a:p>
            <a:endParaRPr kumimoji="1" lang="en-US" altLang="ja-JP" b="1" dirty="0" smtClean="0"/>
          </a:p>
          <a:p>
            <a:r>
              <a:rPr kumimoji="1" lang="ja-JP" altLang="en-US" b="1" dirty="0" smtClean="0"/>
              <a:t>ポイント</a:t>
            </a:r>
            <a:endParaRPr kumimoji="1" lang="en-US" altLang="ja-JP" b="1" dirty="0" smtClean="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kumimoji="1" lang="ja-JP" altLang="en-US" b="0" dirty="0" smtClean="0"/>
              <a:t>多様な住民に対して防災知識の普及、訓練ができているか</a:t>
            </a:r>
            <a:endParaRPr kumimoji="1" lang="en-US" altLang="ja-JP" b="0" dirty="0" smtClean="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kumimoji="1" lang="ja-JP" altLang="en-US" b="0" dirty="0" smtClean="0"/>
              <a:t>避難誘導が円滑に実施できるよう準備ができているか</a:t>
            </a:r>
            <a:endParaRPr kumimoji="1" lang="en-US" altLang="ja-JP" b="0" dirty="0" smtClean="0"/>
          </a:p>
          <a:p>
            <a:pPr marL="171450" indent="-171450">
              <a:buFont typeface="Wingdings" panose="05000000000000000000" pitchFamily="2" charset="2"/>
              <a:buChar char="ü"/>
            </a:pPr>
            <a:endParaRPr kumimoji="1" lang="en-US" altLang="ja-JP" b="0" dirty="0" smtClean="0"/>
          </a:p>
          <a:p>
            <a:pPr marL="0" indent="0">
              <a:buFont typeface="Wingdings" panose="05000000000000000000" pitchFamily="2" charset="2"/>
              <a:buNone/>
            </a:pPr>
            <a:r>
              <a:rPr kumimoji="1" lang="ja-JP" altLang="en-US" b="0" dirty="0" smtClean="0"/>
              <a:t>⇒「男女共同参画の視点からの防災・復興の取組指針」及び「解説・事例集」を参照する</a:t>
            </a:r>
            <a:endParaRPr kumimoji="1" lang="en-US" altLang="ja-JP" b="0" dirty="0" smtClean="0"/>
          </a:p>
          <a:p>
            <a:r>
              <a:rPr kumimoji="1" lang="ja-JP" altLang="en-US" smtClean="0"/>
              <a:t>⇒その他、地域の</a:t>
            </a:r>
            <a:r>
              <a:rPr kumimoji="1" lang="ja-JP" altLang="ja-JP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居住環境や地域環境、防災体制の取組等</a:t>
            </a:r>
            <a:r>
              <a:rPr kumimoji="1" lang="ja-JP" alt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を</a:t>
            </a:r>
            <a:r>
              <a:rPr kumimoji="1" lang="ja-JP" altLang="ja-JP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勘案し、「気になるワード」や「対策のポイント」として挙げられていること以外</a:t>
            </a:r>
            <a:r>
              <a:rPr kumimoji="1" lang="ja-JP" alt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について取り上げてもよい。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0DD06D-053A-4048-A6F3-2B261F4FE62D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6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9FA3B-C185-4F4F-8819-8EC1E10AD333}" type="datetimeFigureOut">
              <a:rPr kumimoji="1" lang="ja-JP" altLang="en-US" smtClean="0"/>
              <a:t>2016/6/1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E49A-01C1-42EB-8390-6579CABE45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3080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9FA3B-C185-4F4F-8819-8EC1E10AD333}" type="datetimeFigureOut">
              <a:rPr kumimoji="1" lang="ja-JP" altLang="en-US" smtClean="0"/>
              <a:t>2016/6/1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E49A-01C1-42EB-8390-6579CABE45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8577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9FA3B-C185-4F4F-8819-8EC1E10AD333}" type="datetimeFigureOut">
              <a:rPr kumimoji="1" lang="ja-JP" altLang="en-US" smtClean="0"/>
              <a:t>2016/6/1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E49A-01C1-42EB-8390-6579CABE45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8397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9FA3B-C185-4F4F-8819-8EC1E10AD333}" type="datetimeFigureOut">
              <a:rPr kumimoji="1" lang="ja-JP" altLang="en-US" smtClean="0"/>
              <a:t>2016/6/1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E49A-01C1-42EB-8390-6579CABE45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123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9FA3B-C185-4F4F-8819-8EC1E10AD333}" type="datetimeFigureOut">
              <a:rPr kumimoji="1" lang="ja-JP" altLang="en-US" smtClean="0"/>
              <a:t>2016/6/1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E49A-01C1-42EB-8390-6579CABE45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1897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9FA3B-C185-4F4F-8819-8EC1E10AD333}" type="datetimeFigureOut">
              <a:rPr kumimoji="1" lang="ja-JP" altLang="en-US" smtClean="0"/>
              <a:t>2016/6/1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E49A-01C1-42EB-8390-6579CABE45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141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9FA3B-C185-4F4F-8819-8EC1E10AD333}" type="datetimeFigureOut">
              <a:rPr kumimoji="1" lang="ja-JP" altLang="en-US" smtClean="0"/>
              <a:t>2016/6/1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E49A-01C1-42EB-8390-6579CABE45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275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9FA3B-C185-4F4F-8819-8EC1E10AD333}" type="datetimeFigureOut">
              <a:rPr kumimoji="1" lang="ja-JP" altLang="en-US" smtClean="0"/>
              <a:t>2016/6/1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E49A-01C1-42EB-8390-6579CABE45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1208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9FA3B-C185-4F4F-8819-8EC1E10AD333}" type="datetimeFigureOut">
              <a:rPr kumimoji="1" lang="ja-JP" altLang="en-US" smtClean="0"/>
              <a:t>2016/6/1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E49A-01C1-42EB-8390-6579CABE45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1895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9FA3B-C185-4F4F-8819-8EC1E10AD333}" type="datetimeFigureOut">
              <a:rPr kumimoji="1" lang="ja-JP" altLang="en-US" smtClean="0"/>
              <a:t>2016/6/1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E49A-01C1-42EB-8390-6579CABE45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9571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9FA3B-C185-4F4F-8819-8EC1E10AD333}" type="datetimeFigureOut">
              <a:rPr kumimoji="1" lang="ja-JP" altLang="en-US" smtClean="0"/>
              <a:t>2016/6/1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E49A-01C1-42EB-8390-6579CABE45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3616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9FA3B-C185-4F4F-8819-8EC1E10AD333}" type="datetimeFigureOut">
              <a:rPr kumimoji="1" lang="ja-JP" altLang="en-US" smtClean="0"/>
              <a:t>2016/6/1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8E49A-01C1-42EB-8390-6579CABE45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4709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89756" y="108833"/>
            <a:ext cx="8964488" cy="646331"/>
          </a:xfrm>
          <a:prstGeom prst="rect">
            <a:avLst/>
          </a:prstGeom>
          <a:solidFill>
            <a:schemeClr val="accent5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0" anchor="ctr" anchorCtr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3600" dirty="0">
                <a:solidFill>
                  <a:schemeClr val="bg1"/>
                </a:solidFill>
                <a:latin typeface="+mj-ea"/>
                <a:ea typeface="+mj-ea"/>
              </a:rPr>
              <a:t>男女共同参画の視点から</a:t>
            </a:r>
            <a:r>
              <a:rPr lang="ja-JP" altLang="en-US" sz="3600" dirty="0" smtClean="0">
                <a:solidFill>
                  <a:schemeClr val="bg1"/>
                </a:solidFill>
                <a:latin typeface="+mj-ea"/>
                <a:ea typeface="+mj-ea"/>
              </a:rPr>
              <a:t>の防災</a:t>
            </a:r>
            <a:r>
              <a:rPr lang="ja-JP" altLang="en-US" sz="3600" dirty="0">
                <a:solidFill>
                  <a:schemeClr val="bg1"/>
                </a:solidFill>
                <a:latin typeface="+mj-ea"/>
                <a:ea typeface="+mj-ea"/>
              </a:rPr>
              <a:t>研修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88250" y="1196752"/>
            <a:ext cx="1723549" cy="72582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ja-JP" altLang="en-US" sz="2400" dirty="0" smtClean="0">
                <a:solidFill>
                  <a:schemeClr val="bg1"/>
                </a:solidFill>
              </a:rPr>
              <a:t>座　学</a:t>
            </a:r>
            <a:endParaRPr kumimoji="1"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682191" y="1196753"/>
            <a:ext cx="2969929" cy="72582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50000"/>
              </a:schemeClr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kumimoji="1" lang="ja-JP" altLang="en-US" sz="2400" dirty="0" smtClean="0"/>
              <a:t>防災と男女共同参画</a:t>
            </a:r>
            <a:endParaRPr kumimoji="1" lang="ja-JP" altLang="en-US" sz="24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88250" y="2174921"/>
            <a:ext cx="1723549" cy="35162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ja-JP" altLang="en-US" sz="2400" dirty="0" smtClean="0">
                <a:solidFill>
                  <a:schemeClr val="bg1"/>
                </a:solidFill>
              </a:rPr>
              <a:t>グループ</a:t>
            </a:r>
            <a:endParaRPr lang="en-US" altLang="ja-JP" sz="2400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2400" dirty="0" smtClean="0">
                <a:solidFill>
                  <a:schemeClr val="bg1"/>
                </a:solidFill>
              </a:rPr>
              <a:t>ワーク</a:t>
            </a:r>
            <a:endParaRPr kumimoji="1" lang="en-US" altLang="ja-JP" sz="2400" dirty="0" smtClean="0">
              <a:solidFill>
                <a:schemeClr val="bg1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695639" y="3038067"/>
            <a:ext cx="4756682" cy="419617"/>
          </a:xfrm>
          <a:prstGeom prst="rect">
            <a:avLst/>
          </a:prstGeom>
          <a:solidFill>
            <a:srgbClr val="FDF9DB"/>
          </a:solidFill>
          <a:ln>
            <a:solidFill>
              <a:srgbClr val="FFCC00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kumimoji="1" lang="ja-JP" altLang="en-US" sz="2000" dirty="0" smtClean="0"/>
              <a:t>シチュエーションから考える行政の対策</a:t>
            </a:r>
            <a:endParaRPr kumimoji="1" lang="ja-JP" altLang="en-US" sz="20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695638" y="4589280"/>
            <a:ext cx="4756683" cy="41700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ja-JP" altLang="en-US" sz="2000" dirty="0" smtClean="0"/>
              <a:t>地域の課題と行政が実行すべき解決策</a:t>
            </a:r>
            <a:endParaRPr kumimoji="1" lang="ja-JP" altLang="en-US" sz="20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695638" y="5943537"/>
            <a:ext cx="1372305" cy="72582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kumimoji="1" lang="ja-JP" altLang="en-US" sz="2400" dirty="0" smtClean="0"/>
              <a:t>まとめ</a:t>
            </a:r>
            <a:endParaRPr kumimoji="1" lang="ja-JP" altLang="en-US" sz="24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207349" y="1196752"/>
            <a:ext cx="492443" cy="725823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bg1">
                <a:lumMod val="50000"/>
              </a:schemeClr>
            </a:solidFill>
          </a:ln>
        </p:spPr>
        <p:txBody>
          <a:bodyPr wrap="none" rtlCol="0" anchor="ctr">
            <a:noAutofit/>
          </a:bodyPr>
          <a:lstStyle/>
          <a:p>
            <a:r>
              <a:rPr kumimoji="1" lang="ja-JP" altLang="en-US" sz="2400" b="1" dirty="0" smtClean="0">
                <a:solidFill>
                  <a:schemeClr val="bg1"/>
                </a:solidFill>
              </a:rPr>
              <a:t>１</a:t>
            </a:r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695638" y="2174921"/>
            <a:ext cx="5976664" cy="725823"/>
          </a:xfrm>
          <a:prstGeom prst="rect">
            <a:avLst/>
          </a:prstGeom>
          <a:solidFill>
            <a:srgbClr val="FDF9DB"/>
          </a:solidFill>
          <a:ln>
            <a:solidFill>
              <a:srgbClr val="FFCC00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ja-JP" altLang="en-US" sz="2400" dirty="0"/>
              <a:t>男女共同参画の視点</a:t>
            </a:r>
            <a:r>
              <a:rPr lang="ja-JP" altLang="en-US" sz="2400" dirty="0" smtClean="0"/>
              <a:t>から具体的</a:t>
            </a:r>
            <a:r>
              <a:rPr lang="ja-JP" altLang="en-US" sz="2400" dirty="0"/>
              <a:t>に考える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2183382" y="2174921"/>
            <a:ext cx="492443" cy="725823"/>
          </a:xfrm>
          <a:prstGeom prst="rect">
            <a:avLst/>
          </a:prstGeom>
          <a:solidFill>
            <a:srgbClr val="FFCC00"/>
          </a:solidFill>
          <a:ln>
            <a:solidFill>
              <a:srgbClr val="FFCC00"/>
            </a:solidFill>
          </a:ln>
        </p:spPr>
        <p:txBody>
          <a:bodyPr wrap="none" rtlCol="0" anchor="ctr">
            <a:noAutofit/>
          </a:bodyPr>
          <a:lstStyle/>
          <a:p>
            <a:r>
              <a:rPr kumimoji="1" lang="ja-JP" altLang="en-US" sz="2400" b="1" dirty="0" smtClean="0">
                <a:solidFill>
                  <a:schemeClr val="bg1"/>
                </a:solidFill>
              </a:rPr>
              <a:t>２</a:t>
            </a:r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695638" y="3682606"/>
            <a:ext cx="5976664" cy="72582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ja-JP" altLang="en-US" sz="2400" dirty="0"/>
              <a:t>男女共同参画の視点からの防災を実践</a:t>
            </a:r>
            <a:r>
              <a:rPr lang="ja-JP" altLang="en-US" sz="2400" dirty="0" smtClean="0"/>
              <a:t>する</a:t>
            </a:r>
            <a:endParaRPr lang="ja-JP" altLang="en-US" sz="24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183382" y="3682606"/>
            <a:ext cx="492443" cy="725823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txBody>
          <a:bodyPr wrap="none" rtlCol="0" anchor="ctr">
            <a:noAutofit/>
          </a:bodyPr>
          <a:lstStyle/>
          <a:p>
            <a:r>
              <a:rPr kumimoji="1" lang="ja-JP" altLang="en-US" sz="2400" b="1" dirty="0" smtClean="0">
                <a:solidFill>
                  <a:schemeClr val="bg1"/>
                </a:solidFill>
              </a:rPr>
              <a:t>３</a:t>
            </a:r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97963" y="5943536"/>
            <a:ext cx="1723549" cy="72582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ja-JP" altLang="en-US" sz="2400" dirty="0" smtClean="0">
                <a:solidFill>
                  <a:schemeClr val="bg1"/>
                </a:solidFill>
              </a:rPr>
              <a:t>まとめ</a:t>
            </a:r>
            <a:endParaRPr lang="en-US" altLang="ja-JP" sz="2400" dirty="0" smtClean="0">
              <a:solidFill>
                <a:schemeClr val="bg1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183382" y="5943535"/>
            <a:ext cx="492443" cy="725823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txBody>
          <a:bodyPr wrap="none" rtlCol="0" anchor="ctr">
            <a:noAutofit/>
          </a:bodyPr>
          <a:lstStyle/>
          <a:p>
            <a:r>
              <a:rPr lang="ja-JP" altLang="en-US" sz="2400" b="1" dirty="0">
                <a:solidFill>
                  <a:schemeClr val="bg1"/>
                </a:solidFill>
              </a:rPr>
              <a:t>４</a:t>
            </a:r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695638" y="5187133"/>
            <a:ext cx="4756684" cy="41700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ja-JP" altLang="en-US" sz="2000" dirty="0"/>
              <a:t>全国</a:t>
            </a:r>
            <a:r>
              <a:rPr lang="ja-JP" altLang="en-US" sz="2000" dirty="0" smtClean="0"/>
              <a:t>の取組</a:t>
            </a:r>
            <a:r>
              <a:rPr kumimoji="1" lang="ja-JP" altLang="en-US" sz="2000" dirty="0" smtClean="0"/>
              <a:t>事例紹介</a:t>
            </a:r>
            <a:endParaRPr kumimoji="1" lang="ja-JP" altLang="en-US" sz="2000" dirty="0"/>
          </a:p>
        </p:txBody>
      </p:sp>
      <p:sp>
        <p:nvSpPr>
          <p:cNvPr id="19" name="正方形/長方形 18"/>
          <p:cNvSpPr/>
          <p:nvPr/>
        </p:nvSpPr>
        <p:spPr>
          <a:xfrm>
            <a:off x="2183382" y="2174920"/>
            <a:ext cx="6493074" cy="725824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2687437" y="3022875"/>
            <a:ext cx="4764883" cy="434809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015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9756" y="108000"/>
            <a:ext cx="8964488" cy="488201"/>
          </a:xfrm>
          <a:prstGeom prst="rect">
            <a:avLst/>
          </a:prstGeom>
          <a:solidFill>
            <a:schemeClr val="accent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0" bIns="72000" anchor="ctr" anchorCtr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2400" dirty="0" smtClean="0">
                <a:solidFill>
                  <a:schemeClr val="bg1"/>
                </a:solidFill>
                <a:latin typeface="+mn-ea"/>
                <a:ea typeface="+mn-ea"/>
              </a:rPr>
              <a:t>セッション２の進め方</a:t>
            </a:r>
            <a:endParaRPr lang="ja-JP" altLang="en-US" sz="2400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25541" y="1124744"/>
            <a:ext cx="7328615" cy="1110350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lIns="180000" rtlCol="0" anchor="ctr" anchorCtr="0">
            <a:noAutofit/>
          </a:bodyPr>
          <a:lstStyle/>
          <a:p>
            <a:r>
              <a:rPr lang="ja-JP" altLang="en-US" sz="2000" dirty="0"/>
              <a:t>個人でシチュエーションシートを</a:t>
            </a:r>
            <a:r>
              <a:rPr lang="ja-JP" altLang="en-US" sz="2000" dirty="0" smtClean="0"/>
              <a:t>読む。</a:t>
            </a:r>
            <a:endParaRPr lang="ja-JP" altLang="en-US" sz="20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66488" y="1121213"/>
            <a:ext cx="492443" cy="1113881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ja-JP" altLang="en-US" sz="2400" b="1" dirty="0">
                <a:solidFill>
                  <a:schemeClr val="bg1"/>
                </a:solidFill>
              </a:rPr>
              <a:t>１</a:t>
            </a:r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125541" y="2462666"/>
            <a:ext cx="7328615" cy="1110350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lIns="180000" rtlCol="0" anchor="ctr" anchorCtr="0">
            <a:noAutofit/>
          </a:bodyPr>
          <a:lstStyle/>
          <a:p>
            <a:r>
              <a:rPr lang="ja-JP" altLang="en-US" sz="2000" dirty="0"/>
              <a:t>グループ</a:t>
            </a:r>
            <a:r>
              <a:rPr lang="ja-JP" altLang="en-US" sz="2000" dirty="0" smtClean="0"/>
              <a:t>で</a:t>
            </a:r>
            <a:endParaRPr lang="en-US" altLang="ja-JP" sz="2000" dirty="0" smtClean="0"/>
          </a:p>
          <a:p>
            <a:r>
              <a:rPr lang="ja-JP" altLang="en-US" sz="2000" dirty="0" smtClean="0"/>
              <a:t>「</a:t>
            </a:r>
            <a:r>
              <a:rPr lang="ja-JP" altLang="en-US" sz="2000" dirty="0"/>
              <a:t>１年前に戻ることができたら、地域の対策として</a:t>
            </a:r>
            <a:r>
              <a:rPr lang="ja-JP" altLang="en-US" sz="2000" dirty="0" smtClean="0"/>
              <a:t>、行政</a:t>
            </a:r>
            <a:r>
              <a:rPr lang="ja-JP" altLang="en-US" sz="2000" dirty="0"/>
              <a:t>は何をしておくとよいか」</a:t>
            </a:r>
            <a:r>
              <a:rPr lang="ja-JP" altLang="en-US" sz="2000" dirty="0" smtClean="0"/>
              <a:t>を話し合う。</a:t>
            </a:r>
            <a:endParaRPr lang="ja-JP" altLang="en-US" sz="20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66488" y="2459134"/>
            <a:ext cx="492443" cy="1113881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ja-JP" altLang="en-US" sz="2400" b="1" dirty="0" smtClean="0">
                <a:solidFill>
                  <a:schemeClr val="bg1"/>
                </a:solidFill>
              </a:rPr>
              <a:t>２</a:t>
            </a:r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125541" y="3797055"/>
            <a:ext cx="7328615" cy="1110350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lIns="216000" rtlCol="0" anchor="ctr" anchorCtr="0">
            <a:noAutofit/>
          </a:bodyPr>
          <a:lstStyle/>
          <a:p>
            <a:r>
              <a:rPr lang="ja-JP" altLang="en-US" sz="2000" dirty="0"/>
              <a:t>全体で話し合った内容を共有</a:t>
            </a:r>
            <a:r>
              <a:rPr lang="ja-JP" altLang="en-US" sz="2000" dirty="0" smtClean="0"/>
              <a:t>する。</a:t>
            </a:r>
            <a:endParaRPr lang="ja-JP" altLang="en-US" sz="20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66488" y="3793523"/>
            <a:ext cx="492443" cy="1113881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ja-JP" altLang="en-US" sz="2400" b="1" dirty="0">
                <a:solidFill>
                  <a:schemeClr val="bg1"/>
                </a:solidFill>
              </a:rPr>
              <a:t>３</a:t>
            </a:r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125541" y="5139714"/>
            <a:ext cx="7328615" cy="1110350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lIns="180000" rtlCol="0" anchor="ctr" anchorCtr="0">
            <a:noAutofit/>
          </a:bodyPr>
          <a:lstStyle/>
          <a:p>
            <a:r>
              <a:rPr lang="ja-JP" altLang="en-US" sz="2000" dirty="0"/>
              <a:t>講師が「気になるワード」「対策のポイント」を説明し、「男女共同参画の視点からの防災・復興の取組指針」及び「解説・事例集」を用いて解説</a:t>
            </a:r>
            <a:r>
              <a:rPr lang="ja-JP" altLang="en-US" sz="2000" dirty="0" smtClean="0"/>
              <a:t>する。</a:t>
            </a:r>
            <a:endParaRPr lang="ja-JP" altLang="en-US" sz="20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66488" y="5136182"/>
            <a:ext cx="492443" cy="1113881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ja-JP" altLang="en-US" sz="2400" b="1" dirty="0">
                <a:solidFill>
                  <a:schemeClr val="bg1"/>
                </a:solidFill>
              </a:rPr>
              <a:t>４</a:t>
            </a:r>
            <a:endParaRPr kumimoji="1" lang="ja-JP" alt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76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9756" y="108000"/>
            <a:ext cx="8964488" cy="488201"/>
          </a:xfrm>
          <a:prstGeom prst="rect">
            <a:avLst/>
          </a:prstGeom>
          <a:solidFill>
            <a:schemeClr val="accent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0" bIns="72000" anchor="ctr" anchorCtr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2400" dirty="0" smtClean="0">
                <a:solidFill>
                  <a:schemeClr val="bg1"/>
                </a:solidFill>
                <a:latin typeface="+mn-ea"/>
                <a:ea typeface="+mn-ea"/>
              </a:rPr>
              <a:t>話し合いのルール</a:t>
            </a:r>
            <a:endParaRPr lang="ja-JP" altLang="en-US" sz="2400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23728" y="1526563"/>
            <a:ext cx="6330428" cy="1110350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lIns="180000" rtlCol="0" anchor="ctr" anchorCtr="0">
            <a:noAutofit/>
          </a:bodyPr>
          <a:lstStyle/>
          <a:p>
            <a:r>
              <a:rPr lang="ja-JP" altLang="en-US" sz="2000" dirty="0"/>
              <a:t>全員が発言</a:t>
            </a:r>
            <a:r>
              <a:rPr lang="ja-JP" altLang="en-US" sz="2000" dirty="0" smtClean="0"/>
              <a:t>する。</a:t>
            </a:r>
            <a:endParaRPr lang="en-US" altLang="ja-JP" sz="2000" dirty="0" smtClean="0"/>
          </a:p>
          <a:p>
            <a:r>
              <a:rPr lang="ja-JP" altLang="en-US" sz="2000" dirty="0" smtClean="0"/>
              <a:t>時間</a:t>
            </a:r>
            <a:r>
              <a:rPr lang="ja-JP" altLang="en-US" sz="2000" dirty="0"/>
              <a:t>を独り占め</a:t>
            </a:r>
            <a:r>
              <a:rPr lang="ja-JP" altLang="en-US" sz="2000" dirty="0" smtClean="0"/>
              <a:t>しない。</a:t>
            </a:r>
            <a:endParaRPr lang="ja-JP" altLang="en-US" sz="2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66488" y="1523032"/>
            <a:ext cx="1457240" cy="1113881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ja-JP" altLang="en-US" sz="2800" b="1" dirty="0" smtClean="0">
                <a:solidFill>
                  <a:schemeClr val="bg1"/>
                </a:solidFill>
              </a:rPr>
              <a:t>平等</a:t>
            </a:r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123728" y="2968488"/>
            <a:ext cx="6330428" cy="1110350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lIns="180000" rtlCol="0" anchor="ctr" anchorCtr="0">
            <a:noAutofit/>
          </a:bodyPr>
          <a:lstStyle/>
          <a:p>
            <a:r>
              <a:rPr lang="ja-JP" altLang="en-US" sz="2000" dirty="0"/>
              <a:t>他人の意見を否定・批判</a:t>
            </a:r>
            <a:r>
              <a:rPr lang="ja-JP" altLang="en-US" sz="2000" dirty="0" smtClean="0"/>
              <a:t>しない。</a:t>
            </a:r>
            <a:endParaRPr lang="ja-JP" altLang="en-US" sz="20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66488" y="2964957"/>
            <a:ext cx="1457240" cy="1113881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ja-JP" altLang="en-US" sz="2800" b="1" dirty="0">
                <a:solidFill>
                  <a:schemeClr val="bg1"/>
                </a:solidFill>
              </a:rPr>
              <a:t>安全</a:t>
            </a:r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123728" y="4406882"/>
            <a:ext cx="6330428" cy="1110350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lIns="180000" rtlCol="0" anchor="ctr" anchorCtr="0">
            <a:noAutofit/>
          </a:bodyPr>
          <a:lstStyle/>
          <a:p>
            <a:r>
              <a:rPr lang="ja-JP" altLang="en-US" sz="2000" dirty="0"/>
              <a:t>個人の立場で自由に発想</a:t>
            </a:r>
            <a:r>
              <a:rPr lang="ja-JP" altLang="en-US" sz="2000" dirty="0" smtClean="0"/>
              <a:t>する。</a:t>
            </a:r>
            <a:endParaRPr lang="ja-JP" altLang="en-US" sz="20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66488" y="4403351"/>
            <a:ext cx="1457240" cy="1113881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ja-JP" altLang="en-US" sz="2800" b="1" dirty="0">
                <a:solidFill>
                  <a:schemeClr val="bg1"/>
                </a:solidFill>
              </a:rPr>
              <a:t>自由</a:t>
            </a:r>
            <a:endParaRPr kumimoji="1" lang="ja-JP" alt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63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 smtClean="0">
                <a:solidFill>
                  <a:schemeClr val="accent5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グループで話し合い</a:t>
            </a:r>
            <a:endParaRPr kumimoji="1" lang="ja-JP" altLang="en-US" b="1" dirty="0">
              <a:solidFill>
                <a:schemeClr val="accent5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23528" y="2348880"/>
            <a:ext cx="8494633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3600" dirty="0">
                <a:latin typeface="+mn-ea"/>
                <a:cs typeface="メイリオ" panose="020B0604030504040204" pitchFamily="50" charset="-128"/>
              </a:rPr>
              <a:t>もしも１年前に戻ることができたら、</a:t>
            </a:r>
            <a:endParaRPr lang="en-US" altLang="ja-JP" sz="3600" dirty="0">
              <a:latin typeface="+mn-ea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600" dirty="0">
                <a:latin typeface="+mn-ea"/>
                <a:cs typeface="メイリオ" panose="020B0604030504040204" pitchFamily="50" charset="-128"/>
              </a:rPr>
              <a:t>この地域の対策として、</a:t>
            </a:r>
            <a:endParaRPr lang="en-US" altLang="ja-JP" sz="3600" dirty="0">
              <a:latin typeface="+mn-ea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600" dirty="0">
                <a:latin typeface="+mn-ea"/>
                <a:cs typeface="メイリオ" panose="020B0604030504040204" pitchFamily="50" charset="-128"/>
              </a:rPr>
              <a:t>行政</a:t>
            </a:r>
            <a:r>
              <a:rPr lang="ja-JP" altLang="en-US" sz="3600" dirty="0" smtClean="0">
                <a:latin typeface="+mn-ea"/>
                <a:cs typeface="メイリオ" panose="020B0604030504040204" pitchFamily="50" charset="-128"/>
              </a:rPr>
              <a:t>は何</a:t>
            </a:r>
            <a:r>
              <a:rPr lang="ja-JP" altLang="en-US" sz="3600" dirty="0">
                <a:latin typeface="+mn-ea"/>
                <a:cs typeface="メイリオ" panose="020B0604030504040204" pitchFamily="50" charset="-128"/>
              </a:rPr>
              <a:t>をしておくとよいでしょうか</a:t>
            </a:r>
            <a:r>
              <a:rPr lang="ja-JP" altLang="en-US" sz="3600" dirty="0" smtClean="0">
                <a:latin typeface="+mn-ea"/>
                <a:cs typeface="メイリオ" panose="020B0604030504040204" pitchFamily="50" charset="-128"/>
              </a:rPr>
              <a:t>。</a:t>
            </a:r>
            <a:endParaRPr lang="ja-JP" altLang="en-US" sz="36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0259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7206" y="210064"/>
            <a:ext cx="8079581" cy="988541"/>
          </a:xfrm>
        </p:spPr>
        <p:txBody>
          <a:bodyPr>
            <a:normAutofit/>
          </a:bodyPr>
          <a:lstStyle/>
          <a:p>
            <a:pPr algn="l"/>
            <a:r>
              <a:rPr lang="ja-JP" altLang="en-US" sz="4000" dirty="0" smtClean="0">
                <a:solidFill>
                  <a:schemeClr val="accent5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津波①</a:t>
            </a:r>
            <a:endParaRPr kumimoji="1" lang="ja-JP" altLang="en-US" sz="4000" dirty="0">
              <a:solidFill>
                <a:schemeClr val="accent5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07207" y="1268760"/>
            <a:ext cx="8079580" cy="5073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1600"/>
              </a:spcAft>
              <a:buClr>
                <a:schemeClr val="accent5"/>
              </a:buClr>
              <a:buFont typeface="Wingdings" panose="05000000000000000000" pitchFamily="2" charset="2"/>
              <a:buChar char="n"/>
            </a:pPr>
            <a:r>
              <a:rPr lang="ja-JP" altLang="en-US" sz="2200" dirty="0">
                <a:latin typeface="+mn-ea"/>
                <a:cs typeface="メイリオ" panose="020B0604030504040204" pitchFamily="50" charset="-128"/>
              </a:rPr>
              <a:t>ある平日の午後２時、あなたが自宅にいるときに</a:t>
            </a:r>
            <a:r>
              <a:rPr lang="ja-JP" altLang="en-US" sz="2200" dirty="0" smtClean="0">
                <a:latin typeface="+mn-ea"/>
                <a:cs typeface="メイリオ" panose="020B0604030504040204" pitchFamily="50" charset="-128"/>
              </a:rPr>
              <a:t>、</a:t>
            </a:r>
            <a:r>
              <a:rPr lang="en-US" altLang="ja-JP" sz="2200" dirty="0" smtClean="0">
                <a:latin typeface="+mn-ea"/>
                <a:cs typeface="メイリオ" panose="020B0604030504040204" pitchFamily="50" charset="-128"/>
              </a:rPr>
              <a:t/>
            </a:r>
            <a:br>
              <a:rPr lang="en-US" altLang="ja-JP" sz="2200" dirty="0" smtClean="0">
                <a:latin typeface="+mn-ea"/>
                <a:cs typeface="メイリオ" panose="020B0604030504040204" pitchFamily="50" charset="-128"/>
              </a:rPr>
            </a:br>
            <a:r>
              <a:rPr lang="ja-JP" altLang="en-US" sz="2200" dirty="0" smtClean="0">
                <a:latin typeface="+mn-ea"/>
                <a:cs typeface="メイリオ" panose="020B0604030504040204" pitchFamily="50" charset="-128"/>
              </a:rPr>
              <a:t>立って</a:t>
            </a:r>
            <a:r>
              <a:rPr lang="ja-JP" altLang="en-US" sz="2200" dirty="0">
                <a:latin typeface="+mn-ea"/>
                <a:cs typeface="メイリオ" panose="020B0604030504040204" pitchFamily="50" charset="-128"/>
              </a:rPr>
              <a:t>いられないほどの大きな地震がありました</a:t>
            </a:r>
            <a:r>
              <a:rPr lang="ja-JP" altLang="en-US" sz="2200" dirty="0" smtClean="0">
                <a:latin typeface="+mn-ea"/>
                <a:cs typeface="メイリオ" panose="020B0604030504040204" pitchFamily="50" charset="-128"/>
              </a:rPr>
              <a:t>。</a:t>
            </a:r>
            <a:r>
              <a:rPr lang="en-US" altLang="ja-JP" sz="2200" dirty="0" smtClean="0">
                <a:latin typeface="+mn-ea"/>
                <a:cs typeface="メイリオ" panose="020B0604030504040204" pitchFamily="50" charset="-128"/>
              </a:rPr>
              <a:t/>
            </a:r>
            <a:br>
              <a:rPr lang="en-US" altLang="ja-JP" sz="2200" dirty="0" smtClean="0">
                <a:latin typeface="+mn-ea"/>
                <a:cs typeface="メイリオ" panose="020B0604030504040204" pitchFamily="50" charset="-128"/>
              </a:rPr>
            </a:br>
            <a:r>
              <a:rPr lang="ja-JP" altLang="en-US" sz="2200" dirty="0" smtClean="0">
                <a:latin typeface="+mn-ea"/>
                <a:cs typeface="メイリオ" panose="020B0604030504040204" pitchFamily="50" charset="-128"/>
              </a:rPr>
              <a:t>以前</a:t>
            </a:r>
            <a:r>
              <a:rPr lang="ja-JP" altLang="en-US" sz="2200" dirty="0">
                <a:latin typeface="+mn-ea"/>
                <a:cs typeface="メイリオ" panose="020B0604030504040204" pitchFamily="50" charset="-128"/>
              </a:rPr>
              <a:t>に「津波が</a:t>
            </a:r>
            <a:r>
              <a:rPr lang="en-US" altLang="ja-JP" sz="2200" dirty="0">
                <a:latin typeface="+mn-ea"/>
                <a:cs typeface="メイリオ" panose="020B0604030504040204" pitchFamily="50" charset="-128"/>
              </a:rPr>
              <a:t>25</a:t>
            </a:r>
            <a:r>
              <a:rPr lang="ja-JP" altLang="en-US" sz="2200" dirty="0">
                <a:latin typeface="+mn-ea"/>
                <a:cs typeface="メイリオ" panose="020B0604030504040204" pitchFamily="50" charset="-128"/>
              </a:rPr>
              <a:t>分後に到達する」という話を</a:t>
            </a:r>
            <a:r>
              <a:rPr lang="ja-JP" altLang="en-US" sz="2200" dirty="0" smtClean="0">
                <a:latin typeface="+mn-ea"/>
                <a:cs typeface="メイリオ" panose="020B0604030504040204" pitchFamily="50" charset="-128"/>
              </a:rPr>
              <a:t>聞いた</a:t>
            </a:r>
            <a:r>
              <a:rPr lang="en-US" altLang="ja-JP" sz="2200" dirty="0" smtClean="0">
                <a:latin typeface="+mn-ea"/>
                <a:cs typeface="メイリオ" panose="020B0604030504040204" pitchFamily="50" charset="-128"/>
              </a:rPr>
              <a:t/>
            </a:r>
            <a:br>
              <a:rPr lang="en-US" altLang="ja-JP" sz="2200" dirty="0" smtClean="0">
                <a:latin typeface="+mn-ea"/>
                <a:cs typeface="メイリオ" panose="020B0604030504040204" pitchFamily="50" charset="-128"/>
              </a:rPr>
            </a:br>
            <a:r>
              <a:rPr lang="ja-JP" altLang="en-US" sz="2200" dirty="0" smtClean="0">
                <a:latin typeface="+mn-ea"/>
                <a:cs typeface="メイリオ" panose="020B0604030504040204" pitchFamily="50" charset="-128"/>
              </a:rPr>
              <a:t>こと</a:t>
            </a:r>
            <a:r>
              <a:rPr lang="ja-JP" altLang="en-US" sz="2200" dirty="0">
                <a:latin typeface="+mn-ea"/>
                <a:cs typeface="メイリオ" panose="020B0604030504040204" pitchFamily="50" charset="-128"/>
              </a:rPr>
              <a:t>を思い出し、すぐに避難しようと外に出ました</a:t>
            </a:r>
            <a:r>
              <a:rPr lang="ja-JP" altLang="en-US" sz="2200" dirty="0" smtClean="0">
                <a:latin typeface="+mn-ea"/>
                <a:cs typeface="メイリオ" panose="020B0604030504040204" pitchFamily="50" charset="-128"/>
              </a:rPr>
              <a:t>。</a:t>
            </a:r>
            <a:endParaRPr lang="en-US" altLang="ja-JP" sz="2200" dirty="0">
              <a:latin typeface="+mn-ea"/>
              <a:cs typeface="メイリオ" panose="020B0604030504040204" pitchFamily="50" charset="-128"/>
            </a:endParaRPr>
          </a:p>
          <a:p>
            <a:pPr marL="342900" indent="-342900">
              <a:lnSpc>
                <a:spcPct val="150000"/>
              </a:lnSpc>
              <a:spcAft>
                <a:spcPts val="1600"/>
              </a:spcAft>
              <a:buClr>
                <a:schemeClr val="accent5"/>
              </a:buClr>
              <a:buFont typeface="Wingdings" panose="05000000000000000000" pitchFamily="2" charset="2"/>
              <a:buChar char="n"/>
            </a:pPr>
            <a:r>
              <a:rPr lang="ja-JP" altLang="en-US" sz="2200" dirty="0">
                <a:latin typeface="+mn-ea"/>
                <a:cs typeface="メイリオ" panose="020B0604030504040204" pitchFamily="50" charset="-128"/>
              </a:rPr>
              <a:t>外に出ると、血相を変えて「子ども</a:t>
            </a:r>
            <a:r>
              <a:rPr lang="ja-JP" altLang="en-US" sz="2200" dirty="0" smtClean="0">
                <a:latin typeface="+mn-ea"/>
                <a:cs typeface="メイリオ" panose="020B0604030504040204" pitchFamily="50" charset="-128"/>
              </a:rPr>
              <a:t>を小学校</a:t>
            </a:r>
            <a:r>
              <a:rPr lang="ja-JP" altLang="en-US" sz="2200" dirty="0">
                <a:latin typeface="+mn-ea"/>
                <a:cs typeface="メイリオ" panose="020B0604030504040204" pitchFamily="50" charset="-128"/>
              </a:rPr>
              <a:t>に迎え</a:t>
            </a:r>
            <a:r>
              <a:rPr lang="ja-JP" altLang="en-US" sz="2200" dirty="0" smtClean="0">
                <a:latin typeface="+mn-ea"/>
                <a:cs typeface="メイリオ" panose="020B0604030504040204" pitchFamily="50" charset="-128"/>
              </a:rPr>
              <a:t>に</a:t>
            </a:r>
            <a:r>
              <a:rPr lang="en-US" altLang="ja-JP" sz="2200" dirty="0" smtClean="0">
                <a:latin typeface="+mn-ea"/>
                <a:cs typeface="メイリオ" panose="020B0604030504040204" pitchFamily="50" charset="-128"/>
              </a:rPr>
              <a:t/>
            </a:r>
            <a:br>
              <a:rPr lang="en-US" altLang="ja-JP" sz="2200" dirty="0" smtClean="0">
                <a:latin typeface="+mn-ea"/>
                <a:cs typeface="メイリオ" panose="020B0604030504040204" pitchFamily="50" charset="-128"/>
              </a:rPr>
            </a:br>
            <a:r>
              <a:rPr lang="ja-JP" altLang="en-US" sz="2200" dirty="0" smtClean="0">
                <a:latin typeface="+mn-ea"/>
                <a:cs typeface="メイリオ" panose="020B0604030504040204" pitchFamily="50" charset="-128"/>
              </a:rPr>
              <a:t>行きます</a:t>
            </a:r>
            <a:r>
              <a:rPr lang="ja-JP" altLang="en-US" sz="2200" dirty="0">
                <a:latin typeface="+mn-ea"/>
                <a:cs typeface="メイリオ" panose="020B0604030504040204" pitchFamily="50" charset="-128"/>
              </a:rPr>
              <a:t>！」と走っていく女の人がいました</a:t>
            </a:r>
            <a:r>
              <a:rPr lang="ja-JP" altLang="en-US" sz="2200" dirty="0" smtClean="0">
                <a:latin typeface="+mn-ea"/>
                <a:cs typeface="メイリオ" panose="020B0604030504040204" pitchFamily="50" charset="-128"/>
              </a:rPr>
              <a:t>。</a:t>
            </a:r>
            <a:endParaRPr lang="en-US" altLang="ja-JP" sz="2200" dirty="0">
              <a:latin typeface="+mn-ea"/>
              <a:cs typeface="メイリオ" panose="020B0604030504040204" pitchFamily="50" charset="-128"/>
            </a:endParaRPr>
          </a:p>
          <a:p>
            <a:pPr marL="342900" indent="-342900">
              <a:lnSpc>
                <a:spcPct val="150000"/>
              </a:lnSpc>
              <a:spcAft>
                <a:spcPts val="1600"/>
              </a:spcAft>
              <a:buClr>
                <a:schemeClr val="accent5"/>
              </a:buClr>
              <a:buFont typeface="Wingdings" panose="05000000000000000000" pitchFamily="2" charset="2"/>
              <a:buChar char="n"/>
            </a:pPr>
            <a:r>
              <a:rPr lang="en-US" altLang="ja-JP" sz="2200" dirty="0">
                <a:latin typeface="+mn-ea"/>
                <a:cs typeface="メイリオ" panose="020B0604030504040204" pitchFamily="50" charset="-128"/>
              </a:rPr>
              <a:t>1</a:t>
            </a:r>
            <a:r>
              <a:rPr lang="ja-JP" altLang="en-US" sz="2200" dirty="0">
                <a:latin typeface="+mn-ea"/>
                <a:cs typeface="メイリオ" panose="020B0604030504040204" pitchFamily="50" charset="-128"/>
              </a:rPr>
              <a:t>歳くらいの子どもを連れたお腹の大きい妊婦さん</a:t>
            </a:r>
            <a:r>
              <a:rPr lang="ja-JP" altLang="en-US" sz="2200" dirty="0" smtClean="0">
                <a:latin typeface="+mn-ea"/>
                <a:cs typeface="メイリオ" panose="020B0604030504040204" pitchFamily="50" charset="-128"/>
              </a:rPr>
              <a:t>が</a:t>
            </a:r>
            <a:r>
              <a:rPr lang="en-US" altLang="ja-JP" sz="2200" dirty="0" smtClean="0">
                <a:latin typeface="+mn-ea"/>
                <a:cs typeface="メイリオ" panose="020B0604030504040204" pitchFamily="50" charset="-128"/>
              </a:rPr>
              <a:t/>
            </a:r>
            <a:br>
              <a:rPr lang="en-US" altLang="ja-JP" sz="2200" dirty="0" smtClean="0">
                <a:latin typeface="+mn-ea"/>
                <a:cs typeface="メイリオ" panose="020B0604030504040204" pitchFamily="50" charset="-128"/>
              </a:rPr>
            </a:br>
            <a:r>
              <a:rPr lang="ja-JP" altLang="en-US" sz="2200" dirty="0" smtClean="0">
                <a:latin typeface="+mn-ea"/>
                <a:cs typeface="メイリオ" panose="020B0604030504040204" pitchFamily="50" charset="-128"/>
              </a:rPr>
              <a:t>おろおろ</a:t>
            </a:r>
            <a:r>
              <a:rPr lang="ja-JP" altLang="en-US" sz="2200" dirty="0">
                <a:latin typeface="+mn-ea"/>
                <a:cs typeface="メイリオ" panose="020B0604030504040204" pitchFamily="50" charset="-128"/>
              </a:rPr>
              <a:t>していて、「私はどうしたらよいでしょうか</a:t>
            </a:r>
            <a:r>
              <a:rPr lang="ja-JP" altLang="en-US" sz="2200" dirty="0" smtClean="0">
                <a:latin typeface="+mn-ea"/>
                <a:cs typeface="メイリオ" panose="020B0604030504040204" pitchFamily="50" charset="-128"/>
              </a:rPr>
              <a:t>」</a:t>
            </a:r>
            <a:r>
              <a:rPr lang="en-US" altLang="ja-JP" sz="2200" dirty="0">
                <a:latin typeface="+mn-ea"/>
                <a:cs typeface="メイリオ" panose="020B0604030504040204" pitchFamily="50" charset="-128"/>
              </a:rPr>
              <a:t/>
            </a:r>
            <a:br>
              <a:rPr lang="en-US" altLang="ja-JP" sz="2200" dirty="0">
                <a:latin typeface="+mn-ea"/>
                <a:cs typeface="メイリオ" panose="020B0604030504040204" pitchFamily="50" charset="-128"/>
              </a:rPr>
            </a:br>
            <a:r>
              <a:rPr lang="ja-JP" altLang="en-US" sz="2200" dirty="0" smtClean="0">
                <a:latin typeface="+mn-ea"/>
                <a:cs typeface="メイリオ" panose="020B0604030504040204" pitchFamily="50" charset="-128"/>
              </a:rPr>
              <a:t>と</a:t>
            </a:r>
            <a:r>
              <a:rPr lang="ja-JP" altLang="en-US" sz="2200" dirty="0">
                <a:latin typeface="+mn-ea"/>
                <a:cs typeface="メイリオ" panose="020B0604030504040204" pitchFamily="50" charset="-128"/>
              </a:rPr>
              <a:t>あなたに声をかけてきました。</a:t>
            </a:r>
            <a:endParaRPr lang="en-US" altLang="ja-JP" sz="2200" dirty="0">
              <a:latin typeface="+mn-ea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356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7206" y="210064"/>
            <a:ext cx="8079581" cy="988541"/>
          </a:xfrm>
        </p:spPr>
        <p:txBody>
          <a:bodyPr>
            <a:normAutofit/>
          </a:bodyPr>
          <a:lstStyle/>
          <a:p>
            <a:pPr algn="l"/>
            <a:r>
              <a:rPr lang="ja-JP" altLang="en-US" sz="4000" dirty="0" smtClean="0">
                <a:solidFill>
                  <a:schemeClr val="accent5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津波②</a:t>
            </a:r>
            <a:endParaRPr kumimoji="1" lang="ja-JP" altLang="en-US" sz="4000" dirty="0">
              <a:solidFill>
                <a:schemeClr val="accent5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07206" y="1268760"/>
            <a:ext cx="8636794" cy="40575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1600"/>
              </a:spcAft>
              <a:buClr>
                <a:schemeClr val="accent5"/>
              </a:buClr>
              <a:buFont typeface="Wingdings" panose="05000000000000000000" pitchFamily="2" charset="2"/>
              <a:buChar char="n"/>
            </a:pPr>
            <a:r>
              <a:rPr lang="ja-JP" altLang="en-US" sz="2200" dirty="0">
                <a:latin typeface="+mn-ea"/>
                <a:cs typeface="メイリオ" panose="020B0604030504040204" pitchFamily="50" charset="-128"/>
              </a:rPr>
              <a:t>あなたは、その妊婦さんと一緒に</a:t>
            </a:r>
            <a:r>
              <a:rPr lang="ja-JP" altLang="en-US" sz="2200" dirty="0" smtClean="0">
                <a:latin typeface="+mn-ea"/>
                <a:cs typeface="メイリオ" panose="020B0604030504040204" pitchFamily="50" charset="-128"/>
              </a:rPr>
              <a:t>、近く</a:t>
            </a:r>
            <a:r>
              <a:rPr lang="ja-JP" altLang="en-US" sz="2200" dirty="0">
                <a:latin typeface="+mn-ea"/>
                <a:cs typeface="メイリオ" panose="020B0604030504040204" pitchFamily="50" charset="-128"/>
              </a:rPr>
              <a:t>の高台に向かいました。</a:t>
            </a:r>
          </a:p>
          <a:p>
            <a:pPr marL="342900" indent="-342900">
              <a:lnSpc>
                <a:spcPct val="150000"/>
              </a:lnSpc>
              <a:spcAft>
                <a:spcPts val="1600"/>
              </a:spcAft>
              <a:buClr>
                <a:schemeClr val="accent5"/>
              </a:buClr>
              <a:buFont typeface="Wingdings" panose="05000000000000000000" pitchFamily="2" charset="2"/>
              <a:buChar char="n"/>
            </a:pPr>
            <a:r>
              <a:rPr lang="ja-JP" altLang="en-US" sz="2200" dirty="0">
                <a:latin typeface="+mn-ea"/>
                <a:cs typeface="メイリオ" panose="020B0604030504040204" pitchFamily="50" charset="-128"/>
              </a:rPr>
              <a:t>途中で</a:t>
            </a:r>
            <a:r>
              <a:rPr lang="ja-JP" altLang="en-US" sz="2200" dirty="0" smtClean="0">
                <a:latin typeface="+mn-ea"/>
                <a:cs typeface="メイリオ" panose="020B0604030504040204" pitchFamily="50" charset="-128"/>
              </a:rPr>
              <a:t>保育所の</a:t>
            </a:r>
            <a:r>
              <a:rPr lang="ja-JP" altLang="en-US" sz="2200" dirty="0">
                <a:latin typeface="+mn-ea"/>
                <a:cs typeface="メイリオ" panose="020B0604030504040204" pitchFamily="50" charset="-128"/>
              </a:rPr>
              <a:t>前を通ると、保育士がお散歩車</a:t>
            </a:r>
            <a:r>
              <a:rPr lang="ja-JP" altLang="en-US" sz="2200" dirty="0" smtClean="0">
                <a:latin typeface="+mn-ea"/>
                <a:cs typeface="メイリオ" panose="020B0604030504040204" pitchFamily="50" charset="-128"/>
              </a:rPr>
              <a:t>に子どもを</a:t>
            </a:r>
            <a:r>
              <a:rPr lang="en-US" altLang="ja-JP" sz="2200" dirty="0" smtClean="0">
                <a:latin typeface="+mn-ea"/>
                <a:cs typeface="メイリオ" panose="020B0604030504040204" pitchFamily="50" charset="-128"/>
              </a:rPr>
              <a:t/>
            </a:r>
            <a:br>
              <a:rPr lang="en-US" altLang="ja-JP" sz="2200" dirty="0" smtClean="0">
                <a:latin typeface="+mn-ea"/>
                <a:cs typeface="メイリオ" panose="020B0604030504040204" pitchFamily="50" charset="-128"/>
              </a:rPr>
            </a:br>
            <a:r>
              <a:rPr lang="ja-JP" altLang="en-US" sz="2200" dirty="0" smtClean="0">
                <a:latin typeface="+mn-ea"/>
                <a:cs typeface="メイリオ" panose="020B0604030504040204" pitchFamily="50" charset="-128"/>
              </a:rPr>
              <a:t>乗せていました</a:t>
            </a:r>
            <a:r>
              <a:rPr lang="ja-JP" altLang="en-US" sz="2200" dirty="0">
                <a:latin typeface="+mn-ea"/>
                <a:cs typeface="メイリオ" panose="020B0604030504040204" pitchFamily="50" charset="-128"/>
              </a:rPr>
              <a:t>。</a:t>
            </a:r>
            <a:r>
              <a:rPr lang="ja-JP" altLang="en-US" sz="2200" dirty="0" smtClean="0">
                <a:latin typeface="+mn-ea"/>
                <a:cs typeface="メイリオ" panose="020B0604030504040204" pitchFamily="50" charset="-128"/>
              </a:rPr>
              <a:t>大声</a:t>
            </a:r>
            <a:r>
              <a:rPr lang="ja-JP" altLang="en-US" sz="2200" dirty="0">
                <a:latin typeface="+mn-ea"/>
                <a:cs typeface="メイリオ" panose="020B0604030504040204" pitchFamily="50" charset="-128"/>
              </a:rPr>
              <a:t>で泣いている子どももいました</a:t>
            </a:r>
            <a:r>
              <a:rPr lang="ja-JP" altLang="en-US" sz="2200" dirty="0" smtClean="0">
                <a:latin typeface="+mn-ea"/>
                <a:cs typeface="メイリオ" panose="020B0604030504040204" pitchFamily="50" charset="-128"/>
              </a:rPr>
              <a:t>。</a:t>
            </a:r>
            <a:r>
              <a:rPr lang="en-US" altLang="ja-JP" sz="2200" dirty="0" smtClean="0">
                <a:latin typeface="+mn-ea"/>
                <a:cs typeface="メイリオ" panose="020B0604030504040204" pitchFamily="50" charset="-128"/>
              </a:rPr>
              <a:t/>
            </a:r>
            <a:br>
              <a:rPr lang="en-US" altLang="ja-JP" sz="2200" dirty="0" smtClean="0">
                <a:latin typeface="+mn-ea"/>
                <a:cs typeface="メイリオ" panose="020B0604030504040204" pitchFamily="50" charset="-128"/>
              </a:rPr>
            </a:br>
            <a:r>
              <a:rPr lang="ja-JP" altLang="en-US" sz="2200" dirty="0" smtClean="0">
                <a:latin typeface="+mn-ea"/>
                <a:cs typeface="メイリオ" panose="020B0604030504040204" pitchFamily="50" charset="-128"/>
              </a:rPr>
              <a:t>高台</a:t>
            </a:r>
            <a:r>
              <a:rPr lang="ja-JP" altLang="en-US" sz="2200" dirty="0">
                <a:latin typeface="+mn-ea"/>
                <a:cs typeface="メイリオ" panose="020B0604030504040204" pitchFamily="50" charset="-128"/>
              </a:rPr>
              <a:t>に</a:t>
            </a:r>
            <a:r>
              <a:rPr lang="ja-JP" altLang="en-US" sz="2200" dirty="0" smtClean="0">
                <a:latin typeface="+mn-ea"/>
                <a:cs typeface="メイリオ" panose="020B0604030504040204" pitchFamily="50" charset="-128"/>
              </a:rPr>
              <a:t>向かう道路</a:t>
            </a:r>
            <a:r>
              <a:rPr lang="ja-JP" altLang="en-US" sz="2200" dirty="0">
                <a:latin typeface="+mn-ea"/>
                <a:cs typeface="メイリオ" panose="020B0604030504040204" pitchFamily="50" charset="-128"/>
              </a:rPr>
              <a:t>は</a:t>
            </a:r>
            <a:r>
              <a:rPr lang="ja-JP" altLang="en-US" sz="2200" dirty="0" smtClean="0">
                <a:latin typeface="+mn-ea"/>
                <a:cs typeface="メイリオ" panose="020B0604030504040204" pitchFamily="50" charset="-128"/>
              </a:rPr>
              <a:t>、信号もとまり車や人で大混雑していて、</a:t>
            </a:r>
            <a:r>
              <a:rPr lang="en-US" altLang="ja-JP" sz="2200" dirty="0" smtClean="0">
                <a:latin typeface="+mn-ea"/>
                <a:cs typeface="メイリオ" panose="020B0604030504040204" pitchFamily="50" charset="-128"/>
              </a:rPr>
              <a:t/>
            </a:r>
            <a:br>
              <a:rPr lang="en-US" altLang="ja-JP" sz="2200" dirty="0" smtClean="0">
                <a:latin typeface="+mn-ea"/>
                <a:cs typeface="メイリオ" panose="020B0604030504040204" pitchFamily="50" charset="-128"/>
              </a:rPr>
            </a:br>
            <a:r>
              <a:rPr lang="ja-JP" altLang="en-US" sz="2200" dirty="0" smtClean="0">
                <a:latin typeface="+mn-ea"/>
                <a:cs typeface="メイリオ" panose="020B0604030504040204" pitchFamily="50" charset="-128"/>
              </a:rPr>
              <a:t>保育士たちはどうやって安全に避難</a:t>
            </a:r>
            <a:r>
              <a:rPr lang="ja-JP" altLang="en-US" sz="2200" dirty="0">
                <a:latin typeface="+mn-ea"/>
                <a:cs typeface="メイリオ" panose="020B0604030504040204" pitchFamily="50" charset="-128"/>
              </a:rPr>
              <a:t>する</a:t>
            </a:r>
            <a:r>
              <a:rPr lang="ja-JP" altLang="en-US" sz="2200" dirty="0" smtClean="0">
                <a:latin typeface="+mn-ea"/>
                <a:cs typeface="メイリオ" panose="020B0604030504040204" pitchFamily="50" charset="-128"/>
              </a:rPr>
              <a:t>か話し合って</a:t>
            </a:r>
            <a:r>
              <a:rPr lang="ja-JP" altLang="en-US" sz="2200" dirty="0">
                <a:latin typeface="+mn-ea"/>
                <a:cs typeface="メイリオ" panose="020B0604030504040204" pitchFamily="50" charset="-128"/>
              </a:rPr>
              <a:t>いました。</a:t>
            </a:r>
          </a:p>
          <a:p>
            <a:pPr marL="342900" indent="-342900">
              <a:lnSpc>
                <a:spcPct val="150000"/>
              </a:lnSpc>
              <a:spcAft>
                <a:spcPts val="1600"/>
              </a:spcAft>
              <a:buClr>
                <a:schemeClr val="accent5"/>
              </a:buClr>
              <a:buFont typeface="Wingdings" panose="05000000000000000000" pitchFamily="2" charset="2"/>
              <a:buChar char="n"/>
            </a:pPr>
            <a:r>
              <a:rPr lang="ja-JP" altLang="en-US" sz="2200" dirty="0">
                <a:latin typeface="+mn-ea"/>
                <a:cs typeface="メイリオ" panose="020B0604030504040204" pitchFamily="50" charset="-128"/>
              </a:rPr>
              <a:t>高台につくと、他にもたくさんの人が集まっていました</a:t>
            </a:r>
            <a:r>
              <a:rPr lang="ja-JP" altLang="en-US" sz="2200" dirty="0" smtClean="0">
                <a:latin typeface="+mn-ea"/>
                <a:cs typeface="メイリオ" panose="020B0604030504040204" pitchFamily="50" charset="-128"/>
              </a:rPr>
              <a:t>。</a:t>
            </a:r>
            <a:r>
              <a:rPr lang="en-US" altLang="ja-JP" sz="2200" dirty="0" smtClean="0">
                <a:latin typeface="+mn-ea"/>
                <a:cs typeface="メイリオ" panose="020B0604030504040204" pitchFamily="50" charset="-128"/>
              </a:rPr>
              <a:t/>
            </a:r>
            <a:br>
              <a:rPr lang="en-US" altLang="ja-JP" sz="2200" dirty="0" smtClean="0">
                <a:latin typeface="+mn-ea"/>
                <a:cs typeface="メイリオ" panose="020B0604030504040204" pitchFamily="50" charset="-128"/>
              </a:rPr>
            </a:br>
            <a:r>
              <a:rPr lang="ja-JP" altLang="en-US" sz="2200" dirty="0" smtClean="0">
                <a:latin typeface="+mn-ea"/>
                <a:cs typeface="メイリオ" panose="020B0604030504040204" pitchFamily="50" charset="-128"/>
              </a:rPr>
              <a:t>お年寄り</a:t>
            </a:r>
            <a:r>
              <a:rPr lang="ja-JP" altLang="en-US" sz="2200" dirty="0">
                <a:latin typeface="+mn-ea"/>
                <a:cs typeface="メイリオ" panose="020B0604030504040204" pitchFamily="50" charset="-128"/>
              </a:rPr>
              <a:t>や女性が大半でした。</a:t>
            </a:r>
          </a:p>
        </p:txBody>
      </p:sp>
    </p:spTree>
    <p:extLst>
      <p:ext uri="{BB962C8B-B14F-4D97-AF65-F5344CB8AC3E}">
        <p14:creationId xmlns:p14="http://schemas.microsoft.com/office/powerpoint/2010/main" val="370005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380206" y="222422"/>
            <a:ext cx="2807837" cy="51898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気になるワード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98207" y="2219411"/>
            <a:ext cx="8350258" cy="4416167"/>
          </a:xfrm>
          <a:prstGeom prst="rect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 marL="457200" indent="-457200">
              <a:lnSpc>
                <a:spcPct val="15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性別、年齢等にかかわらず、多様な住民に対して</a:t>
            </a:r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en-US" altLang="ja-JP" sz="2000" dirty="0" smtClean="0">
                <a:solidFill>
                  <a:schemeClr val="tx1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2000" dirty="0" smtClean="0">
                <a:solidFill>
                  <a:schemeClr val="tx1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防災</a:t>
            </a:r>
            <a:r>
              <a:rPr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知識の普及や訓練を行っている</a:t>
            </a:r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か。</a:t>
            </a:r>
            <a:endParaRPr lang="en-US" altLang="ja-JP" sz="2000" dirty="0">
              <a:solidFill>
                <a:schemeClr val="tx1"/>
              </a:solidFill>
              <a:latin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457200" indent="-457200">
              <a:lnSpc>
                <a:spcPct val="15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平日昼間、夜間、休日等様々な条件を想定し、保育所、幼稚園、小・中・高等学校、大学等や、企業、自主防災組織等と連携し</a:t>
            </a:r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en-US" altLang="ja-JP" sz="2000" dirty="0" smtClean="0">
                <a:solidFill>
                  <a:schemeClr val="tx1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2000" dirty="0" smtClean="0">
                <a:solidFill>
                  <a:schemeClr val="tx1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男女</a:t>
            </a:r>
            <a:r>
              <a:rPr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が共に参画した防災訓練を定期的に実施している</a:t>
            </a:r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か。</a:t>
            </a:r>
            <a:endParaRPr lang="en-US" altLang="ja-JP" sz="2000" dirty="0">
              <a:solidFill>
                <a:schemeClr val="tx1"/>
              </a:solidFill>
              <a:latin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457200" indent="-457200">
              <a:lnSpc>
                <a:spcPct val="15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妊産婦や乳幼児の安全で確実な避難のために、妊産婦や乳幼児</a:t>
            </a:r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en-US" altLang="ja-JP" sz="2000" dirty="0" smtClean="0">
                <a:solidFill>
                  <a:schemeClr val="tx1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2000" dirty="0" smtClean="0">
                <a:solidFill>
                  <a:schemeClr val="tx1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保護者</a:t>
            </a:r>
            <a:r>
              <a:rPr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等に対して防災知識の普及や訓練を行っている</a:t>
            </a:r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か。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80205" y="1700428"/>
            <a:ext cx="2807837" cy="51898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対策のポイント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45487" y="922288"/>
            <a:ext cx="824537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200" dirty="0" smtClean="0">
                <a:latin typeface="メイリオ" panose="020B0604030504040204" pitchFamily="50" charset="-128"/>
                <a:cs typeface="メイリオ" panose="020B0604030504040204" pitchFamily="50" charset="-128"/>
              </a:rPr>
              <a:t>「小学校</a:t>
            </a:r>
            <a:r>
              <a:rPr lang="ja-JP" altLang="en-US" sz="2200" dirty="0">
                <a:latin typeface="メイリオ" panose="020B0604030504040204" pitchFamily="50" charset="-128"/>
                <a:cs typeface="メイリオ" panose="020B0604030504040204" pitchFamily="50" charset="-128"/>
              </a:rPr>
              <a:t>に迎えに」「子どもを</a:t>
            </a:r>
            <a:r>
              <a:rPr lang="ja-JP" altLang="en-US" sz="2200" dirty="0" smtClean="0">
                <a:latin typeface="メイリオ" panose="020B0604030504040204" pitchFamily="50" charset="-128"/>
                <a:cs typeface="メイリオ" panose="020B0604030504040204" pitchFamily="50" charset="-128"/>
              </a:rPr>
              <a:t>連れたお腹</a:t>
            </a:r>
            <a:r>
              <a:rPr lang="ja-JP" altLang="en-US" sz="2200" dirty="0">
                <a:latin typeface="メイリオ" panose="020B0604030504040204" pitchFamily="50" charset="-128"/>
                <a:cs typeface="メイリオ" panose="020B0604030504040204" pitchFamily="50" charset="-128"/>
              </a:rPr>
              <a:t>の大きい妊婦</a:t>
            </a:r>
            <a:r>
              <a:rPr lang="ja-JP" altLang="en-US" sz="2200" dirty="0" smtClean="0">
                <a:latin typeface="メイリオ" panose="020B0604030504040204" pitchFamily="50" charset="-128"/>
                <a:cs typeface="メイリオ" panose="020B0604030504040204" pitchFamily="50" charset="-128"/>
              </a:rPr>
              <a:t>」</a:t>
            </a:r>
            <a:r>
              <a:rPr lang="en-US" altLang="ja-JP" sz="2200" dirty="0" smtClean="0">
                <a:latin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2200" dirty="0" smtClean="0">
                <a:latin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2200" dirty="0" smtClean="0">
                <a:latin typeface="メイリオ" panose="020B0604030504040204" pitchFamily="50" charset="-128"/>
                <a:cs typeface="メイリオ" panose="020B0604030504040204" pitchFamily="50" charset="-128"/>
              </a:rPr>
              <a:t>「保育所」</a:t>
            </a:r>
            <a:endParaRPr lang="en-US" altLang="ja-JP" sz="2200" dirty="0">
              <a:latin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924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380208" y="1275197"/>
            <a:ext cx="8512272" cy="54661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kumimoji="1"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74320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kumimoji="1"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kumimoji="1"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kumimoji="1"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kumimoji="1"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kumimoji="1"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kumimoji="1"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kumimoji="1"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kumimoji="1"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災害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への備えや、災害発生時における対応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関する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学習機会等に</a:t>
            </a:r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ついて、妊産婦や乳幼児の保護者はこれらへの参加が少ないことが</a:t>
            </a:r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考えられるため、保健所、子育て支援センター、保育所等と連携して</a:t>
            </a:r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防災知識や避難の具体的な方法等を知ってもらうことが必要。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また、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防災訓練を実施する際は、平日、休日、昼間、夜間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</a:t>
            </a:r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様々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な条件を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想定し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、保育所、学校、企業、自主防災組織等と連携して繰り返し実施することが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必要。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妊産婦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や乳幼児を連れた保護者は、避難に時間と支援を要することが多いため、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関係機関、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近隣住民等の協力を得て、安全を確保できる場所への避難誘導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・避難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介助を行う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ことが必要。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こうした災害発生時の妊産婦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及び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乳幼児の避難対応について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保健所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や子育て支援センター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等を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通じて、妊産婦や乳幼児を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連れた</a:t>
            </a:r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保護者に対して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、平常時から周知しておく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こと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必要。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80206" y="222422"/>
            <a:ext cx="2807837" cy="51898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解　　説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65670" y="819899"/>
            <a:ext cx="8526810" cy="4308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2200" dirty="0" smtClean="0">
                <a:solidFill>
                  <a:schemeClr val="accent5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取組指針</a:t>
            </a:r>
            <a:r>
              <a:rPr lang="ja-JP" altLang="en-US" sz="2200" b="1" dirty="0" smtClean="0">
                <a:solidFill>
                  <a:schemeClr val="accent5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lang="ja-JP" altLang="en-US" sz="2200" b="1" dirty="0" smtClean="0">
                <a:latin typeface="メイリオ" panose="020B0604030504040204" pitchFamily="50" charset="-128"/>
                <a:cs typeface="メイリオ" panose="020B0604030504040204" pitchFamily="50" charset="-128"/>
              </a:rPr>
              <a:t>１ </a:t>
            </a:r>
            <a:r>
              <a:rPr lang="ja-JP" altLang="en-US" sz="2200" b="1" dirty="0">
                <a:latin typeface="メイリオ" panose="020B0604030504040204" pitchFamily="50" charset="-128"/>
                <a:cs typeface="メイリオ" panose="020B0604030504040204" pitchFamily="50" charset="-128"/>
              </a:rPr>
              <a:t>事前の備え・</a:t>
            </a:r>
            <a:r>
              <a:rPr lang="ja-JP" altLang="en-US" sz="2200" b="1" dirty="0" smtClean="0">
                <a:latin typeface="メイリオ" panose="020B0604030504040204" pitchFamily="50" charset="-128"/>
                <a:cs typeface="メイリオ" panose="020B0604030504040204" pitchFamily="50" charset="-128"/>
              </a:rPr>
              <a:t>予防</a:t>
            </a:r>
            <a:r>
              <a:rPr lang="ja-JP" altLang="en-US" sz="2200" dirty="0" smtClean="0">
                <a:latin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sz="2200" dirty="0">
                <a:latin typeface="メイリオ" panose="020B0604030504040204" pitchFamily="50" charset="-128"/>
                <a:cs typeface="メイリオ" panose="020B0604030504040204" pitchFamily="50" charset="-128"/>
              </a:rPr>
              <a:t>５）防災知識の普及、</a:t>
            </a:r>
            <a:r>
              <a:rPr lang="ja-JP" altLang="en-US" sz="2200" dirty="0" smtClean="0">
                <a:latin typeface="メイリオ" panose="020B0604030504040204" pitchFamily="50" charset="-128"/>
                <a:cs typeface="メイリオ" panose="020B0604030504040204" pitchFamily="50" charset="-128"/>
              </a:rPr>
              <a:t>訓練</a:t>
            </a:r>
            <a:endParaRPr lang="en-US" altLang="ja-JP" sz="2200" dirty="0">
              <a:latin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85536" y="4078233"/>
            <a:ext cx="8526810" cy="4308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2200" dirty="0" smtClean="0">
                <a:solidFill>
                  <a:schemeClr val="accent5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取組指針 </a:t>
            </a:r>
            <a:r>
              <a:rPr lang="ja-JP" altLang="en-US" sz="2200" b="1" dirty="0" smtClean="0">
                <a:latin typeface="メイリオ" panose="020B0604030504040204" pitchFamily="50" charset="-128"/>
                <a:cs typeface="メイリオ" panose="020B0604030504040204" pitchFamily="50" charset="-128"/>
              </a:rPr>
              <a:t>２ </a:t>
            </a:r>
            <a:r>
              <a:rPr lang="ja-JP" altLang="en-US" sz="2200" b="1" dirty="0">
                <a:latin typeface="メイリオ" panose="020B0604030504040204" pitchFamily="50" charset="-128"/>
                <a:cs typeface="メイリオ" panose="020B0604030504040204" pitchFamily="50" charset="-128"/>
              </a:rPr>
              <a:t>発災直後の</a:t>
            </a:r>
            <a:r>
              <a:rPr lang="ja-JP" altLang="en-US" sz="2200" b="1" dirty="0" smtClean="0">
                <a:latin typeface="メイリオ" panose="020B0604030504040204" pitchFamily="50" charset="-128"/>
                <a:cs typeface="メイリオ" panose="020B0604030504040204" pitchFamily="50" charset="-128"/>
              </a:rPr>
              <a:t>対応　 </a:t>
            </a:r>
            <a:r>
              <a:rPr lang="ja-JP" altLang="en-US" sz="2200" dirty="0" smtClean="0">
                <a:latin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sz="2200" dirty="0">
                <a:latin typeface="メイリオ" panose="020B0604030504040204" pitchFamily="50" charset="-128"/>
                <a:cs typeface="メイリオ" panose="020B0604030504040204" pitchFamily="50" charset="-128"/>
              </a:rPr>
              <a:t>１）避難誘導の実施</a:t>
            </a:r>
          </a:p>
        </p:txBody>
      </p:sp>
    </p:spTree>
    <p:extLst>
      <p:ext uri="{BB962C8B-B14F-4D97-AF65-F5344CB8AC3E}">
        <p14:creationId xmlns:p14="http://schemas.microsoft.com/office/powerpoint/2010/main" val="309126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762</Words>
  <Application>Microsoft Office PowerPoint</Application>
  <PresentationFormat>画面に合わせる (4:3)</PresentationFormat>
  <Paragraphs>101</Paragraphs>
  <Slides>8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ＭＳ Ｐゴシック</vt:lpstr>
      <vt:lpstr>メイリオ</vt:lpstr>
      <vt:lpstr>Arial</vt:lpstr>
      <vt:lpstr>Calibri</vt:lpstr>
      <vt:lpstr>Wingdings</vt:lpstr>
      <vt:lpstr>Office ​​テーマ</vt:lpstr>
      <vt:lpstr>PowerPoint プレゼンテーション</vt:lpstr>
      <vt:lpstr>PowerPoint プレゼンテーション</vt:lpstr>
      <vt:lpstr>PowerPoint プレゼンテーション</vt:lpstr>
      <vt:lpstr>グループで話し合い</vt:lpstr>
      <vt:lpstr>津波①</vt:lpstr>
      <vt:lpstr>津波②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2016-06-01T07:22:01Z</dcterms:created>
  <dcterms:modified xsi:type="dcterms:W3CDTF">2016-06-01T07:22:10Z</dcterms:modified>
</cp:coreProperties>
</file>