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9"/>
  </p:notesMasterIdLst>
  <p:sldIdLst>
    <p:sldId id="256" r:id="rId2"/>
    <p:sldId id="260" r:id="rId3"/>
    <p:sldId id="262" r:id="rId4"/>
    <p:sldId id="264" r:id="rId5"/>
    <p:sldId id="265" r:id="rId6"/>
    <p:sldId id="263" r:id="rId7"/>
    <p:sldId id="261" r:id="rId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73" userDrawn="1">
          <p15:clr>
            <a:srgbClr val="A4A3A4"/>
          </p15:clr>
        </p15:guide>
        <p15:guide id="2" pos="292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FF"/>
    <a:srgbClr val="FF9900"/>
    <a:srgbClr val="FFFFD5"/>
    <a:srgbClr val="FF99A0"/>
    <a:srgbClr val="FFFF99"/>
    <a:srgbClr val="FF2800"/>
    <a:srgbClr val="35A16B"/>
    <a:srgbClr val="E4F8B2"/>
    <a:srgbClr val="CCF2FC"/>
    <a:srgbClr val="B4EB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7" autoAdjust="0"/>
    <p:restoredTop sz="96370" autoAdjust="0"/>
  </p:normalViewPr>
  <p:slideViewPr>
    <p:cSldViewPr snapToGrid="0" showGuides="1">
      <p:cViewPr varScale="1">
        <p:scale>
          <a:sx n="91" d="100"/>
          <a:sy n="91" d="100"/>
        </p:scale>
        <p:origin x="726" y="90"/>
      </p:cViewPr>
      <p:guideLst>
        <p:guide orient="horz" pos="2273"/>
        <p:guide pos="292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8" d="100"/>
          <a:sy n="78" d="100"/>
        </p:scale>
        <p:origin x="378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佐藤 美嶺" userId="6cd1fcaf-caab-40f9-8384-af9a6ec3370d" providerId="ADAL" clId="{0CE2A152-A5ED-4430-993C-D0DADFB8DB75}"/>
    <pc:docChg chg="modSld">
      <pc:chgData name="佐藤 美嶺" userId="6cd1fcaf-caab-40f9-8384-af9a6ec3370d" providerId="ADAL" clId="{0CE2A152-A5ED-4430-993C-D0DADFB8DB75}" dt="2021-05-12T06:48:05.518" v="51" actId="20577"/>
      <pc:docMkLst>
        <pc:docMk/>
      </pc:docMkLst>
      <pc:sldChg chg="modSp mod modNotes">
        <pc:chgData name="佐藤 美嶺" userId="6cd1fcaf-caab-40f9-8384-af9a6ec3370d" providerId="ADAL" clId="{0CE2A152-A5ED-4430-993C-D0DADFB8DB75}" dt="2021-05-12T06:48:05.518" v="51" actId="20577"/>
        <pc:sldMkLst>
          <pc:docMk/>
          <pc:sldMk cId="1656790617" sldId="256"/>
        </pc:sldMkLst>
        <pc:spChg chg="mod">
          <ac:chgData name="佐藤 美嶺" userId="6cd1fcaf-caab-40f9-8384-af9a6ec3370d" providerId="ADAL" clId="{0CE2A152-A5ED-4430-993C-D0DADFB8DB75}" dt="2021-05-12T06:20:58.520" v="0" actId="13926"/>
          <ac:spMkLst>
            <pc:docMk/>
            <pc:sldMk cId="1656790617" sldId="256"/>
            <ac:spMk id="3" creationId="{56CFA813-1461-4912-B043-19A32B6FD006}"/>
          </ac:spMkLst>
        </pc:spChg>
        <pc:spChg chg="mod">
          <ac:chgData name="佐藤 美嶺" userId="6cd1fcaf-caab-40f9-8384-af9a6ec3370d" providerId="ADAL" clId="{0CE2A152-A5ED-4430-993C-D0DADFB8DB75}" dt="2021-05-12T06:20:58.520" v="0" actId="13926"/>
          <ac:spMkLst>
            <pc:docMk/>
            <pc:sldMk cId="1656790617" sldId="256"/>
            <ac:spMk id="5" creationId="{4A3A339E-38F8-41E6-A53B-ED1E0C188068}"/>
          </ac:spMkLst>
        </pc:spChg>
        <pc:spChg chg="mod">
          <ac:chgData name="佐藤 美嶺" userId="6cd1fcaf-caab-40f9-8384-af9a6ec3370d" providerId="ADAL" clId="{0CE2A152-A5ED-4430-993C-D0DADFB8DB75}" dt="2021-05-12T06:20:58.520" v="0" actId="13926"/>
          <ac:spMkLst>
            <pc:docMk/>
            <pc:sldMk cId="1656790617" sldId="256"/>
            <ac:spMk id="6" creationId="{19203562-9557-4592-94B0-60BE3F610AB0}"/>
          </ac:spMkLst>
        </pc:spChg>
        <pc:spChg chg="mod">
          <ac:chgData name="佐藤 美嶺" userId="6cd1fcaf-caab-40f9-8384-af9a6ec3370d" providerId="ADAL" clId="{0CE2A152-A5ED-4430-993C-D0DADFB8DB75}" dt="2021-05-12T06:20:58.520" v="0" actId="13926"/>
          <ac:spMkLst>
            <pc:docMk/>
            <pc:sldMk cId="1656790617" sldId="256"/>
            <ac:spMk id="7" creationId="{4AEDB8F6-DD79-49E0-8188-3D9133F7274C}"/>
          </ac:spMkLst>
        </pc:spChg>
        <pc:spChg chg="mod">
          <ac:chgData name="佐藤 美嶺" userId="6cd1fcaf-caab-40f9-8384-af9a6ec3370d" providerId="ADAL" clId="{0CE2A152-A5ED-4430-993C-D0DADFB8DB75}" dt="2021-05-12T06:20:58.520" v="0" actId="13926"/>
          <ac:spMkLst>
            <pc:docMk/>
            <pc:sldMk cId="1656790617" sldId="256"/>
            <ac:spMk id="8" creationId="{8DA6488C-0E00-40D9-934E-AF9C4E29A090}"/>
          </ac:spMkLst>
        </pc:spChg>
        <pc:spChg chg="mod">
          <ac:chgData name="佐藤 美嶺" userId="6cd1fcaf-caab-40f9-8384-af9a6ec3370d" providerId="ADAL" clId="{0CE2A152-A5ED-4430-993C-D0DADFB8DB75}" dt="2021-05-12T06:20:58.520" v="0" actId="13926"/>
          <ac:spMkLst>
            <pc:docMk/>
            <pc:sldMk cId="1656790617" sldId="256"/>
            <ac:spMk id="9" creationId="{59294EB4-26D3-405B-A2E1-7C7B24527DDF}"/>
          </ac:spMkLst>
        </pc:spChg>
        <pc:spChg chg="mod">
          <ac:chgData name="佐藤 美嶺" userId="6cd1fcaf-caab-40f9-8384-af9a6ec3370d" providerId="ADAL" clId="{0CE2A152-A5ED-4430-993C-D0DADFB8DB75}" dt="2021-05-12T06:20:58.520" v="0" actId="13926"/>
          <ac:spMkLst>
            <pc:docMk/>
            <pc:sldMk cId="1656790617" sldId="256"/>
            <ac:spMk id="29" creationId="{5E3C2104-866E-4DB6-B00F-EDA8E5F65A2C}"/>
          </ac:spMkLst>
        </pc:spChg>
        <pc:spChg chg="mod">
          <ac:chgData name="佐藤 美嶺" userId="6cd1fcaf-caab-40f9-8384-af9a6ec3370d" providerId="ADAL" clId="{0CE2A152-A5ED-4430-993C-D0DADFB8DB75}" dt="2021-05-12T06:20:58.520" v="0" actId="13926"/>
          <ac:spMkLst>
            <pc:docMk/>
            <pc:sldMk cId="1656790617" sldId="256"/>
            <ac:spMk id="30" creationId="{9DE34B5D-05B8-4CEE-9E49-7775A0DBD6F6}"/>
          </ac:spMkLst>
        </pc:spChg>
        <pc:spChg chg="mod">
          <ac:chgData name="佐藤 美嶺" userId="6cd1fcaf-caab-40f9-8384-af9a6ec3370d" providerId="ADAL" clId="{0CE2A152-A5ED-4430-993C-D0DADFB8DB75}" dt="2021-05-12T06:20:58.520" v="0" actId="13926"/>
          <ac:spMkLst>
            <pc:docMk/>
            <pc:sldMk cId="1656790617" sldId="256"/>
            <ac:spMk id="31" creationId="{617D288C-586F-44FC-8C1A-AF1EBF787B1F}"/>
          </ac:spMkLst>
        </pc:spChg>
        <pc:spChg chg="mod">
          <ac:chgData name="佐藤 美嶺" userId="6cd1fcaf-caab-40f9-8384-af9a6ec3370d" providerId="ADAL" clId="{0CE2A152-A5ED-4430-993C-D0DADFB8DB75}" dt="2021-05-12T06:20:58.520" v="0" actId="13926"/>
          <ac:spMkLst>
            <pc:docMk/>
            <pc:sldMk cId="1656790617" sldId="256"/>
            <ac:spMk id="33" creationId="{B1114A2C-C273-443C-A2C0-B501B5705589}"/>
          </ac:spMkLst>
        </pc:spChg>
      </pc:sldChg>
      <pc:sldChg chg="modSp mod modNotes">
        <pc:chgData name="佐藤 美嶺" userId="6cd1fcaf-caab-40f9-8384-af9a6ec3370d" providerId="ADAL" clId="{0CE2A152-A5ED-4430-993C-D0DADFB8DB75}" dt="2021-05-12T06:23:11.964" v="10" actId="12"/>
        <pc:sldMkLst>
          <pc:docMk/>
          <pc:sldMk cId="1618124736" sldId="260"/>
        </pc:sldMkLst>
        <pc:spChg chg="mod">
          <ac:chgData name="佐藤 美嶺" userId="6cd1fcaf-caab-40f9-8384-af9a6ec3370d" providerId="ADAL" clId="{0CE2A152-A5ED-4430-993C-D0DADFB8DB75}" dt="2021-05-12T06:21:06.219" v="1" actId="13926"/>
          <ac:spMkLst>
            <pc:docMk/>
            <pc:sldMk cId="1618124736" sldId="260"/>
            <ac:spMk id="11" creationId="{A19F04D8-651F-4713-B0E9-F14CA234A9D0}"/>
          </ac:spMkLst>
        </pc:spChg>
        <pc:spChg chg="mod">
          <ac:chgData name="佐藤 美嶺" userId="6cd1fcaf-caab-40f9-8384-af9a6ec3370d" providerId="ADAL" clId="{0CE2A152-A5ED-4430-993C-D0DADFB8DB75}" dt="2021-05-12T06:21:06.219" v="1" actId="13926"/>
          <ac:spMkLst>
            <pc:docMk/>
            <pc:sldMk cId="1618124736" sldId="260"/>
            <ac:spMk id="24" creationId="{C3898BD7-4C89-4453-BFB9-6EF625F377CD}"/>
          </ac:spMkLst>
        </pc:spChg>
        <pc:spChg chg="mod">
          <ac:chgData name="佐藤 美嶺" userId="6cd1fcaf-caab-40f9-8384-af9a6ec3370d" providerId="ADAL" clId="{0CE2A152-A5ED-4430-993C-D0DADFB8DB75}" dt="2021-05-12T06:21:06.219" v="1" actId="13926"/>
          <ac:spMkLst>
            <pc:docMk/>
            <pc:sldMk cId="1618124736" sldId="260"/>
            <ac:spMk id="25" creationId="{E8EF616F-CEE0-4EB7-97A9-454F09FDAF9A}"/>
          </ac:spMkLst>
        </pc:spChg>
      </pc:sldChg>
      <pc:sldChg chg="modSp mod modNotes">
        <pc:chgData name="佐藤 美嶺" userId="6cd1fcaf-caab-40f9-8384-af9a6ec3370d" providerId="ADAL" clId="{0CE2A152-A5ED-4430-993C-D0DADFB8DB75}" dt="2021-05-12T06:27:04.681" v="49" actId="13926"/>
        <pc:sldMkLst>
          <pc:docMk/>
          <pc:sldMk cId="3577619276" sldId="261"/>
        </pc:sldMkLst>
        <pc:spChg chg="mod">
          <ac:chgData name="佐藤 美嶺" userId="6cd1fcaf-caab-40f9-8384-af9a6ec3370d" providerId="ADAL" clId="{0CE2A152-A5ED-4430-993C-D0DADFB8DB75}" dt="2021-05-12T06:21:28.425" v="4" actId="13926"/>
          <ac:spMkLst>
            <pc:docMk/>
            <pc:sldMk cId="3577619276" sldId="261"/>
            <ac:spMk id="6" creationId="{3D01045C-D087-40B5-8F8C-493A6715017D}"/>
          </ac:spMkLst>
        </pc:spChg>
        <pc:graphicFrameChg chg="modGraphic">
          <ac:chgData name="佐藤 美嶺" userId="6cd1fcaf-caab-40f9-8384-af9a6ec3370d" providerId="ADAL" clId="{0CE2A152-A5ED-4430-993C-D0DADFB8DB75}" dt="2021-05-12T06:21:32.286" v="5" actId="13926"/>
          <ac:graphicFrameMkLst>
            <pc:docMk/>
            <pc:sldMk cId="3577619276" sldId="261"/>
            <ac:graphicFrameMk id="13" creationId="{1DB52666-B737-4CC8-86FC-D8AA2C9D5B8D}"/>
          </ac:graphicFrameMkLst>
        </pc:graphicFrameChg>
      </pc:sldChg>
      <pc:sldChg chg="modSp modNotes">
        <pc:chgData name="佐藤 美嶺" userId="6cd1fcaf-caab-40f9-8384-af9a6ec3370d" providerId="ADAL" clId="{0CE2A152-A5ED-4430-993C-D0DADFB8DB75}" dt="2021-05-12T06:23:40.403" v="11" actId="13926"/>
        <pc:sldMkLst>
          <pc:docMk/>
          <pc:sldMk cId="1873224750" sldId="262"/>
        </pc:sldMkLst>
        <pc:spChg chg="mod">
          <ac:chgData name="佐藤 美嶺" userId="6cd1fcaf-caab-40f9-8384-af9a6ec3370d" providerId="ADAL" clId="{0CE2A152-A5ED-4430-993C-D0DADFB8DB75}" dt="2021-05-12T06:21:11.942" v="2" actId="13926"/>
          <ac:spMkLst>
            <pc:docMk/>
            <pc:sldMk cId="1873224750" sldId="262"/>
            <ac:spMk id="5" creationId="{47B2ACFE-94BB-4CD1-96B1-FFA1A355508B}"/>
          </ac:spMkLst>
        </pc:spChg>
        <pc:spChg chg="mod">
          <ac:chgData name="佐藤 美嶺" userId="6cd1fcaf-caab-40f9-8384-af9a6ec3370d" providerId="ADAL" clId="{0CE2A152-A5ED-4430-993C-D0DADFB8DB75}" dt="2021-05-12T06:21:11.942" v="2" actId="13926"/>
          <ac:spMkLst>
            <pc:docMk/>
            <pc:sldMk cId="1873224750" sldId="262"/>
            <ac:spMk id="8" creationId="{70399F35-43EB-456E-84E2-49EBAE42984C}"/>
          </ac:spMkLst>
        </pc:spChg>
        <pc:spChg chg="mod">
          <ac:chgData name="佐藤 美嶺" userId="6cd1fcaf-caab-40f9-8384-af9a6ec3370d" providerId="ADAL" clId="{0CE2A152-A5ED-4430-993C-D0DADFB8DB75}" dt="2021-05-12T06:21:11.942" v="2" actId="13926"/>
          <ac:spMkLst>
            <pc:docMk/>
            <pc:sldMk cId="1873224750" sldId="262"/>
            <ac:spMk id="27" creationId="{115B07BB-B238-4CA6-8EA8-4A810C3A8B67}"/>
          </ac:spMkLst>
        </pc:spChg>
        <pc:spChg chg="mod">
          <ac:chgData name="佐藤 美嶺" userId="6cd1fcaf-caab-40f9-8384-af9a6ec3370d" providerId="ADAL" clId="{0CE2A152-A5ED-4430-993C-D0DADFB8DB75}" dt="2021-05-12T06:21:11.942" v="2" actId="13926"/>
          <ac:spMkLst>
            <pc:docMk/>
            <pc:sldMk cId="1873224750" sldId="262"/>
            <ac:spMk id="29" creationId="{8F179861-8A70-42F0-B38E-3E1B12DE28D1}"/>
          </ac:spMkLst>
        </pc:spChg>
        <pc:picChg chg="mod">
          <ac:chgData name="佐藤 美嶺" userId="6cd1fcaf-caab-40f9-8384-af9a6ec3370d" providerId="ADAL" clId="{0CE2A152-A5ED-4430-993C-D0DADFB8DB75}" dt="2021-05-12T06:21:11.942" v="2" actId="13926"/>
          <ac:picMkLst>
            <pc:docMk/>
            <pc:sldMk cId="1873224750" sldId="262"/>
            <ac:picMk id="1026" creationId="{20153148-C655-4A3E-B44C-604C8A1E8C0B}"/>
          </ac:picMkLst>
        </pc:picChg>
      </pc:sldChg>
      <pc:sldChg chg="modNotes">
        <pc:chgData name="佐藤 美嶺" userId="6cd1fcaf-caab-40f9-8384-af9a6ec3370d" providerId="ADAL" clId="{0CE2A152-A5ED-4430-993C-D0DADFB8DB75}" dt="2021-05-12T06:26:52.878" v="48" actId="20577"/>
        <pc:sldMkLst>
          <pc:docMk/>
          <pc:sldMk cId="2414213830" sldId="263"/>
        </pc:sldMkLst>
      </pc:sldChg>
      <pc:sldChg chg="modNotes">
        <pc:chgData name="佐藤 美嶺" userId="6cd1fcaf-caab-40f9-8384-af9a6ec3370d" providerId="ADAL" clId="{0CE2A152-A5ED-4430-993C-D0DADFB8DB75}" dt="2021-05-12T06:26:04.048" v="43" actId="20577"/>
        <pc:sldMkLst>
          <pc:docMk/>
          <pc:sldMk cId="3334732126" sldId="264"/>
        </pc:sldMkLst>
      </pc:sldChg>
      <pc:sldChg chg="modNotes">
        <pc:chgData name="佐藤 美嶺" userId="6cd1fcaf-caab-40f9-8384-af9a6ec3370d" providerId="ADAL" clId="{0CE2A152-A5ED-4430-993C-D0DADFB8DB75}" dt="2021-05-12T06:26:31.071" v="45" actId="14100"/>
        <pc:sldMkLst>
          <pc:docMk/>
          <pc:sldMk cId="1265635241" sldId="265"/>
        </pc:sldMkLst>
      </pc:sldChg>
    </pc:docChg>
  </pc:docChgLst>
  <pc:docChgLst>
    <pc:chgData name="竹本 加良子" userId="0c6ae3ae-d856-42b3-a34a-032faf097262" providerId="ADAL" clId="{3BA7AA91-C3C5-42D1-8033-38C03D1E9E74}"/>
    <pc:docChg chg="undo custSel modSld">
      <pc:chgData name="竹本 加良子" userId="0c6ae3ae-d856-42b3-a34a-032faf097262" providerId="ADAL" clId="{3BA7AA91-C3C5-42D1-8033-38C03D1E9E74}" dt="2021-05-08T00:18:38.228" v="81" actId="20577"/>
      <pc:docMkLst>
        <pc:docMk/>
      </pc:docMkLst>
      <pc:sldChg chg="modNotes">
        <pc:chgData name="竹本 加良子" userId="0c6ae3ae-d856-42b3-a34a-032faf097262" providerId="ADAL" clId="{3BA7AA91-C3C5-42D1-8033-38C03D1E9E74}" dt="2021-05-08T00:18:38.228" v="81" actId="20577"/>
        <pc:sldMkLst>
          <pc:docMk/>
          <pc:sldMk cId="1656790617" sldId="256"/>
        </pc:sldMkLst>
      </pc:sldChg>
      <pc:sldChg chg="modSp mod delCm modNotes">
        <pc:chgData name="竹本 加良子" userId="0c6ae3ae-d856-42b3-a34a-032faf097262" providerId="ADAL" clId="{3BA7AA91-C3C5-42D1-8033-38C03D1E9E74}" dt="2021-05-07T23:58:23.546" v="73" actId="207"/>
        <pc:sldMkLst>
          <pc:docMk/>
          <pc:sldMk cId="1618124736" sldId="260"/>
        </pc:sldMkLst>
        <pc:spChg chg="mod">
          <ac:chgData name="竹本 加良子" userId="0c6ae3ae-d856-42b3-a34a-032faf097262" providerId="ADAL" clId="{3BA7AA91-C3C5-42D1-8033-38C03D1E9E74}" dt="2021-05-07T23:53:17.055" v="13" actId="1037"/>
          <ac:spMkLst>
            <pc:docMk/>
            <pc:sldMk cId="1618124736" sldId="260"/>
            <ac:spMk id="11" creationId="{A19F04D8-651F-4713-B0E9-F14CA234A9D0}"/>
          </ac:spMkLst>
        </pc:spChg>
        <pc:spChg chg="mod">
          <ac:chgData name="竹本 加良子" userId="0c6ae3ae-d856-42b3-a34a-032faf097262" providerId="ADAL" clId="{3BA7AA91-C3C5-42D1-8033-38C03D1E9E74}" dt="2021-05-07T23:53:20.669" v="19" actId="1037"/>
          <ac:spMkLst>
            <pc:docMk/>
            <pc:sldMk cId="1618124736" sldId="260"/>
            <ac:spMk id="24" creationId="{C3898BD7-4C89-4453-BFB9-6EF625F377CD}"/>
          </ac:spMkLst>
        </pc:spChg>
        <pc:spChg chg="mod">
          <ac:chgData name="竹本 加良子" userId="0c6ae3ae-d856-42b3-a34a-032faf097262" providerId="ADAL" clId="{3BA7AA91-C3C5-42D1-8033-38C03D1E9E74}" dt="2021-05-07T23:58:23.546" v="73" actId="207"/>
          <ac:spMkLst>
            <pc:docMk/>
            <pc:sldMk cId="1618124736" sldId="260"/>
            <ac:spMk id="25" creationId="{E8EF616F-CEE0-4EB7-97A9-454F09FDAF9A}"/>
          </ac:spMkLst>
        </pc:spChg>
        <pc:spChg chg="mod">
          <ac:chgData name="竹本 加良子" userId="0c6ae3ae-d856-42b3-a34a-032faf097262" providerId="ADAL" clId="{3BA7AA91-C3C5-42D1-8033-38C03D1E9E74}" dt="2021-05-07T23:53:32.401" v="27" actId="1076"/>
          <ac:spMkLst>
            <pc:docMk/>
            <pc:sldMk cId="1618124736" sldId="260"/>
            <ac:spMk id="38" creationId="{F6ED4D28-ED1B-47C2-9263-D8BA51125BEE}"/>
          </ac:spMkLst>
        </pc:spChg>
        <pc:spChg chg="mod">
          <ac:chgData name="竹本 加良子" userId="0c6ae3ae-d856-42b3-a34a-032faf097262" providerId="ADAL" clId="{3BA7AA91-C3C5-42D1-8033-38C03D1E9E74}" dt="2021-05-07T23:53:30.053" v="26" actId="1076"/>
          <ac:spMkLst>
            <pc:docMk/>
            <pc:sldMk cId="1618124736" sldId="260"/>
            <ac:spMk id="41" creationId="{5DEE914D-26C4-4361-8C81-705DFF27FC8B}"/>
          </ac:spMkLst>
        </pc:spChg>
        <pc:picChg chg="mod">
          <ac:chgData name="竹本 加良子" userId="0c6ae3ae-d856-42b3-a34a-032faf097262" providerId="ADAL" clId="{3BA7AA91-C3C5-42D1-8033-38C03D1E9E74}" dt="2021-05-07T23:53:32.401" v="27" actId="1076"/>
          <ac:picMkLst>
            <pc:docMk/>
            <pc:sldMk cId="1618124736" sldId="260"/>
            <ac:picMk id="20" creationId="{7C05E363-18DF-4825-BB6D-21D43A956E3A}"/>
          </ac:picMkLst>
        </pc:picChg>
        <pc:picChg chg="mod">
          <ac:chgData name="竹本 加良子" userId="0c6ae3ae-d856-42b3-a34a-032faf097262" providerId="ADAL" clId="{3BA7AA91-C3C5-42D1-8033-38C03D1E9E74}" dt="2021-05-07T23:53:30.053" v="26" actId="1076"/>
          <ac:picMkLst>
            <pc:docMk/>
            <pc:sldMk cId="1618124736" sldId="260"/>
            <ac:picMk id="36" creationId="{3836670D-59B4-4D65-BFD7-430541A4D82C}"/>
          </ac:picMkLst>
        </pc:picChg>
      </pc:sldChg>
      <pc:sldChg chg="delSp modSp mod">
        <pc:chgData name="竹本 加良子" userId="0c6ae3ae-d856-42b3-a34a-032faf097262" providerId="ADAL" clId="{3BA7AA91-C3C5-42D1-8033-38C03D1E9E74}" dt="2021-05-07T23:54:03.068" v="31" actId="478"/>
        <pc:sldMkLst>
          <pc:docMk/>
          <pc:sldMk cId="3577619276" sldId="261"/>
        </pc:sldMkLst>
        <pc:spChg chg="del mod">
          <ac:chgData name="竹本 加良子" userId="0c6ae3ae-d856-42b3-a34a-032faf097262" providerId="ADAL" clId="{3BA7AA91-C3C5-42D1-8033-38C03D1E9E74}" dt="2021-05-07T23:54:03.068" v="31" actId="478"/>
          <ac:spMkLst>
            <pc:docMk/>
            <pc:sldMk cId="3577619276" sldId="261"/>
            <ac:spMk id="5" creationId="{6B82E058-74AA-49EE-B1A9-BCFC635D9285}"/>
          </ac:spMkLst>
        </pc:spChg>
      </pc:sldChg>
      <pc:sldChg chg="modSp mod modNotes">
        <pc:chgData name="竹本 加良子" userId="0c6ae3ae-d856-42b3-a34a-032faf097262" providerId="ADAL" clId="{3BA7AA91-C3C5-42D1-8033-38C03D1E9E74}" dt="2021-05-07T23:57:34.953" v="70" actId="207"/>
        <pc:sldMkLst>
          <pc:docMk/>
          <pc:sldMk cId="1873224750" sldId="262"/>
        </pc:sldMkLst>
        <pc:spChg chg="mod">
          <ac:chgData name="竹本 加良子" userId="0c6ae3ae-d856-42b3-a34a-032faf097262" providerId="ADAL" clId="{3BA7AA91-C3C5-42D1-8033-38C03D1E9E74}" dt="2021-05-07T23:53:44.544" v="29" actId="13926"/>
          <ac:spMkLst>
            <pc:docMk/>
            <pc:sldMk cId="1873224750" sldId="262"/>
            <ac:spMk id="27" creationId="{115B07BB-B238-4CA6-8EA8-4A810C3A8B67}"/>
          </ac:spMkLst>
        </pc:spChg>
      </pc:sldChg>
      <pc:sldChg chg="modSp mod">
        <pc:chgData name="竹本 加良子" userId="0c6ae3ae-d856-42b3-a34a-032faf097262" providerId="ADAL" clId="{3BA7AA91-C3C5-42D1-8033-38C03D1E9E74}" dt="2021-05-08T00:00:19.257" v="79" actId="554"/>
        <pc:sldMkLst>
          <pc:docMk/>
          <pc:sldMk cId="2414213830" sldId="263"/>
        </pc:sldMkLst>
        <pc:spChg chg="mod">
          <ac:chgData name="竹本 加良子" userId="0c6ae3ae-d856-42b3-a34a-032faf097262" providerId="ADAL" clId="{3BA7AA91-C3C5-42D1-8033-38C03D1E9E74}" dt="2021-05-07T23:59:09.326" v="75" actId="179"/>
          <ac:spMkLst>
            <pc:docMk/>
            <pc:sldMk cId="2414213830" sldId="263"/>
            <ac:spMk id="20" creationId="{2F924251-D96F-4118-A4D7-8E9E340CDCF9}"/>
          </ac:spMkLst>
        </pc:spChg>
        <pc:spChg chg="mod">
          <ac:chgData name="竹本 加良子" userId="0c6ae3ae-d856-42b3-a34a-032faf097262" providerId="ADAL" clId="{3BA7AA91-C3C5-42D1-8033-38C03D1E9E74}" dt="2021-05-07T23:59:20.017" v="76" actId="1076"/>
          <ac:spMkLst>
            <pc:docMk/>
            <pc:sldMk cId="2414213830" sldId="263"/>
            <ac:spMk id="24" creationId="{B62FEDCD-BB78-4F37-AA93-CC2C2C209D7F}"/>
          </ac:spMkLst>
        </pc:spChg>
        <pc:picChg chg="mod">
          <ac:chgData name="竹本 加良子" userId="0c6ae3ae-d856-42b3-a34a-032faf097262" providerId="ADAL" clId="{3BA7AA91-C3C5-42D1-8033-38C03D1E9E74}" dt="2021-05-08T00:00:19.257" v="79" actId="554"/>
          <ac:picMkLst>
            <pc:docMk/>
            <pc:sldMk cId="2414213830" sldId="263"/>
            <ac:picMk id="7" creationId="{D48A5F0C-AA12-4A4D-935D-7B175F4CF2F4}"/>
          </ac:picMkLst>
        </pc:picChg>
        <pc:picChg chg="mod">
          <ac:chgData name="竹本 加良子" userId="0c6ae3ae-d856-42b3-a34a-032faf097262" providerId="ADAL" clId="{3BA7AA91-C3C5-42D1-8033-38C03D1E9E74}" dt="2021-05-08T00:00:19.257" v="79" actId="554"/>
          <ac:picMkLst>
            <pc:docMk/>
            <pc:sldMk cId="2414213830" sldId="263"/>
            <ac:picMk id="9" creationId="{E0245E8C-F10E-45AD-93B3-1E4BBC1EABC6}"/>
          </ac:picMkLst>
        </pc:picChg>
      </pc:sldChg>
      <pc:sldChg chg="modNotes">
        <pc:chgData name="竹本 加良子" userId="0c6ae3ae-d856-42b3-a34a-032faf097262" providerId="ADAL" clId="{3BA7AA91-C3C5-42D1-8033-38C03D1E9E74}" dt="2021-05-07T23:56:50.954" v="65" actId="13926"/>
        <pc:sldMkLst>
          <pc:docMk/>
          <pc:sldMk cId="3334732126" sldId="264"/>
        </pc:sldMkLst>
      </pc:sldChg>
      <pc:sldChg chg="modNotes">
        <pc:chgData name="竹本 加良子" userId="0c6ae3ae-d856-42b3-a34a-032faf097262" providerId="ADAL" clId="{3BA7AA91-C3C5-42D1-8033-38C03D1E9E74}" dt="2021-05-07T23:57:17.319" v="66" actId="14100"/>
        <pc:sldMkLst>
          <pc:docMk/>
          <pc:sldMk cId="1265635241" sldId="265"/>
        </pc:sldMkLst>
      </pc:sldChg>
    </pc:docChg>
  </pc:docChgLst>
  <pc:docChgLst>
    <pc:chgData name="竹本 加良子" userId="0c6ae3ae-d856-42b3-a34a-032faf097262" providerId="ADAL" clId="{E56EC6C2-59AF-4859-8AA9-5C8D90862B42}"/>
    <pc:docChg chg="undo custSel modSld">
      <pc:chgData name="竹本 加良子" userId="0c6ae3ae-d856-42b3-a34a-032faf097262" providerId="ADAL" clId="{E56EC6C2-59AF-4859-8AA9-5C8D90862B42}" dt="2021-05-13T02:55:45.391" v="18" actId="14"/>
      <pc:docMkLst>
        <pc:docMk/>
      </pc:docMkLst>
      <pc:sldChg chg="modNotes">
        <pc:chgData name="竹本 加良子" userId="0c6ae3ae-d856-42b3-a34a-032faf097262" providerId="ADAL" clId="{E56EC6C2-59AF-4859-8AA9-5C8D90862B42}" dt="2021-05-13T02:54:21.893" v="3" actId="6549"/>
        <pc:sldMkLst>
          <pc:docMk/>
          <pc:sldMk cId="1656790617" sldId="256"/>
        </pc:sldMkLst>
      </pc:sldChg>
      <pc:sldChg chg="modNotes modNotesTx">
        <pc:chgData name="竹本 加良子" userId="0c6ae3ae-d856-42b3-a34a-032faf097262" providerId="ADAL" clId="{E56EC6C2-59AF-4859-8AA9-5C8D90862B42}" dt="2021-05-13T02:55:45.391" v="18" actId="14"/>
        <pc:sldMkLst>
          <pc:docMk/>
          <pc:sldMk cId="1618124736" sldId="260"/>
        </pc:sldMkLst>
      </pc:sldChg>
      <pc:sldChg chg="modNotes">
        <pc:chgData name="竹本 加良子" userId="0c6ae3ae-d856-42b3-a34a-032faf097262" providerId="ADAL" clId="{E56EC6C2-59AF-4859-8AA9-5C8D90862B42}" dt="2021-05-13T02:55:17.511" v="16" actId="20577"/>
        <pc:sldMkLst>
          <pc:docMk/>
          <pc:sldMk cId="3577619276" sldId="261"/>
        </pc:sldMkLst>
      </pc:sldChg>
      <pc:sldChg chg="modNotes">
        <pc:chgData name="竹本 加良子" userId="0c6ae3ae-d856-42b3-a34a-032faf097262" providerId="ADAL" clId="{E56EC6C2-59AF-4859-8AA9-5C8D90862B42}" dt="2021-05-13T02:54:52.959" v="10" actId="6549"/>
        <pc:sldMkLst>
          <pc:docMk/>
          <pc:sldMk cId="1873224750" sldId="262"/>
        </pc:sldMkLst>
      </pc:sldChg>
      <pc:sldChg chg="modNotes">
        <pc:chgData name="竹本 加良子" userId="0c6ae3ae-d856-42b3-a34a-032faf097262" providerId="ADAL" clId="{E56EC6C2-59AF-4859-8AA9-5C8D90862B42}" dt="2021-05-13T02:55:12.368" v="14" actId="6549"/>
        <pc:sldMkLst>
          <pc:docMk/>
          <pc:sldMk cId="2414213830" sldId="263"/>
        </pc:sldMkLst>
      </pc:sldChg>
      <pc:sldChg chg="modNotes">
        <pc:chgData name="竹本 加良子" userId="0c6ae3ae-d856-42b3-a34a-032faf097262" providerId="ADAL" clId="{E56EC6C2-59AF-4859-8AA9-5C8D90862B42}" dt="2021-05-13T02:55:00.172" v="12" actId="5793"/>
        <pc:sldMkLst>
          <pc:docMk/>
          <pc:sldMk cId="3334732126" sldId="264"/>
        </pc:sldMkLst>
      </pc:sldChg>
      <pc:sldChg chg="modNotes modNotesTx">
        <pc:chgData name="竹本 加良子" userId="0c6ae3ae-d856-42b3-a34a-032faf097262" providerId="ADAL" clId="{E56EC6C2-59AF-4859-8AA9-5C8D90862B42}" dt="2021-05-13T02:55:32.900" v="17" actId="5793"/>
        <pc:sldMkLst>
          <pc:docMk/>
          <pc:sldMk cId="1265635241" sldId="2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677996" y="473075"/>
            <a:ext cx="3960000" cy="297225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7996" y="3746499"/>
            <a:ext cx="5508000" cy="5965901"/>
          </a:xfrm>
          <a:prstGeom prst="rect">
            <a:avLst/>
          </a:prstGeom>
        </p:spPr>
        <p:txBody>
          <a:bodyPr vert="horz" lIns="0" tIns="0" rIns="0" bIns="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100">
                <a:latin typeface="HGPｺﾞｼｯｸM" panose="020B0600000000000000" pitchFamily="50" charset="-128"/>
                <a:ea typeface="HGPｺﾞｼｯｸM" panose="020B0600000000000000" pitchFamily="50" charset="-128"/>
              </a:defRPr>
            </a:lvl1pPr>
          </a:lstStyle>
          <a:p>
            <a:fld id="{4A960280-4C04-493E-9E5F-103FAB7B57B0}" type="slidenum">
              <a:rPr kumimoji="1" lang="ja-JP" altLang="en-US" smtClean="0"/>
              <a:pPr/>
              <a:t>‹#›</a:t>
            </a:fld>
            <a:endParaRPr kumimoji="1" lang="ja-JP" altLang="en-US" dirty="0"/>
          </a:p>
        </p:txBody>
      </p:sp>
    </p:spTree>
    <p:extLst>
      <p:ext uri="{BB962C8B-B14F-4D97-AF65-F5344CB8AC3E}">
        <p14:creationId xmlns:p14="http://schemas.microsoft.com/office/powerpoint/2010/main" val="3278712912"/>
      </p:ext>
    </p:extLst>
  </p:cSld>
  <p:clrMap bg1="lt1" tx1="dk1" bg2="lt2" tx2="dk2" accent1="accent1" accent2="accent2" accent3="accent3" accent4="accent4" accent5="accent5" accent6="accent6" hlink="hlink" folHlink="folHlink"/>
  <p:notesStyle>
    <a:lvl1pPr marL="0" algn="just" defTabSz="914400" rtl="0" eaLnBrk="1" latinLnBrk="0" hangingPunct="1">
      <a:lnSpc>
        <a:spcPts val="1200"/>
      </a:lnSpc>
      <a:spcAft>
        <a:spcPts val="200"/>
      </a:spcAft>
      <a:defRPr kumimoji="1" sz="1000" kern="1200">
        <a:solidFill>
          <a:schemeClr val="tx1"/>
        </a:solidFill>
        <a:latin typeface="ＭＳ Ｐゴシック" panose="020B0600070205080204" pitchFamily="50" charset="-128"/>
        <a:ea typeface="ＭＳ Ｐゴシック" panose="020B0600070205080204" pitchFamily="50" charset="-128"/>
        <a:cs typeface="+mn-cs"/>
      </a:defRPr>
    </a:lvl1pPr>
    <a:lvl2pPr marL="182563" indent="0" algn="just" defTabSz="914400" rtl="0" eaLnBrk="1" latinLnBrk="0" hangingPunct="1">
      <a:lnSpc>
        <a:spcPts val="1200"/>
      </a:lnSpc>
      <a:spcAft>
        <a:spcPts val="200"/>
      </a:spcAft>
      <a:defRPr kumimoji="1" sz="1000" kern="1200">
        <a:solidFill>
          <a:schemeClr val="tx1"/>
        </a:solidFill>
        <a:latin typeface="ＭＳ Ｐゴシック" panose="020B0600070205080204" pitchFamily="50" charset="-128"/>
        <a:ea typeface="ＭＳ Ｐゴシック" panose="020B0600070205080204" pitchFamily="50" charset="-128"/>
        <a:cs typeface="+mn-cs"/>
      </a:defRPr>
    </a:lvl2pPr>
    <a:lvl3pPr marL="354013" indent="0" algn="just" defTabSz="914400" rtl="0" eaLnBrk="1" latinLnBrk="0" hangingPunct="1">
      <a:lnSpc>
        <a:spcPts val="1200"/>
      </a:lnSpc>
      <a:spcAft>
        <a:spcPts val="200"/>
      </a:spcAft>
      <a:defRPr kumimoji="1" sz="1000" kern="1200">
        <a:solidFill>
          <a:schemeClr val="tx1"/>
        </a:solidFill>
        <a:latin typeface="ＭＳ Ｐゴシック" panose="020B0600070205080204" pitchFamily="50" charset="-128"/>
        <a:ea typeface="ＭＳ Ｐゴシック" panose="020B0600070205080204" pitchFamily="50" charset="-128"/>
        <a:cs typeface="+mn-cs"/>
      </a:defRPr>
    </a:lvl3pPr>
    <a:lvl4pPr marL="536575" indent="0" algn="just" defTabSz="914400" rtl="0" eaLnBrk="1" latinLnBrk="0" hangingPunct="1">
      <a:lnSpc>
        <a:spcPts val="1200"/>
      </a:lnSpc>
      <a:spcAft>
        <a:spcPts val="200"/>
      </a:spcAft>
      <a:defRPr kumimoji="1" sz="1000" kern="1200">
        <a:solidFill>
          <a:schemeClr val="tx1"/>
        </a:solidFill>
        <a:latin typeface="ＭＳ Ｐゴシック" panose="020B0600070205080204" pitchFamily="50" charset="-128"/>
        <a:ea typeface="ＭＳ Ｐゴシック" panose="020B0600070205080204" pitchFamily="50" charset="-128"/>
        <a:cs typeface="+mn-cs"/>
      </a:defRPr>
    </a:lvl4pPr>
    <a:lvl5pPr marL="720725" indent="0" algn="just" defTabSz="914400" rtl="0" eaLnBrk="1" latinLnBrk="0" hangingPunct="1">
      <a:lnSpc>
        <a:spcPts val="1200"/>
      </a:lnSpc>
      <a:spcAft>
        <a:spcPts val="200"/>
      </a:spcAft>
      <a:tabLst>
        <a:tab pos="720725" algn="l"/>
      </a:tabLst>
      <a:defRPr kumimoji="1" sz="1000"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473075"/>
            <a:ext cx="3959225" cy="2970213"/>
          </a:xfrm>
        </p:spPr>
      </p:sp>
      <p:sp>
        <p:nvSpPr>
          <p:cNvPr id="3" name="ノート プレースホルダー 2"/>
          <p:cNvSpPr>
            <a:spLocks noGrp="1"/>
          </p:cNvSpPr>
          <p:nvPr>
            <p:ph type="body" idx="1"/>
          </p:nvPr>
        </p:nvSpPr>
        <p:spPr>
          <a:xfrm>
            <a:off x="680397" y="3746064"/>
            <a:ext cx="5508000" cy="6180574"/>
          </a:xfrm>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960280-4C04-493E-9E5F-103FAB7B57B0}" type="slidenum">
              <a:rPr kumimoji="1" lang="ja-JP" altLang="en-US" smtClean="0"/>
              <a:t>1</a:t>
            </a:fld>
            <a:endParaRPr kumimoji="1" lang="ja-JP" altLang="en-US"/>
          </a:p>
        </p:txBody>
      </p:sp>
    </p:spTree>
    <p:extLst>
      <p:ext uri="{BB962C8B-B14F-4D97-AF65-F5344CB8AC3E}">
        <p14:creationId xmlns:p14="http://schemas.microsoft.com/office/powerpoint/2010/main" val="3201103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7863" y="484188"/>
            <a:ext cx="3959225" cy="2970212"/>
          </a:xfrm>
        </p:spPr>
      </p:sp>
      <p:sp>
        <p:nvSpPr>
          <p:cNvPr id="3" name="ノート プレースホルダー 2"/>
          <p:cNvSpPr>
            <a:spLocks noGrp="1"/>
          </p:cNvSpPr>
          <p:nvPr>
            <p:ph type="body" idx="1"/>
          </p:nvPr>
        </p:nvSpPr>
        <p:spPr>
          <a:xfrm>
            <a:off x="677863" y="3745023"/>
            <a:ext cx="5508000" cy="5584328"/>
          </a:xfrm>
        </p:spPr>
        <p:txBody>
          <a:bodyPr/>
          <a:lstStyle/>
          <a:p>
            <a:pPr lvl="0"/>
            <a:endParaRPr kumimoji="1" lang="ja-JP" altLang="en-US" dirty="0"/>
          </a:p>
        </p:txBody>
      </p:sp>
      <p:sp>
        <p:nvSpPr>
          <p:cNvPr id="4" name="スライド番号プレースホルダー 3"/>
          <p:cNvSpPr>
            <a:spLocks noGrp="1"/>
          </p:cNvSpPr>
          <p:nvPr>
            <p:ph type="sldNum" sz="quarter" idx="5"/>
          </p:nvPr>
        </p:nvSpPr>
        <p:spPr>
          <a:xfrm>
            <a:off x="4737100" y="9428584"/>
            <a:ext cx="2059002" cy="498055"/>
          </a:xfrm>
        </p:spPr>
        <p:txBody>
          <a:bodyPr/>
          <a:lstStyle/>
          <a:p>
            <a:fld id="{4A960280-4C04-493E-9E5F-103FAB7B57B0}" type="slidenum">
              <a:rPr kumimoji="1" lang="ja-JP" altLang="en-US" smtClean="0"/>
              <a:t>2</a:t>
            </a:fld>
            <a:endParaRPr kumimoji="1" lang="ja-JP" altLang="en-US" dirty="0"/>
          </a:p>
        </p:txBody>
      </p:sp>
    </p:spTree>
    <p:extLst>
      <p:ext uri="{BB962C8B-B14F-4D97-AF65-F5344CB8AC3E}">
        <p14:creationId xmlns:p14="http://schemas.microsoft.com/office/powerpoint/2010/main" val="692140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2150" y="473075"/>
            <a:ext cx="3959225" cy="2970213"/>
          </a:xfrm>
        </p:spPr>
      </p:sp>
      <p:sp>
        <p:nvSpPr>
          <p:cNvPr id="3" name="ノート プレースホルダー 2"/>
          <p:cNvSpPr>
            <a:spLocks noGrp="1"/>
          </p:cNvSpPr>
          <p:nvPr>
            <p:ph type="body" idx="1"/>
          </p:nvPr>
        </p:nvSpPr>
        <p:spPr>
          <a:xfrm>
            <a:off x="692150" y="3739247"/>
            <a:ext cx="5508000" cy="5714316"/>
          </a:xfrm>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960280-4C04-493E-9E5F-103FAB7B57B0}" type="slidenum">
              <a:rPr kumimoji="1" lang="ja-JP" altLang="en-US" smtClean="0"/>
              <a:t>3</a:t>
            </a:fld>
            <a:endParaRPr kumimoji="1" lang="ja-JP" altLang="en-US" dirty="0"/>
          </a:p>
        </p:txBody>
      </p:sp>
    </p:spTree>
    <p:extLst>
      <p:ext uri="{BB962C8B-B14F-4D97-AF65-F5344CB8AC3E}">
        <p14:creationId xmlns:p14="http://schemas.microsoft.com/office/powerpoint/2010/main" val="1351003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2150" y="473075"/>
            <a:ext cx="3959225" cy="2970213"/>
          </a:xfrm>
        </p:spPr>
      </p:sp>
      <p:sp>
        <p:nvSpPr>
          <p:cNvPr id="3" name="ノート プレースホルダー 2"/>
          <p:cNvSpPr>
            <a:spLocks noGrp="1"/>
          </p:cNvSpPr>
          <p:nvPr>
            <p:ph type="body" idx="1"/>
          </p:nvPr>
        </p:nvSpPr>
        <p:spPr>
          <a:xfrm>
            <a:off x="692150" y="3756018"/>
            <a:ext cx="5508000" cy="8408273"/>
          </a:xfrm>
        </p:spPr>
        <p:txBody>
          <a:bodyPr/>
          <a:lstStyle/>
          <a:p>
            <a:pPr marR="0" lvl="0" algn="just" defTabSz="914400" rtl="0" eaLnBrk="1" fontAlgn="auto" latinLnBrk="0" hangingPunct="1">
              <a:lnSpc>
                <a:spcPts val="1200"/>
              </a:lnSpc>
              <a:spcBef>
                <a:spcPts val="0"/>
              </a:spcBef>
              <a:spcAft>
                <a:spcPts val="200"/>
              </a:spcAft>
              <a:buClrTx/>
              <a:buSzTx/>
              <a:tabLst/>
              <a:defRPr/>
            </a:pPr>
            <a:endParaRPr lang="en-US" alt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4A960280-4C04-493E-9E5F-103FAB7B57B0}" type="slidenum">
              <a:rPr kumimoji="1" lang="ja-JP" altLang="en-US" smtClean="0"/>
              <a:t>4</a:t>
            </a:fld>
            <a:endParaRPr kumimoji="1" lang="ja-JP" altLang="en-US" dirty="0"/>
          </a:p>
        </p:txBody>
      </p:sp>
    </p:spTree>
    <p:extLst>
      <p:ext uri="{BB962C8B-B14F-4D97-AF65-F5344CB8AC3E}">
        <p14:creationId xmlns:p14="http://schemas.microsoft.com/office/powerpoint/2010/main" val="1700645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2150" y="473075"/>
            <a:ext cx="3959225" cy="2970213"/>
          </a:xfrm>
        </p:spPr>
      </p:sp>
      <p:sp>
        <p:nvSpPr>
          <p:cNvPr id="3" name="ノート プレースホルダー 2"/>
          <p:cNvSpPr>
            <a:spLocks noGrp="1"/>
          </p:cNvSpPr>
          <p:nvPr>
            <p:ph type="body" idx="1"/>
          </p:nvPr>
        </p:nvSpPr>
        <p:spPr>
          <a:xfrm>
            <a:off x="692150" y="3758422"/>
            <a:ext cx="5508000" cy="6341542"/>
          </a:xfrm>
        </p:spPr>
        <p:txBody>
          <a:bodyPr/>
          <a:lstStyle/>
          <a:p>
            <a:pPr marL="0" indent="0">
              <a:lnSpc>
                <a:spcPts val="1150"/>
              </a:lnSpc>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5"/>
          </p:nvPr>
        </p:nvSpPr>
        <p:spPr/>
        <p:txBody>
          <a:bodyPr/>
          <a:lstStyle/>
          <a:p>
            <a:fld id="{4A960280-4C04-493E-9E5F-103FAB7B57B0}" type="slidenum">
              <a:rPr kumimoji="1" lang="ja-JP" altLang="en-US" smtClean="0"/>
              <a:t>5</a:t>
            </a:fld>
            <a:endParaRPr kumimoji="1" lang="ja-JP" altLang="en-US"/>
          </a:p>
        </p:txBody>
      </p:sp>
    </p:spTree>
    <p:extLst>
      <p:ext uri="{BB962C8B-B14F-4D97-AF65-F5344CB8AC3E}">
        <p14:creationId xmlns:p14="http://schemas.microsoft.com/office/powerpoint/2010/main" val="727220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2150" y="473075"/>
            <a:ext cx="3959225" cy="2970213"/>
          </a:xfrm>
        </p:spPr>
      </p:sp>
      <p:sp>
        <p:nvSpPr>
          <p:cNvPr id="3" name="ノート プレースホルダー 2"/>
          <p:cNvSpPr>
            <a:spLocks noGrp="1"/>
          </p:cNvSpPr>
          <p:nvPr>
            <p:ph type="body" idx="1"/>
          </p:nvPr>
        </p:nvSpPr>
        <p:spPr>
          <a:xfrm>
            <a:off x="692150" y="3746066"/>
            <a:ext cx="5508000" cy="5334434"/>
          </a:xfrm>
        </p:spPr>
        <p:txBody>
          <a:bodyPr/>
          <a:lstStyle/>
          <a:p>
            <a:pPr marL="0" indent="0">
              <a:buFont typeface="Arial" panose="020B0604020202020204" pitchFamily="34" charset="0"/>
              <a:buNone/>
            </a:pPr>
            <a:endParaRPr kumimoji="1" lang="en-US" altLang="ja-JP" dirty="0"/>
          </a:p>
        </p:txBody>
      </p:sp>
      <p:sp>
        <p:nvSpPr>
          <p:cNvPr id="4" name="スライド番号プレースホルダー 3"/>
          <p:cNvSpPr>
            <a:spLocks noGrp="1"/>
          </p:cNvSpPr>
          <p:nvPr>
            <p:ph type="sldNum" sz="quarter" idx="5"/>
          </p:nvPr>
        </p:nvSpPr>
        <p:spPr/>
        <p:txBody>
          <a:bodyPr/>
          <a:lstStyle/>
          <a:p>
            <a:fld id="{4A960280-4C04-493E-9E5F-103FAB7B57B0}" type="slidenum">
              <a:rPr kumimoji="1" lang="ja-JP" altLang="en-US" smtClean="0"/>
              <a:t>6</a:t>
            </a:fld>
            <a:endParaRPr kumimoji="1" lang="ja-JP" altLang="en-US" dirty="0"/>
          </a:p>
        </p:txBody>
      </p:sp>
    </p:spTree>
    <p:extLst>
      <p:ext uri="{BB962C8B-B14F-4D97-AF65-F5344CB8AC3E}">
        <p14:creationId xmlns:p14="http://schemas.microsoft.com/office/powerpoint/2010/main" val="4176961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2150" y="473075"/>
            <a:ext cx="3959225" cy="2970213"/>
          </a:xfrm>
        </p:spPr>
      </p:sp>
      <p:sp>
        <p:nvSpPr>
          <p:cNvPr id="3" name="ノート プレースホルダー 2"/>
          <p:cNvSpPr>
            <a:spLocks noGrp="1"/>
          </p:cNvSpPr>
          <p:nvPr>
            <p:ph type="body" idx="1"/>
          </p:nvPr>
        </p:nvSpPr>
        <p:spPr>
          <a:xfrm>
            <a:off x="692150" y="3754237"/>
            <a:ext cx="5508000" cy="5674347"/>
          </a:xfrm>
        </p:spPr>
        <p:txBody>
          <a:bodyPr/>
          <a:lstStyle/>
          <a:p>
            <a:pPr marL="0" indent="0" algn="just">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5"/>
          </p:nvPr>
        </p:nvSpPr>
        <p:spPr/>
        <p:txBody>
          <a:bodyPr/>
          <a:lstStyle/>
          <a:p>
            <a:fld id="{4A960280-4C04-493E-9E5F-103FAB7B57B0}" type="slidenum">
              <a:rPr kumimoji="1" lang="ja-JP" altLang="en-US" smtClean="0"/>
              <a:t>7</a:t>
            </a:fld>
            <a:endParaRPr kumimoji="1" lang="ja-JP" altLang="en-US"/>
          </a:p>
        </p:txBody>
      </p:sp>
    </p:spTree>
    <p:extLst>
      <p:ext uri="{BB962C8B-B14F-4D97-AF65-F5344CB8AC3E}">
        <p14:creationId xmlns:p14="http://schemas.microsoft.com/office/powerpoint/2010/main" val="3133513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CC6E8ED-D7A7-461D-A15A-5E2EC4BA7BD5}" type="datetimeFigureOut">
              <a:rPr kumimoji="1" lang="ja-JP" altLang="en-US" smtClean="0"/>
              <a:t>2021/5/14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41A8DA-3B12-477F-B575-5E39BCC9E45E}" type="slidenum">
              <a:rPr kumimoji="1" lang="ja-JP" altLang="en-US" smtClean="0"/>
              <a:t>‹#›</a:t>
            </a:fld>
            <a:endParaRPr kumimoji="1" lang="ja-JP" altLang="en-US"/>
          </a:p>
        </p:txBody>
      </p:sp>
    </p:spTree>
    <p:extLst>
      <p:ext uri="{BB962C8B-B14F-4D97-AF65-F5344CB8AC3E}">
        <p14:creationId xmlns:p14="http://schemas.microsoft.com/office/powerpoint/2010/main" val="4015388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C6E8ED-D7A7-461D-A15A-5E2EC4BA7BD5}" type="datetimeFigureOut">
              <a:rPr kumimoji="1" lang="ja-JP" altLang="en-US" smtClean="0"/>
              <a:t>2021/5/14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41A8DA-3B12-477F-B575-5E39BCC9E45E}" type="slidenum">
              <a:rPr kumimoji="1" lang="ja-JP" altLang="en-US" smtClean="0"/>
              <a:t>‹#›</a:t>
            </a:fld>
            <a:endParaRPr kumimoji="1" lang="ja-JP" altLang="en-US"/>
          </a:p>
        </p:txBody>
      </p:sp>
    </p:spTree>
    <p:extLst>
      <p:ext uri="{BB962C8B-B14F-4D97-AF65-F5344CB8AC3E}">
        <p14:creationId xmlns:p14="http://schemas.microsoft.com/office/powerpoint/2010/main" val="1893641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C6E8ED-D7A7-461D-A15A-5E2EC4BA7BD5}" type="datetimeFigureOut">
              <a:rPr kumimoji="1" lang="ja-JP" altLang="en-US" smtClean="0"/>
              <a:t>2021/5/14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41A8DA-3B12-477F-B575-5E39BCC9E45E}" type="slidenum">
              <a:rPr kumimoji="1" lang="ja-JP" altLang="en-US" smtClean="0"/>
              <a:t>‹#›</a:t>
            </a:fld>
            <a:endParaRPr kumimoji="1" lang="ja-JP" altLang="en-US"/>
          </a:p>
        </p:txBody>
      </p:sp>
    </p:spTree>
    <p:extLst>
      <p:ext uri="{BB962C8B-B14F-4D97-AF65-F5344CB8AC3E}">
        <p14:creationId xmlns:p14="http://schemas.microsoft.com/office/powerpoint/2010/main" val="287112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C6E8ED-D7A7-461D-A15A-5E2EC4BA7BD5}" type="datetimeFigureOut">
              <a:rPr kumimoji="1" lang="ja-JP" altLang="en-US" smtClean="0"/>
              <a:t>2021/5/14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41A8DA-3B12-477F-B575-5E39BCC9E45E}" type="slidenum">
              <a:rPr kumimoji="1" lang="ja-JP" altLang="en-US" smtClean="0"/>
              <a:t>‹#›</a:t>
            </a:fld>
            <a:endParaRPr kumimoji="1" lang="ja-JP" altLang="en-US"/>
          </a:p>
        </p:txBody>
      </p:sp>
    </p:spTree>
    <p:extLst>
      <p:ext uri="{BB962C8B-B14F-4D97-AF65-F5344CB8AC3E}">
        <p14:creationId xmlns:p14="http://schemas.microsoft.com/office/powerpoint/2010/main" val="1947243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CC6E8ED-D7A7-461D-A15A-5E2EC4BA7BD5}" type="datetimeFigureOut">
              <a:rPr kumimoji="1" lang="ja-JP" altLang="en-US" smtClean="0"/>
              <a:t>2021/5/14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41A8DA-3B12-477F-B575-5E39BCC9E45E}" type="slidenum">
              <a:rPr kumimoji="1" lang="ja-JP" altLang="en-US" smtClean="0"/>
              <a:t>‹#›</a:t>
            </a:fld>
            <a:endParaRPr kumimoji="1" lang="ja-JP" altLang="en-US"/>
          </a:p>
        </p:txBody>
      </p:sp>
    </p:spTree>
    <p:extLst>
      <p:ext uri="{BB962C8B-B14F-4D97-AF65-F5344CB8AC3E}">
        <p14:creationId xmlns:p14="http://schemas.microsoft.com/office/powerpoint/2010/main" val="1103215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CC6E8ED-D7A7-461D-A15A-5E2EC4BA7BD5}" type="datetimeFigureOut">
              <a:rPr kumimoji="1" lang="ja-JP" altLang="en-US" smtClean="0"/>
              <a:t>2021/5/14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B41A8DA-3B12-477F-B575-5E39BCC9E45E}" type="slidenum">
              <a:rPr kumimoji="1" lang="ja-JP" altLang="en-US" smtClean="0"/>
              <a:t>‹#›</a:t>
            </a:fld>
            <a:endParaRPr kumimoji="1" lang="ja-JP" altLang="en-US"/>
          </a:p>
        </p:txBody>
      </p:sp>
    </p:spTree>
    <p:extLst>
      <p:ext uri="{BB962C8B-B14F-4D97-AF65-F5344CB8AC3E}">
        <p14:creationId xmlns:p14="http://schemas.microsoft.com/office/powerpoint/2010/main" val="3412268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CC6E8ED-D7A7-461D-A15A-5E2EC4BA7BD5}" type="datetimeFigureOut">
              <a:rPr kumimoji="1" lang="ja-JP" altLang="en-US" smtClean="0"/>
              <a:t>2021/5/14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B41A8DA-3B12-477F-B575-5E39BCC9E45E}" type="slidenum">
              <a:rPr kumimoji="1" lang="ja-JP" altLang="en-US" smtClean="0"/>
              <a:t>‹#›</a:t>
            </a:fld>
            <a:endParaRPr kumimoji="1" lang="ja-JP" altLang="en-US"/>
          </a:p>
        </p:txBody>
      </p:sp>
    </p:spTree>
    <p:extLst>
      <p:ext uri="{BB962C8B-B14F-4D97-AF65-F5344CB8AC3E}">
        <p14:creationId xmlns:p14="http://schemas.microsoft.com/office/powerpoint/2010/main" val="239298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CC6E8ED-D7A7-461D-A15A-5E2EC4BA7BD5}" type="datetimeFigureOut">
              <a:rPr kumimoji="1" lang="ja-JP" altLang="en-US" smtClean="0"/>
              <a:t>2021/5/14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B41A8DA-3B12-477F-B575-5E39BCC9E45E}" type="slidenum">
              <a:rPr kumimoji="1" lang="ja-JP" altLang="en-US" smtClean="0"/>
              <a:t>‹#›</a:t>
            </a:fld>
            <a:endParaRPr kumimoji="1" lang="ja-JP" altLang="en-US"/>
          </a:p>
        </p:txBody>
      </p:sp>
    </p:spTree>
    <p:extLst>
      <p:ext uri="{BB962C8B-B14F-4D97-AF65-F5344CB8AC3E}">
        <p14:creationId xmlns:p14="http://schemas.microsoft.com/office/powerpoint/2010/main" val="3046561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6E8ED-D7A7-461D-A15A-5E2EC4BA7BD5}" type="datetimeFigureOut">
              <a:rPr kumimoji="1" lang="ja-JP" altLang="en-US" smtClean="0"/>
              <a:t>2021/5/14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B41A8DA-3B12-477F-B575-5E39BCC9E45E}" type="slidenum">
              <a:rPr kumimoji="1" lang="ja-JP" altLang="en-US" smtClean="0"/>
              <a:t>‹#›</a:t>
            </a:fld>
            <a:endParaRPr kumimoji="1" lang="ja-JP" altLang="en-US"/>
          </a:p>
        </p:txBody>
      </p:sp>
    </p:spTree>
    <p:extLst>
      <p:ext uri="{BB962C8B-B14F-4D97-AF65-F5344CB8AC3E}">
        <p14:creationId xmlns:p14="http://schemas.microsoft.com/office/powerpoint/2010/main" val="2833968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CC6E8ED-D7A7-461D-A15A-5E2EC4BA7BD5}" type="datetimeFigureOut">
              <a:rPr kumimoji="1" lang="ja-JP" altLang="en-US" smtClean="0"/>
              <a:t>2021/5/14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B41A8DA-3B12-477F-B575-5E39BCC9E45E}" type="slidenum">
              <a:rPr kumimoji="1" lang="ja-JP" altLang="en-US" smtClean="0"/>
              <a:t>‹#›</a:t>
            </a:fld>
            <a:endParaRPr kumimoji="1" lang="ja-JP" altLang="en-US"/>
          </a:p>
        </p:txBody>
      </p:sp>
    </p:spTree>
    <p:extLst>
      <p:ext uri="{BB962C8B-B14F-4D97-AF65-F5344CB8AC3E}">
        <p14:creationId xmlns:p14="http://schemas.microsoft.com/office/powerpoint/2010/main" val="3839535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CC6E8ED-D7A7-461D-A15A-5E2EC4BA7BD5}" type="datetimeFigureOut">
              <a:rPr kumimoji="1" lang="ja-JP" altLang="en-US" smtClean="0"/>
              <a:t>2021/5/14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B41A8DA-3B12-477F-B575-5E39BCC9E45E}" type="slidenum">
              <a:rPr kumimoji="1" lang="ja-JP" altLang="en-US" smtClean="0"/>
              <a:t>‹#›</a:t>
            </a:fld>
            <a:endParaRPr kumimoji="1" lang="ja-JP" altLang="en-US"/>
          </a:p>
        </p:txBody>
      </p:sp>
    </p:spTree>
    <p:extLst>
      <p:ext uri="{BB962C8B-B14F-4D97-AF65-F5344CB8AC3E}">
        <p14:creationId xmlns:p14="http://schemas.microsoft.com/office/powerpoint/2010/main" val="820969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6E8ED-D7A7-461D-A15A-5E2EC4BA7BD5}" type="datetimeFigureOut">
              <a:rPr kumimoji="1" lang="ja-JP" altLang="en-US" smtClean="0"/>
              <a:t>2021/5/14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41A8DA-3B12-477F-B575-5E39BCC9E45E}" type="slidenum">
              <a:rPr kumimoji="1" lang="ja-JP" altLang="en-US" smtClean="0"/>
              <a:t>‹#›</a:t>
            </a:fld>
            <a:endParaRPr kumimoji="1" lang="ja-JP" altLang="en-US"/>
          </a:p>
        </p:txBody>
      </p:sp>
    </p:spTree>
    <p:extLst>
      <p:ext uri="{BB962C8B-B14F-4D97-AF65-F5344CB8AC3E}">
        <p14:creationId xmlns:p14="http://schemas.microsoft.com/office/powerpoint/2010/main" val="2421628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7.png"/><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xmlns="" id="{4A3A339E-38F8-41E6-A53B-ED1E0C188068}"/>
              </a:ext>
            </a:extLst>
          </p:cNvPr>
          <p:cNvSpPr/>
          <p:nvPr/>
        </p:nvSpPr>
        <p:spPr>
          <a:xfrm>
            <a:off x="289558" y="1041987"/>
            <a:ext cx="8564884" cy="2131267"/>
          </a:xfrm>
          <a:prstGeom prst="rect">
            <a:avLst/>
          </a:prstGeom>
          <a:solidFill>
            <a:srgbClr val="CCF2FC"/>
          </a:solidFill>
          <a:ln>
            <a:solidFill>
              <a:srgbClr val="004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0070C0"/>
                </a:solidFill>
              </a:ln>
            </a:endParaRPr>
          </a:p>
        </p:txBody>
      </p:sp>
      <p:sp>
        <p:nvSpPr>
          <p:cNvPr id="6" name="正方形/長方形 5">
            <a:extLst>
              <a:ext uri="{FF2B5EF4-FFF2-40B4-BE49-F238E27FC236}">
                <a16:creationId xmlns:a16="http://schemas.microsoft.com/office/drawing/2014/main" xmlns="" id="{19203562-9557-4592-94B0-60BE3F610AB0}"/>
              </a:ext>
            </a:extLst>
          </p:cNvPr>
          <p:cNvSpPr/>
          <p:nvPr/>
        </p:nvSpPr>
        <p:spPr>
          <a:xfrm>
            <a:off x="466344" y="1395381"/>
            <a:ext cx="8211312" cy="16965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600"/>
              </a:spcAft>
              <a:buFont typeface="+mj-ea"/>
              <a:buAutoNum type="circleNumDbPlain"/>
            </a:pPr>
            <a:r>
              <a:rPr kumimoji="1" lang="ja-JP" altLang="en-US" sz="1600" dirty="0">
                <a:solidFill>
                  <a:schemeClr val="tx1">
                    <a:lumMod val="75000"/>
                    <a:lumOff val="25000"/>
                  </a:schemeClr>
                </a:solidFill>
                <a:latin typeface="BIZ UDPゴシック" panose="020B0400000000000000" pitchFamily="50" charset="-128"/>
                <a:ea typeface="BIZ UDPゴシック" panose="020B0400000000000000" pitchFamily="50" charset="-128"/>
              </a:rPr>
              <a:t>東日本大震災で被災した</a:t>
            </a:r>
            <a:r>
              <a:rPr kumimoji="1" lang="ja-JP" altLang="en-US" sz="16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女性への支援活動</a:t>
            </a:r>
            <a:endParaRPr kumimoji="1" lang="en-US" altLang="ja-JP" sz="1600" b="1" u="sng"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342900" indent="-342900">
              <a:spcAft>
                <a:spcPts val="600"/>
              </a:spcAft>
              <a:buFont typeface="+mj-ea"/>
              <a:buAutoNum type="circleNumDbPlain"/>
            </a:pPr>
            <a:r>
              <a:rPr kumimoji="1" lang="ja-JP" altLang="en-US" sz="1600" dirty="0">
                <a:solidFill>
                  <a:schemeClr val="tx1">
                    <a:lumMod val="75000"/>
                    <a:lumOff val="25000"/>
                  </a:schemeClr>
                </a:solidFill>
                <a:latin typeface="BIZ UDPゴシック" panose="020B0400000000000000" pitchFamily="50" charset="-128"/>
                <a:ea typeface="BIZ UDPゴシック" panose="020B0400000000000000" pitchFamily="50" charset="-128"/>
              </a:rPr>
              <a:t>日本女性会議で</a:t>
            </a:r>
            <a:r>
              <a:rPr kumimoji="1" lang="ja-JP" altLang="en-US" sz="16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「きめる、うごく、東北</a:t>
            </a:r>
            <a:r>
              <a:rPr kumimoji="1" lang="en-US" altLang="ja-JP" sz="16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6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ここ</a:t>
            </a:r>
            <a:r>
              <a:rPr kumimoji="1" lang="en-US" altLang="ja-JP" sz="16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6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から」という大会テーマで「女性の参画」の必要性を発信</a:t>
            </a:r>
            <a:endParaRPr kumimoji="1" lang="en-US" altLang="ja-JP" sz="1600" b="1" u="sng"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342900" indent="-342900">
              <a:spcAft>
                <a:spcPts val="600"/>
              </a:spcAft>
              <a:buFont typeface="+mj-ea"/>
              <a:buAutoNum type="circleNumDbPlain"/>
            </a:pPr>
            <a:r>
              <a:rPr kumimoji="1" lang="ja-JP" altLang="en-US" sz="1600" dirty="0">
                <a:solidFill>
                  <a:schemeClr val="tx1">
                    <a:lumMod val="75000"/>
                    <a:lumOff val="25000"/>
                  </a:schemeClr>
                </a:solidFill>
                <a:latin typeface="BIZ UDPゴシック" panose="020B0400000000000000" pitchFamily="50" charset="-128"/>
                <a:ea typeface="BIZ UDPゴシック" panose="020B0400000000000000" pitchFamily="50" charset="-128"/>
              </a:rPr>
              <a:t>仙台市地域防災計画に</a:t>
            </a:r>
            <a:r>
              <a:rPr kumimoji="1" lang="ja-JP" altLang="en-US" sz="16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男女共同参画推進センターの役割を位置づけ</a:t>
            </a:r>
            <a:endParaRPr kumimoji="1" lang="en-US" altLang="ja-JP" sz="1600" b="1" u="sng"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342900" indent="-342900">
              <a:spcAft>
                <a:spcPts val="600"/>
              </a:spcAft>
              <a:buFont typeface="+mj-ea"/>
              <a:buAutoNum type="circleNumDbPlain"/>
            </a:pPr>
            <a:r>
              <a:rPr kumimoji="1" lang="ja-JP" altLang="en-US" sz="1600" dirty="0">
                <a:solidFill>
                  <a:schemeClr val="tx1">
                    <a:lumMod val="75000"/>
                    <a:lumOff val="25000"/>
                  </a:schemeClr>
                </a:solidFill>
                <a:latin typeface="BIZ UDPゴシック" panose="020B0400000000000000" pitchFamily="50" charset="-128"/>
                <a:ea typeface="BIZ UDPゴシック" panose="020B0400000000000000" pitchFamily="50" charset="-128"/>
              </a:rPr>
              <a:t>国連防災世界会議で</a:t>
            </a:r>
            <a:r>
              <a:rPr kumimoji="1" lang="ja-JP" altLang="en-US" sz="16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「女性と防災」というテーマで発信</a:t>
            </a:r>
            <a:endParaRPr kumimoji="1" lang="en-US" altLang="ja-JP" sz="1600" b="1" u="sng"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xmlns="" id="{4AEDB8F6-DD79-49E0-8188-3D9133F7274C}"/>
              </a:ext>
            </a:extLst>
          </p:cNvPr>
          <p:cNvSpPr txBox="1"/>
          <p:nvPr/>
        </p:nvSpPr>
        <p:spPr>
          <a:xfrm>
            <a:off x="307846" y="1100852"/>
            <a:ext cx="2259725" cy="369332"/>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b="1" dirty="0">
                <a:solidFill>
                  <a:srgbClr val="0041FF"/>
                </a:solidFill>
                <a:latin typeface="BIZ UDPゴシック" panose="020B0400000000000000" pitchFamily="50" charset="-128"/>
                <a:ea typeface="BIZ UDPゴシック" panose="020B0400000000000000" pitchFamily="50" charset="-128"/>
              </a:rPr>
              <a:t>取組の概要</a:t>
            </a:r>
          </a:p>
        </p:txBody>
      </p:sp>
      <p:sp>
        <p:nvSpPr>
          <p:cNvPr id="8" name="テキスト ボックス 7">
            <a:extLst>
              <a:ext uri="{FF2B5EF4-FFF2-40B4-BE49-F238E27FC236}">
                <a16:creationId xmlns:a16="http://schemas.microsoft.com/office/drawing/2014/main" xmlns="" id="{8DA6488C-0E00-40D9-934E-AF9C4E29A090}"/>
              </a:ext>
            </a:extLst>
          </p:cNvPr>
          <p:cNvSpPr txBox="1"/>
          <p:nvPr/>
        </p:nvSpPr>
        <p:spPr>
          <a:xfrm>
            <a:off x="307846" y="3173256"/>
            <a:ext cx="2259725" cy="369332"/>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b="1" dirty="0">
                <a:solidFill>
                  <a:srgbClr val="0041FF"/>
                </a:solidFill>
                <a:latin typeface="BIZ UDPゴシック" panose="020B0400000000000000" pitchFamily="50" charset="-128"/>
                <a:ea typeface="BIZ UDPゴシック" panose="020B0400000000000000" pitchFamily="50" charset="-128"/>
              </a:rPr>
              <a:t>背景・経緯</a:t>
            </a:r>
          </a:p>
        </p:txBody>
      </p:sp>
      <p:sp>
        <p:nvSpPr>
          <p:cNvPr id="9" name="四角形: 角を丸くする 8">
            <a:extLst>
              <a:ext uri="{FF2B5EF4-FFF2-40B4-BE49-F238E27FC236}">
                <a16:creationId xmlns:a16="http://schemas.microsoft.com/office/drawing/2014/main" xmlns="" id="{59294EB4-26D3-405B-A2E1-7C7B24527DDF}"/>
              </a:ext>
            </a:extLst>
          </p:cNvPr>
          <p:cNvSpPr/>
          <p:nvPr/>
        </p:nvSpPr>
        <p:spPr>
          <a:xfrm>
            <a:off x="2156065" y="3604845"/>
            <a:ext cx="4904895" cy="464283"/>
          </a:xfrm>
          <a:prstGeom prst="roundRect">
            <a:avLst/>
          </a:prstGeom>
          <a:solidFill>
            <a:srgbClr val="E4F8B2"/>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平成</a:t>
            </a:r>
            <a:r>
              <a:rPr kumimoji="1"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rPr>
              <a:t>23</a:t>
            </a:r>
            <a:r>
              <a:rPr kumimoji="1"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年（２０１１）３月</a:t>
            </a:r>
            <a:r>
              <a:rPr kumimoji="1"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kumimoji="1"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１日　東日本大震災発生</a:t>
            </a:r>
            <a:endParaRPr kumimoji="1"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発災直後は被災したためセンターを閉鎖</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cxnSp>
        <p:nvCxnSpPr>
          <p:cNvPr id="18" name="直線矢印コネクタ 17">
            <a:extLst>
              <a:ext uri="{FF2B5EF4-FFF2-40B4-BE49-F238E27FC236}">
                <a16:creationId xmlns:a16="http://schemas.microsoft.com/office/drawing/2014/main" xmlns="" id="{E4715E4F-6F9C-417D-B286-07C17E48DEBF}"/>
              </a:ext>
            </a:extLst>
          </p:cNvPr>
          <p:cNvCxnSpPr>
            <a:cxnSpLocks/>
          </p:cNvCxnSpPr>
          <p:nvPr/>
        </p:nvCxnSpPr>
        <p:spPr>
          <a:xfrm>
            <a:off x="4605892" y="5006427"/>
            <a:ext cx="0" cy="219094"/>
          </a:xfrm>
          <a:prstGeom prst="straightConnector1">
            <a:avLst/>
          </a:prstGeom>
          <a:ln>
            <a:solidFill>
              <a:srgbClr val="35A16B"/>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0" name="表 6">
            <a:extLst>
              <a:ext uri="{FF2B5EF4-FFF2-40B4-BE49-F238E27FC236}">
                <a16:creationId xmlns:a16="http://schemas.microsoft.com/office/drawing/2014/main" xmlns="" id="{5C2CD190-38A0-4E47-AFEA-22FFC2B78299}"/>
              </a:ext>
            </a:extLst>
          </p:cNvPr>
          <p:cNvGraphicFramePr>
            <a:graphicFrameLocks noGrp="1"/>
          </p:cNvGraphicFramePr>
          <p:nvPr>
            <p:extLst>
              <p:ext uri="{D42A27DB-BD31-4B8C-83A1-F6EECF244321}">
                <p14:modId xmlns:p14="http://schemas.microsoft.com/office/powerpoint/2010/main" val="428110119"/>
              </p:ext>
            </p:extLst>
          </p:nvPr>
        </p:nvGraphicFramePr>
        <p:xfrm>
          <a:off x="41148" y="11645"/>
          <a:ext cx="9061704" cy="944880"/>
        </p:xfrm>
        <a:graphic>
          <a:graphicData uri="http://schemas.openxmlformats.org/drawingml/2006/table">
            <a:tbl>
              <a:tblPr firstRow="1" bandRow="1">
                <a:tableStyleId>{5C22544A-7EE6-4342-B048-85BDC9FD1C3A}</a:tableStyleId>
              </a:tblPr>
              <a:tblGrid>
                <a:gridCol w="1199597">
                  <a:extLst>
                    <a:ext uri="{9D8B030D-6E8A-4147-A177-3AD203B41FA5}">
                      <a16:colId xmlns:a16="http://schemas.microsoft.com/office/drawing/2014/main" xmlns="" val="2891368264"/>
                    </a:ext>
                  </a:extLst>
                </a:gridCol>
                <a:gridCol w="6150655">
                  <a:extLst>
                    <a:ext uri="{9D8B030D-6E8A-4147-A177-3AD203B41FA5}">
                      <a16:colId xmlns:a16="http://schemas.microsoft.com/office/drawing/2014/main" xmlns="" val="216582114"/>
                    </a:ext>
                  </a:extLst>
                </a:gridCol>
                <a:gridCol w="1711452">
                  <a:extLst>
                    <a:ext uri="{9D8B030D-6E8A-4147-A177-3AD203B41FA5}">
                      <a16:colId xmlns:a16="http://schemas.microsoft.com/office/drawing/2014/main" xmlns="" val="255611106"/>
                    </a:ext>
                  </a:extLst>
                </a:gridCol>
              </a:tblGrid>
              <a:tr h="272008">
                <a:tc>
                  <a:txBody>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事例</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16</a:t>
                      </a: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solidFill>
                      <a:srgbClr val="0041FF"/>
                    </a:solidFill>
                  </a:tcPr>
                </a:tc>
                <a:tc>
                  <a:txBody>
                    <a:bodyPr/>
                    <a:lstStyle/>
                    <a:p>
                      <a:pPr algn="l"/>
                      <a:r>
                        <a:rPr kumimoji="1" lang="ja-JP" altLang="en-US" sz="1800" b="1" dirty="0">
                          <a:solidFill>
                            <a:srgbClr val="0041FF"/>
                          </a:solidFill>
                          <a:latin typeface="BIZ UDPゴシック" panose="020B0400000000000000" pitchFamily="50" charset="-128"/>
                          <a:ea typeface="BIZ UDPゴシック" panose="020B0400000000000000" pitchFamily="50" charset="-128"/>
                        </a:rPr>
                        <a:t>意思決定の場への女性の参画拡大のための取組</a:t>
                      </a:r>
                      <a:endParaRPr kumimoji="1" lang="en-US" altLang="ja-JP" sz="1800" b="1" dirty="0">
                        <a:solidFill>
                          <a:srgbClr val="0041FF"/>
                        </a:solidFill>
                        <a:latin typeface="BIZ UDPゴシック" panose="020B0400000000000000" pitchFamily="50" charset="-128"/>
                        <a:ea typeface="BIZ UDPゴシック" panose="020B0400000000000000" pitchFamily="50" charset="-128"/>
                      </a:endParaRPr>
                    </a:p>
                    <a:p>
                      <a:pPr algn="l"/>
                      <a:r>
                        <a:rPr kumimoji="1" lang="ja-JP" altLang="en-US" sz="1800" b="1" dirty="0">
                          <a:solidFill>
                            <a:srgbClr val="0041FF"/>
                          </a:solidFill>
                          <a:latin typeface="BIZ UDPゴシック" panose="020B0400000000000000" pitchFamily="50" charset="-128"/>
                          <a:ea typeface="BIZ UDPゴシック" panose="020B0400000000000000" pitchFamily="50" charset="-128"/>
                        </a:rPr>
                        <a:t>地域防災計画に男女共同参画センターの役割を位置づけ</a:t>
                      </a: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公益財団法人　　　せんだい</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
                      </a:r>
                      <a:br>
                        <a:rPr kumimoji="1" lang="en-US" altLang="ja-JP" sz="1400" b="1" dirty="0">
                          <a:solidFill>
                            <a:schemeClr val="bg1"/>
                          </a:solidFill>
                          <a:latin typeface="BIZ UDPゴシック" panose="020B0400000000000000" pitchFamily="50" charset="-128"/>
                          <a:ea typeface="BIZ UDPゴシック" panose="020B0400000000000000" pitchFamily="50" charset="-128"/>
                        </a:rPr>
                      </a:br>
                      <a:r>
                        <a:rPr kumimoji="1" lang="ja-JP" altLang="en-US" sz="1400" b="1" dirty="0">
                          <a:solidFill>
                            <a:schemeClr val="bg1"/>
                          </a:solidFill>
                          <a:latin typeface="BIZ UDPゴシック" panose="020B0400000000000000" pitchFamily="50" charset="-128"/>
                          <a:ea typeface="BIZ UDPゴシック" panose="020B0400000000000000" pitchFamily="50" charset="-128"/>
                        </a:rPr>
                        <a:t>男女共同参画財団</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bg1"/>
                          </a:solidFill>
                          <a:latin typeface="BIZ UDPゴシック" panose="020B0400000000000000" pitchFamily="50" charset="-128"/>
                          <a:ea typeface="BIZ UDPゴシック" panose="020B0400000000000000" pitchFamily="50" charset="-128"/>
                        </a:rPr>
                        <a:t>(</a:t>
                      </a:r>
                      <a:r>
                        <a:rPr kumimoji="1" lang="ja-JP" altLang="en-US" sz="1400" b="1" dirty="0">
                          <a:solidFill>
                            <a:schemeClr val="bg1"/>
                          </a:solidFill>
                          <a:latin typeface="BIZ UDPゴシック" panose="020B0400000000000000" pitchFamily="50" charset="-128"/>
                          <a:ea typeface="BIZ UDPゴシック" panose="020B0400000000000000" pitchFamily="50" charset="-128"/>
                        </a:rPr>
                        <a:t>宮城県仙台市</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a:t>
                      </a: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solidFill>
                      <a:srgbClr val="0041FF"/>
                    </a:solidFill>
                  </a:tcPr>
                </a:tc>
                <a:extLst>
                  <a:ext uri="{0D108BD9-81ED-4DB2-BD59-A6C34878D82A}">
                    <a16:rowId xmlns:a16="http://schemas.microsoft.com/office/drawing/2014/main" xmlns="" val="2473043214"/>
                  </a:ext>
                </a:extLst>
              </a:tr>
            </a:tbl>
          </a:graphicData>
        </a:graphic>
      </p:graphicFrame>
      <p:sp>
        <p:nvSpPr>
          <p:cNvPr id="31" name="四角形: 角を丸くする 30">
            <a:extLst>
              <a:ext uri="{FF2B5EF4-FFF2-40B4-BE49-F238E27FC236}">
                <a16:creationId xmlns:a16="http://schemas.microsoft.com/office/drawing/2014/main" xmlns="" id="{617D288C-586F-44FC-8C1A-AF1EBF787B1F}"/>
              </a:ext>
            </a:extLst>
          </p:cNvPr>
          <p:cNvSpPr/>
          <p:nvPr/>
        </p:nvSpPr>
        <p:spPr>
          <a:xfrm>
            <a:off x="501892" y="5703895"/>
            <a:ext cx="8208000" cy="288000"/>
          </a:xfrm>
          <a:prstGeom prst="roundRect">
            <a:avLst/>
          </a:prstGeom>
          <a:solidFill>
            <a:srgbClr val="E4F8B2"/>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③平成</a:t>
            </a:r>
            <a:r>
              <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25</a:t>
            </a: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年（２０１３）　仙台市地域防災計画の改訂　男女共同参画推進センターの役割を位置づけ</a:t>
            </a:r>
          </a:p>
        </p:txBody>
      </p:sp>
      <p:cxnSp>
        <p:nvCxnSpPr>
          <p:cNvPr id="35" name="直線矢印コネクタ 34">
            <a:extLst>
              <a:ext uri="{FF2B5EF4-FFF2-40B4-BE49-F238E27FC236}">
                <a16:creationId xmlns:a16="http://schemas.microsoft.com/office/drawing/2014/main" xmlns="" id="{D8AE67CF-8081-45B8-BE45-82640CC972C6}"/>
              </a:ext>
            </a:extLst>
          </p:cNvPr>
          <p:cNvCxnSpPr>
            <a:cxnSpLocks/>
            <a:stCxn id="9" idx="2"/>
            <a:endCxn id="33" idx="0"/>
          </p:cNvCxnSpPr>
          <p:nvPr/>
        </p:nvCxnSpPr>
        <p:spPr>
          <a:xfrm flipH="1">
            <a:off x="4603272" y="4069128"/>
            <a:ext cx="5241" cy="170927"/>
          </a:xfrm>
          <a:prstGeom prst="straightConnector1">
            <a:avLst/>
          </a:prstGeom>
          <a:ln>
            <a:solidFill>
              <a:srgbClr val="35A16B"/>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xmlns="" id="{E5FCEE3F-8619-421F-9333-E749AC161818}"/>
              </a:ext>
            </a:extLst>
          </p:cNvPr>
          <p:cNvCxnSpPr>
            <a:cxnSpLocks/>
            <a:stCxn id="31" idx="2"/>
            <a:endCxn id="30" idx="0"/>
          </p:cNvCxnSpPr>
          <p:nvPr/>
        </p:nvCxnSpPr>
        <p:spPr>
          <a:xfrm>
            <a:off x="4605892" y="5991895"/>
            <a:ext cx="0" cy="190373"/>
          </a:xfrm>
          <a:prstGeom prst="straightConnector1">
            <a:avLst/>
          </a:prstGeom>
          <a:ln>
            <a:solidFill>
              <a:srgbClr val="35A16B"/>
            </a:solidFill>
            <a:tailEnd type="triangle"/>
          </a:ln>
        </p:spPr>
        <p:style>
          <a:lnRef idx="1">
            <a:schemeClr val="accent1"/>
          </a:lnRef>
          <a:fillRef idx="0">
            <a:schemeClr val="accent1"/>
          </a:fillRef>
          <a:effectRef idx="0">
            <a:schemeClr val="accent1"/>
          </a:effectRef>
          <a:fontRef idx="minor">
            <a:schemeClr val="tx1"/>
          </a:fontRef>
        </p:style>
      </p:cxnSp>
      <p:sp>
        <p:nvSpPr>
          <p:cNvPr id="29" name="四角形: 角を丸くする 28">
            <a:extLst>
              <a:ext uri="{FF2B5EF4-FFF2-40B4-BE49-F238E27FC236}">
                <a16:creationId xmlns:a16="http://schemas.microsoft.com/office/drawing/2014/main" xmlns="" id="{5E3C2104-866E-4DB6-B00F-EDA8E5F65A2C}"/>
              </a:ext>
            </a:extLst>
          </p:cNvPr>
          <p:cNvSpPr/>
          <p:nvPr/>
        </p:nvSpPr>
        <p:spPr>
          <a:xfrm>
            <a:off x="508081" y="5135929"/>
            <a:ext cx="8208000" cy="454717"/>
          </a:xfrm>
          <a:prstGeom prst="roundRect">
            <a:avLst/>
          </a:prstGeom>
          <a:solidFill>
            <a:srgbClr val="E4F8B2"/>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5738" indent="-185738"/>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②平成</a:t>
            </a:r>
            <a:r>
              <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24</a:t>
            </a: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年（</a:t>
            </a:r>
            <a:r>
              <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2012</a:t>
            </a: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　「日本女性会議」で「きめる、うごく、東北</a:t>
            </a:r>
            <a:r>
              <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ここ</a:t>
            </a:r>
            <a:r>
              <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から」という大会テーマで「女性の参画」の必要性を発信</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cxnSp>
        <p:nvCxnSpPr>
          <p:cNvPr id="40" name="直線矢印コネクタ 39">
            <a:extLst>
              <a:ext uri="{FF2B5EF4-FFF2-40B4-BE49-F238E27FC236}">
                <a16:creationId xmlns:a16="http://schemas.microsoft.com/office/drawing/2014/main" xmlns="" id="{59430431-FD45-45E1-8D91-CDC5754AC65E}"/>
              </a:ext>
            </a:extLst>
          </p:cNvPr>
          <p:cNvCxnSpPr>
            <a:cxnSpLocks/>
            <a:stCxn id="29" idx="2"/>
            <a:endCxn id="31" idx="0"/>
          </p:cNvCxnSpPr>
          <p:nvPr/>
        </p:nvCxnSpPr>
        <p:spPr>
          <a:xfrm flipH="1">
            <a:off x="4605892" y="5590646"/>
            <a:ext cx="6189" cy="113249"/>
          </a:xfrm>
          <a:prstGeom prst="straightConnector1">
            <a:avLst/>
          </a:prstGeom>
          <a:ln>
            <a:solidFill>
              <a:srgbClr val="35A16B"/>
            </a:solidFill>
            <a:tailEnd type="triangle"/>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xmlns="" id="{56CFA813-1461-4912-B043-19A32B6FD006}"/>
              </a:ext>
            </a:extLst>
          </p:cNvPr>
          <p:cNvSpPr>
            <a:spLocks noGrp="1"/>
          </p:cNvSpPr>
          <p:nvPr>
            <p:ph type="sldNum" sz="quarter" idx="12"/>
          </p:nvPr>
        </p:nvSpPr>
        <p:spPr>
          <a:xfrm>
            <a:off x="7045452" y="6456299"/>
            <a:ext cx="2057400" cy="365125"/>
          </a:xfrm>
        </p:spPr>
        <p:txBody>
          <a:bodyPr/>
          <a:lstStyle/>
          <a:p>
            <a:r>
              <a:rPr kumimoji="1" lang="ja-JP" altLang="en-US" dirty="0"/>
              <a:t>１／</a:t>
            </a:r>
            <a:r>
              <a:rPr kumimoji="1" lang="en-US" altLang="ja-JP" dirty="0"/>
              <a:t>7</a:t>
            </a:r>
            <a:endParaRPr kumimoji="1" lang="ja-JP" altLang="en-US" dirty="0"/>
          </a:p>
        </p:txBody>
      </p:sp>
      <p:sp>
        <p:nvSpPr>
          <p:cNvPr id="30" name="四角形: 角を丸くする 29">
            <a:extLst>
              <a:ext uri="{FF2B5EF4-FFF2-40B4-BE49-F238E27FC236}">
                <a16:creationId xmlns:a16="http://schemas.microsoft.com/office/drawing/2014/main" xmlns="" id="{9DE34B5D-05B8-4CEE-9E49-7775A0DBD6F6}"/>
              </a:ext>
            </a:extLst>
          </p:cNvPr>
          <p:cNvSpPr/>
          <p:nvPr/>
        </p:nvSpPr>
        <p:spPr>
          <a:xfrm>
            <a:off x="501892" y="6182268"/>
            <a:ext cx="8208000" cy="288000"/>
          </a:xfrm>
          <a:prstGeom prst="roundRect">
            <a:avLst/>
          </a:prstGeom>
          <a:solidFill>
            <a:srgbClr val="E4F8B2"/>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④平成</a:t>
            </a:r>
            <a:r>
              <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27</a:t>
            </a: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年（</a:t>
            </a:r>
            <a:r>
              <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2015</a:t>
            </a: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　国連防災世界会議で「女性と防災」というテーマで発信</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33" name="四角形: 角を丸くする 32">
            <a:extLst>
              <a:ext uri="{FF2B5EF4-FFF2-40B4-BE49-F238E27FC236}">
                <a16:creationId xmlns:a16="http://schemas.microsoft.com/office/drawing/2014/main" xmlns="" id="{B1114A2C-C273-443C-A2C0-B501B5705589}"/>
              </a:ext>
            </a:extLst>
          </p:cNvPr>
          <p:cNvSpPr/>
          <p:nvPr/>
        </p:nvSpPr>
        <p:spPr>
          <a:xfrm>
            <a:off x="499272" y="4240055"/>
            <a:ext cx="8208000" cy="795094"/>
          </a:xfrm>
          <a:prstGeom prst="roundRect">
            <a:avLst/>
          </a:prstGeom>
          <a:solidFill>
            <a:srgbClr val="E4F8B2"/>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①「女性の悩み災害時緊急ダイヤル」開設、「被災女性支援のためのポータルサイト」を開設</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177800" indent="-88900"/>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 「こころと暮らしの立ち直りを支援するスペース」の設置、洗濯代行ボランティア「せんたくネット」、「ブラ・サニタリーを届けよう」、「</a:t>
            </a:r>
            <a:r>
              <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MDG</a:t>
            </a: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ガールズプロジェクト」など様々な支援を実施</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56790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47B2ACFE-94BB-4CD1-96B1-FFA1A355508B}"/>
              </a:ext>
            </a:extLst>
          </p:cNvPr>
          <p:cNvSpPr txBox="1"/>
          <p:nvPr/>
        </p:nvSpPr>
        <p:spPr>
          <a:xfrm>
            <a:off x="188974" y="954548"/>
            <a:ext cx="2259725" cy="369332"/>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b="1" dirty="0">
                <a:solidFill>
                  <a:srgbClr val="0041FF"/>
                </a:solidFill>
                <a:latin typeface="BIZ UDPゴシック" panose="020B0400000000000000" pitchFamily="50" charset="-128"/>
                <a:ea typeface="BIZ UDPゴシック" panose="020B0400000000000000" pitchFamily="50" charset="-128"/>
              </a:rPr>
              <a:t>取組内容</a:t>
            </a:r>
          </a:p>
        </p:txBody>
      </p:sp>
      <p:sp>
        <p:nvSpPr>
          <p:cNvPr id="6" name="テキスト ボックス 5">
            <a:extLst>
              <a:ext uri="{FF2B5EF4-FFF2-40B4-BE49-F238E27FC236}">
                <a16:creationId xmlns:a16="http://schemas.microsoft.com/office/drawing/2014/main" xmlns="" id="{3E7871AD-5BD1-4482-A17A-E8F9D7E1340B}"/>
              </a:ext>
            </a:extLst>
          </p:cNvPr>
          <p:cNvSpPr txBox="1"/>
          <p:nvPr/>
        </p:nvSpPr>
        <p:spPr>
          <a:xfrm>
            <a:off x="188974" y="1325666"/>
            <a:ext cx="5994400" cy="369332"/>
          </a:xfrm>
          <a:prstGeom prst="rect">
            <a:avLst/>
          </a:prstGeom>
          <a:noFill/>
        </p:spPr>
        <p:txBody>
          <a:bodyPr wrap="square">
            <a:spAutoFit/>
          </a:bodyPr>
          <a:lstStyle/>
          <a:p>
            <a:pPr marL="342900" indent="-342900">
              <a:spcAft>
                <a:spcPts val="600"/>
              </a:spcAft>
              <a:buFont typeface="+mj-ea"/>
              <a:buAutoNum type="circleNumDbPlain"/>
            </a:pPr>
            <a:r>
              <a:rPr kumimoji="1" lang="ja-JP" altLang="en-US" sz="1800" b="1" dirty="0">
                <a:solidFill>
                  <a:srgbClr val="0041FF"/>
                </a:solidFill>
                <a:latin typeface="BIZ UDPゴシック" panose="020B0400000000000000" pitchFamily="50" charset="-128"/>
                <a:ea typeface="BIZ UDPゴシック" panose="020B0400000000000000" pitchFamily="50" charset="-128"/>
              </a:rPr>
              <a:t>東日本大震災で被災した女性への支援活動</a:t>
            </a:r>
          </a:p>
        </p:txBody>
      </p:sp>
      <p:sp>
        <p:nvSpPr>
          <p:cNvPr id="10" name="テキスト ボックス 9">
            <a:extLst>
              <a:ext uri="{FF2B5EF4-FFF2-40B4-BE49-F238E27FC236}">
                <a16:creationId xmlns:a16="http://schemas.microsoft.com/office/drawing/2014/main" xmlns="" id="{8F9B2FDD-5F8A-4E96-98FD-8DADDB47189D}"/>
              </a:ext>
            </a:extLst>
          </p:cNvPr>
          <p:cNvSpPr txBox="1"/>
          <p:nvPr/>
        </p:nvSpPr>
        <p:spPr>
          <a:xfrm>
            <a:off x="533400" y="1694998"/>
            <a:ext cx="4597400" cy="461665"/>
          </a:xfrm>
          <a:prstGeom prst="rect">
            <a:avLst/>
          </a:prstGeom>
          <a:noFill/>
        </p:spPr>
        <p:txBody>
          <a:bodyPr wrap="square">
            <a:spAutoFit/>
          </a:bodyPr>
          <a:lstStyle/>
          <a:p>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災害時に顕著に現れるジェンダー問題に女性のエンパワーメントの視点から取り組んだ</a:t>
            </a:r>
          </a:p>
        </p:txBody>
      </p:sp>
      <p:sp>
        <p:nvSpPr>
          <p:cNvPr id="11" name="四角形: 角を丸くする 10">
            <a:extLst>
              <a:ext uri="{FF2B5EF4-FFF2-40B4-BE49-F238E27FC236}">
                <a16:creationId xmlns:a16="http://schemas.microsoft.com/office/drawing/2014/main" xmlns="" id="{A19F04D8-651F-4713-B0E9-F14CA234A9D0}"/>
              </a:ext>
            </a:extLst>
          </p:cNvPr>
          <p:cNvSpPr/>
          <p:nvPr/>
        </p:nvSpPr>
        <p:spPr>
          <a:xfrm>
            <a:off x="531216" y="2341329"/>
            <a:ext cx="8329738" cy="2167171"/>
          </a:xfrm>
          <a:prstGeom prst="roundRect">
            <a:avLst>
              <a:gd name="adj" fmla="val 12107"/>
            </a:avLst>
          </a:prstGeom>
          <a:solidFill>
            <a:srgbClr val="CCF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xmlns="" id="{E8EF616F-CEE0-4EB7-97A9-454F09FDAF9A}"/>
              </a:ext>
            </a:extLst>
          </p:cNvPr>
          <p:cNvSpPr txBox="1"/>
          <p:nvPr/>
        </p:nvSpPr>
        <p:spPr>
          <a:xfrm>
            <a:off x="605806" y="2552123"/>
            <a:ext cx="8329738" cy="1831271"/>
          </a:xfrm>
          <a:prstGeom prst="rect">
            <a:avLst/>
          </a:prstGeom>
          <a:noFill/>
        </p:spPr>
        <p:txBody>
          <a:bodyPr wrap="square">
            <a:spAutoFit/>
          </a:bodyPr>
          <a:lstStyle/>
          <a:p>
            <a:pPr marL="180000" indent="-180000">
              <a:spcAft>
                <a:spcPts val="300"/>
              </a:spcAft>
              <a:buClr>
                <a:schemeClr val="tx1">
                  <a:lumMod val="75000"/>
                  <a:lumOff val="25000"/>
                </a:schemeClr>
              </a:buClr>
              <a:buFont typeface="BIZ UDPゴシック" panose="020B0400000000000000" pitchFamily="50" charset="-128"/>
              <a:buChar char="•"/>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平成</a:t>
            </a:r>
            <a:r>
              <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rPr>
              <a:t>23</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年（</a:t>
            </a:r>
            <a:r>
              <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rPr>
              <a:t>2011</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rPr>
              <a:t>3</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月</a:t>
            </a:r>
            <a:r>
              <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rPr>
              <a:t>29</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日　「女性の悩み災害時緊急ダイヤル」開設（</a:t>
            </a:r>
            <a:r>
              <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rPr>
              <a:t>7</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月</a:t>
            </a:r>
            <a:r>
              <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rPr>
              <a:t>23</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日まで）</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180000" indent="-180000">
              <a:spcAft>
                <a:spcPts val="300"/>
              </a:spcAft>
              <a:buClr>
                <a:schemeClr val="tx1">
                  <a:lumMod val="75000"/>
                  <a:lumOff val="25000"/>
                </a:schemeClr>
              </a:buClr>
              <a:buFont typeface="BIZ UDPゴシック" panose="020B0400000000000000" pitchFamily="50" charset="-128"/>
              <a:buChar char="•"/>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同年　</a:t>
            </a:r>
            <a:r>
              <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rPr>
              <a:t>4</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月</a:t>
            </a:r>
            <a:r>
              <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rPr>
              <a:t>3</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日　「被災女性支援のためのポータルサイト」を開設</a:t>
            </a:r>
          </a:p>
          <a:p>
            <a:pPr marL="180000" indent="-180000">
              <a:spcAft>
                <a:spcPts val="300"/>
              </a:spcAft>
              <a:buClr>
                <a:schemeClr val="tx1">
                  <a:lumMod val="75000"/>
                  <a:lumOff val="25000"/>
                </a:schemeClr>
              </a:buClr>
              <a:buFont typeface="BIZ UDPゴシック" panose="020B0400000000000000" pitchFamily="50" charset="-128"/>
              <a:buChar char="•"/>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同年　</a:t>
            </a:r>
            <a:r>
              <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rPr>
              <a:t>4</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月</a:t>
            </a:r>
            <a:r>
              <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rPr>
              <a:t>5</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日　「こころと暮らしの立ち直りを支援するスペース」としてエル・ソーラ仙台</a:t>
            </a:r>
            <a:r>
              <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rPr>
              <a:t>(29</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階）を開放</a:t>
            </a:r>
          </a:p>
          <a:p>
            <a:pPr marL="180000" indent="-180000">
              <a:spcAft>
                <a:spcPts val="300"/>
              </a:spcAft>
              <a:buClr>
                <a:schemeClr val="tx1">
                  <a:lumMod val="75000"/>
                  <a:lumOff val="25000"/>
                </a:schemeClr>
              </a:buClr>
              <a:buFont typeface="BIZ UDPゴシック" panose="020B0400000000000000" pitchFamily="50" charset="-128"/>
              <a:buChar char="•"/>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同年　</a:t>
            </a:r>
            <a:r>
              <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rPr>
              <a:t>4</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月上旬　「せんたくネット」活動開始</a:t>
            </a:r>
          </a:p>
          <a:p>
            <a:pPr>
              <a:spcAft>
                <a:spcPts val="300"/>
              </a:spcAft>
              <a:buClr>
                <a:schemeClr val="tx1">
                  <a:lumMod val="75000"/>
                  <a:lumOff val="25000"/>
                </a:schemeClr>
              </a:buClr>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　　　　　　　　　　　　　・　洗濯代行事業（</a:t>
            </a:r>
            <a:r>
              <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rPr>
              <a:t>4</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月</a:t>
            </a:r>
            <a:r>
              <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rPr>
              <a:t>17</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日から</a:t>
            </a:r>
            <a:r>
              <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rPr>
              <a:t>8</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月</a:t>
            </a:r>
            <a:r>
              <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rPr>
              <a:t>10</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日まで）</a:t>
            </a:r>
          </a:p>
          <a:p>
            <a:pPr>
              <a:spcAft>
                <a:spcPts val="300"/>
              </a:spcAft>
              <a:buClr>
                <a:schemeClr val="tx1">
                  <a:lumMod val="75000"/>
                  <a:lumOff val="25000"/>
                </a:schemeClr>
              </a:buClr>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　　　　　　　　　　　　　・　ブラ・サニタリーを届けよう（</a:t>
            </a:r>
            <a:r>
              <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rPr>
              <a:t>5</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月下旬から</a:t>
            </a:r>
            <a:r>
              <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rPr>
              <a:t>6</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月</a:t>
            </a:r>
            <a:r>
              <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rPr>
              <a:t>17</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日まで）</a:t>
            </a:r>
          </a:p>
          <a:p>
            <a:pPr marL="180000" indent="-180000">
              <a:spcAft>
                <a:spcPts val="300"/>
              </a:spcAft>
              <a:buClr>
                <a:schemeClr val="tx1">
                  <a:lumMod val="75000"/>
                  <a:lumOff val="25000"/>
                </a:schemeClr>
              </a:buClr>
              <a:buFont typeface="BIZ UDPゴシック" panose="020B0400000000000000" pitchFamily="50" charset="-128"/>
              <a:buChar char="•"/>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同年　</a:t>
            </a:r>
            <a:r>
              <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rPr>
              <a:t>6</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月上旬　</a:t>
            </a:r>
            <a:r>
              <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rPr>
              <a:t>MDG</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ガールズプロジェクト～女子による女子のための震災ピアサポート始動</a:t>
            </a:r>
          </a:p>
        </p:txBody>
      </p:sp>
      <p:sp>
        <p:nvSpPr>
          <p:cNvPr id="22" name="スライド番号プレースホルダー 2">
            <a:extLst>
              <a:ext uri="{FF2B5EF4-FFF2-40B4-BE49-F238E27FC236}">
                <a16:creationId xmlns:a16="http://schemas.microsoft.com/office/drawing/2014/main" xmlns="" id="{3EA3EFF0-CD65-4FF8-9525-A2EA14704802}"/>
              </a:ext>
            </a:extLst>
          </p:cNvPr>
          <p:cNvSpPr>
            <a:spLocks noGrp="1"/>
          </p:cNvSpPr>
          <p:nvPr>
            <p:ph type="sldNum" sz="quarter" idx="12"/>
          </p:nvPr>
        </p:nvSpPr>
        <p:spPr>
          <a:xfrm>
            <a:off x="7045452" y="6456299"/>
            <a:ext cx="2057400" cy="365125"/>
          </a:xfrm>
        </p:spPr>
        <p:txBody>
          <a:bodyPr/>
          <a:lstStyle/>
          <a:p>
            <a:r>
              <a:rPr kumimoji="1" lang="ja-JP" altLang="en-US" dirty="0"/>
              <a:t>２／</a:t>
            </a:r>
            <a:r>
              <a:rPr kumimoji="1" lang="en-US" altLang="ja-JP" dirty="0"/>
              <a:t>7</a:t>
            </a:r>
            <a:endParaRPr kumimoji="1" lang="ja-JP" altLang="en-US" dirty="0"/>
          </a:p>
        </p:txBody>
      </p:sp>
      <p:sp>
        <p:nvSpPr>
          <p:cNvPr id="24" name="テキスト ボックス 23">
            <a:extLst>
              <a:ext uri="{FF2B5EF4-FFF2-40B4-BE49-F238E27FC236}">
                <a16:creationId xmlns:a16="http://schemas.microsoft.com/office/drawing/2014/main" xmlns="" id="{C3898BD7-4C89-4453-BFB9-6EF625F377CD}"/>
              </a:ext>
            </a:extLst>
          </p:cNvPr>
          <p:cNvSpPr txBox="1"/>
          <p:nvPr/>
        </p:nvSpPr>
        <p:spPr>
          <a:xfrm>
            <a:off x="608015" y="2199831"/>
            <a:ext cx="1995485" cy="307777"/>
          </a:xfrm>
          <a:prstGeom prst="rect">
            <a:avLst/>
          </a:prstGeom>
          <a:solidFill>
            <a:srgbClr val="0041FF"/>
          </a:solidFill>
        </p:spPr>
        <p:txBody>
          <a:bodyPr wrap="square">
            <a:spAutoFit/>
          </a:bodyPr>
          <a:lstStyle/>
          <a:p>
            <a:pPr algn="ctr"/>
            <a:r>
              <a:rPr lang="ja-JP" altLang="en-US" sz="1400" b="1" dirty="0">
                <a:solidFill>
                  <a:schemeClr val="bg1"/>
                </a:solidFill>
                <a:latin typeface="BIZ UDPゴシック" panose="020B0400000000000000" pitchFamily="50" charset="-128"/>
                <a:ea typeface="BIZ UDPゴシック" panose="020B0400000000000000" pitchFamily="50" charset="-128"/>
              </a:rPr>
              <a:t>支援活動の内容</a:t>
            </a:r>
            <a:endParaRPr lang="en-US" altLang="ja-JP" sz="1400" b="1" dirty="0">
              <a:solidFill>
                <a:schemeClr val="bg1"/>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xmlns="" id="{59AD1FB9-A680-45A7-BD72-3B25425BDD2B}"/>
              </a:ext>
            </a:extLst>
          </p:cNvPr>
          <p:cNvSpPr/>
          <p:nvPr/>
        </p:nvSpPr>
        <p:spPr>
          <a:xfrm>
            <a:off x="5287833" y="1286827"/>
            <a:ext cx="3726119" cy="869836"/>
          </a:xfrm>
          <a:prstGeom prst="rect">
            <a:avLst/>
          </a:prstGeom>
          <a:solidFill>
            <a:srgbClr val="E4F8B2"/>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00" dirty="0">
              <a:solidFill>
                <a:schemeClr val="tx1">
                  <a:lumMod val="75000"/>
                  <a:lumOff val="25000"/>
                </a:schemeClr>
              </a:solidFill>
            </a:endParaRPr>
          </a:p>
        </p:txBody>
      </p:sp>
      <p:sp>
        <p:nvSpPr>
          <p:cNvPr id="29" name="テキスト ボックス 28">
            <a:extLst>
              <a:ext uri="{FF2B5EF4-FFF2-40B4-BE49-F238E27FC236}">
                <a16:creationId xmlns:a16="http://schemas.microsoft.com/office/drawing/2014/main" xmlns="" id="{E2D164EA-E227-401E-8CC8-28DB9D8F07D4}"/>
              </a:ext>
            </a:extLst>
          </p:cNvPr>
          <p:cNvSpPr txBox="1"/>
          <p:nvPr/>
        </p:nvSpPr>
        <p:spPr>
          <a:xfrm>
            <a:off x="5287833" y="1332269"/>
            <a:ext cx="2868637" cy="646331"/>
          </a:xfrm>
          <a:prstGeom prst="rect">
            <a:avLst/>
          </a:prstGeom>
          <a:noFill/>
        </p:spPr>
        <p:txBody>
          <a:bodyPr wrap="square">
            <a:spAutoFit/>
          </a:bodyPr>
          <a:lstStyle/>
          <a:p>
            <a:r>
              <a:rPr lang="en-US" altLang="ja-JP" sz="1200" dirty="0">
                <a:solidFill>
                  <a:schemeClr val="tx1">
                    <a:lumMod val="75000"/>
                    <a:lumOff val="25000"/>
                  </a:schemeClr>
                </a:solidFill>
              </a:rPr>
              <a:t>【</a:t>
            </a:r>
            <a:r>
              <a:rPr lang="ja-JP" altLang="en-US" sz="1200" dirty="0">
                <a:solidFill>
                  <a:schemeClr val="tx1">
                    <a:lumMod val="75000"/>
                    <a:lumOff val="25000"/>
                  </a:schemeClr>
                </a:solidFill>
              </a:rPr>
              <a:t>活動の詳細</a:t>
            </a:r>
            <a:r>
              <a:rPr lang="en-US" altLang="ja-JP" sz="1200" dirty="0">
                <a:solidFill>
                  <a:schemeClr val="tx1">
                    <a:lumMod val="75000"/>
                    <a:lumOff val="25000"/>
                  </a:schemeClr>
                </a:solidFill>
              </a:rPr>
              <a:t>】</a:t>
            </a:r>
          </a:p>
          <a:p>
            <a:r>
              <a:rPr lang="ja-JP" altLang="en-US" sz="1200" dirty="0">
                <a:solidFill>
                  <a:schemeClr val="tx1">
                    <a:lumMod val="75000"/>
                    <a:lumOff val="25000"/>
                  </a:schemeClr>
                </a:solidFill>
              </a:rPr>
              <a:t>せんだい男女共同参画財団</a:t>
            </a:r>
            <a:r>
              <a:rPr lang="en-US" altLang="ja-JP" sz="1200" dirty="0">
                <a:solidFill>
                  <a:schemeClr val="tx1">
                    <a:lumMod val="75000"/>
                    <a:lumOff val="25000"/>
                  </a:schemeClr>
                </a:solidFill>
              </a:rPr>
              <a:t>HP</a:t>
            </a:r>
            <a:r>
              <a:rPr lang="ja-JP" altLang="en-US" sz="1200" dirty="0">
                <a:solidFill>
                  <a:schemeClr val="tx1">
                    <a:lumMod val="75000"/>
                    <a:lumOff val="25000"/>
                  </a:schemeClr>
                </a:solidFill>
              </a:rPr>
              <a:t>：</a:t>
            </a:r>
            <a:r>
              <a:rPr lang="en-US" altLang="ja-JP" sz="1200" dirty="0">
                <a:solidFill>
                  <a:schemeClr val="tx1">
                    <a:lumMod val="75000"/>
                    <a:lumOff val="25000"/>
                  </a:schemeClr>
                </a:solidFill>
              </a:rPr>
              <a:t>https://www.sendai-l.jp/jbf/support/</a:t>
            </a:r>
            <a:endParaRPr lang="ja-JP" altLang="en-US" sz="1200" dirty="0">
              <a:solidFill>
                <a:schemeClr val="tx1">
                  <a:lumMod val="75000"/>
                  <a:lumOff val="25000"/>
                </a:schemeClr>
              </a:solidFill>
            </a:endParaRPr>
          </a:p>
        </p:txBody>
      </p:sp>
      <p:pic>
        <p:nvPicPr>
          <p:cNvPr id="7" name="図 6" descr="QR コード&#10;&#10;せんだい男女共同参画財団の被災女性支援">
            <a:extLst>
              <a:ext uri="{FF2B5EF4-FFF2-40B4-BE49-F238E27FC236}">
                <a16:creationId xmlns:a16="http://schemas.microsoft.com/office/drawing/2014/main" xmlns="" id="{BF0479A7-1150-4E4B-A4D9-AFD45B4615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1614" y="1336184"/>
            <a:ext cx="787193" cy="787193"/>
          </a:xfrm>
          <a:prstGeom prst="rect">
            <a:avLst/>
          </a:prstGeom>
        </p:spPr>
      </p:pic>
      <p:pic>
        <p:nvPicPr>
          <p:cNvPr id="13" name="図 12">
            <a:extLst>
              <a:ext uri="{FF2B5EF4-FFF2-40B4-BE49-F238E27FC236}">
                <a16:creationId xmlns:a16="http://schemas.microsoft.com/office/drawing/2014/main" xmlns="" id="{D8F93338-3D1D-4F61-9A95-429052BC254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607416" y="4641984"/>
            <a:ext cx="2239718" cy="1686376"/>
          </a:xfrm>
          <a:prstGeom prst="rect">
            <a:avLst/>
          </a:prstGeom>
        </p:spPr>
      </p:pic>
      <p:sp>
        <p:nvSpPr>
          <p:cNvPr id="35" name="テキスト ボックス 34">
            <a:extLst>
              <a:ext uri="{FF2B5EF4-FFF2-40B4-BE49-F238E27FC236}">
                <a16:creationId xmlns:a16="http://schemas.microsoft.com/office/drawing/2014/main" xmlns="" id="{786582F5-5C15-4E61-84BC-DDAD77693E4D}"/>
              </a:ext>
            </a:extLst>
          </p:cNvPr>
          <p:cNvSpPr txBox="1"/>
          <p:nvPr/>
        </p:nvSpPr>
        <p:spPr>
          <a:xfrm>
            <a:off x="534866" y="6332753"/>
            <a:ext cx="2519986" cy="461665"/>
          </a:xfrm>
          <a:prstGeom prst="rect">
            <a:avLst/>
          </a:prstGeom>
          <a:noFill/>
        </p:spPr>
        <p:txBody>
          <a:bodyPr wrap="square">
            <a:spAutoFit/>
          </a:bodyPr>
          <a:lstStyle/>
          <a:p>
            <a:pPr algn="ct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「こころと暮らしの立ち直りを支援するスペース」での情報提供</a:t>
            </a:r>
          </a:p>
        </p:txBody>
      </p:sp>
      <p:pic>
        <p:nvPicPr>
          <p:cNvPr id="20" name="図 19">
            <a:extLst>
              <a:ext uri="{FF2B5EF4-FFF2-40B4-BE49-F238E27FC236}">
                <a16:creationId xmlns:a16="http://schemas.microsoft.com/office/drawing/2014/main" xmlns="" id="{7C05E363-18DF-4825-BB6D-21D43A956E3A}"/>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Lst>
          </a:blip>
          <a:stretch>
            <a:fillRect/>
          </a:stretch>
        </p:blipFill>
        <p:spPr>
          <a:xfrm>
            <a:off x="3506656" y="4637428"/>
            <a:ext cx="2224442" cy="1686376"/>
          </a:xfrm>
          <a:prstGeom prst="rect">
            <a:avLst/>
          </a:prstGeom>
        </p:spPr>
      </p:pic>
      <p:sp>
        <p:nvSpPr>
          <p:cNvPr id="38" name="テキスト ボックス 37">
            <a:extLst>
              <a:ext uri="{FF2B5EF4-FFF2-40B4-BE49-F238E27FC236}">
                <a16:creationId xmlns:a16="http://schemas.microsoft.com/office/drawing/2014/main" xmlns="" id="{F6ED4D28-ED1B-47C2-9263-D8BA51125BEE}"/>
              </a:ext>
            </a:extLst>
          </p:cNvPr>
          <p:cNvSpPr txBox="1"/>
          <p:nvPr/>
        </p:nvSpPr>
        <p:spPr>
          <a:xfrm>
            <a:off x="3491867" y="6330392"/>
            <a:ext cx="2352235" cy="461665"/>
          </a:xfrm>
          <a:prstGeom prst="rect">
            <a:avLst/>
          </a:prstGeom>
          <a:noFill/>
        </p:spPr>
        <p:txBody>
          <a:bodyPr wrap="square">
            <a:spAutoFit/>
          </a:bodyPr>
          <a:lstStyle/>
          <a:p>
            <a:pPr algn="ct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「せんたくネット」で</a:t>
            </a:r>
            <a:endPar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ボランティアに渡す洗たくもの</a:t>
            </a:r>
          </a:p>
        </p:txBody>
      </p:sp>
      <p:pic>
        <p:nvPicPr>
          <p:cNvPr id="36" name="図 35">
            <a:extLst>
              <a:ext uri="{FF2B5EF4-FFF2-40B4-BE49-F238E27FC236}">
                <a16:creationId xmlns:a16="http://schemas.microsoft.com/office/drawing/2014/main" xmlns="" id="{3836670D-59B4-4D65-BFD7-430541A4D82C}"/>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20000"/>
                    </a14:imgEffect>
                  </a14:imgLayer>
                </a14:imgProps>
              </a:ext>
            </a:extLst>
          </a:blip>
          <a:stretch>
            <a:fillRect/>
          </a:stretch>
        </p:blipFill>
        <p:spPr>
          <a:xfrm>
            <a:off x="6296865" y="4637428"/>
            <a:ext cx="2239719" cy="1692964"/>
          </a:xfrm>
          <a:prstGeom prst="rect">
            <a:avLst/>
          </a:prstGeom>
        </p:spPr>
      </p:pic>
      <p:sp>
        <p:nvSpPr>
          <p:cNvPr id="41" name="テキスト ボックス 40">
            <a:extLst>
              <a:ext uri="{FF2B5EF4-FFF2-40B4-BE49-F238E27FC236}">
                <a16:creationId xmlns:a16="http://schemas.microsoft.com/office/drawing/2014/main" xmlns="" id="{5DEE914D-26C4-4361-8C81-705DFF27FC8B}"/>
              </a:ext>
            </a:extLst>
          </p:cNvPr>
          <p:cNvSpPr txBox="1"/>
          <p:nvPr/>
        </p:nvSpPr>
        <p:spPr>
          <a:xfrm>
            <a:off x="6281117" y="6334326"/>
            <a:ext cx="2239719" cy="461665"/>
          </a:xfrm>
          <a:prstGeom prst="rect">
            <a:avLst/>
          </a:prstGeom>
          <a:noFill/>
        </p:spPr>
        <p:txBody>
          <a:bodyPr wrap="square">
            <a:spAutoFit/>
          </a:bodyPr>
          <a:lstStyle/>
          <a:p>
            <a:pPr algn="ct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「ＭＤＧガールズプロジェクト」</a:t>
            </a:r>
          </a:p>
          <a:p>
            <a:pPr algn="ct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手作りコーナー</a:t>
            </a:r>
          </a:p>
        </p:txBody>
      </p:sp>
      <p:graphicFrame>
        <p:nvGraphicFramePr>
          <p:cNvPr id="27" name="表 6">
            <a:extLst>
              <a:ext uri="{FF2B5EF4-FFF2-40B4-BE49-F238E27FC236}">
                <a16:creationId xmlns:a16="http://schemas.microsoft.com/office/drawing/2014/main" xmlns="" id="{55A20208-2360-475D-A42A-E19293994AE2}"/>
              </a:ext>
            </a:extLst>
          </p:cNvPr>
          <p:cNvGraphicFramePr>
            <a:graphicFrameLocks noGrp="1"/>
          </p:cNvGraphicFramePr>
          <p:nvPr>
            <p:extLst>
              <p:ext uri="{D42A27DB-BD31-4B8C-83A1-F6EECF244321}">
                <p14:modId xmlns:p14="http://schemas.microsoft.com/office/powerpoint/2010/main" val="469850424"/>
              </p:ext>
            </p:extLst>
          </p:nvPr>
        </p:nvGraphicFramePr>
        <p:xfrm>
          <a:off x="41148" y="11645"/>
          <a:ext cx="9061704" cy="944880"/>
        </p:xfrm>
        <a:graphic>
          <a:graphicData uri="http://schemas.openxmlformats.org/drawingml/2006/table">
            <a:tbl>
              <a:tblPr firstRow="1" bandRow="1">
                <a:tableStyleId>{5C22544A-7EE6-4342-B048-85BDC9FD1C3A}</a:tableStyleId>
              </a:tblPr>
              <a:tblGrid>
                <a:gridCol w="1199597">
                  <a:extLst>
                    <a:ext uri="{9D8B030D-6E8A-4147-A177-3AD203B41FA5}">
                      <a16:colId xmlns:a16="http://schemas.microsoft.com/office/drawing/2014/main" xmlns="" val="2891368264"/>
                    </a:ext>
                  </a:extLst>
                </a:gridCol>
                <a:gridCol w="6150655">
                  <a:extLst>
                    <a:ext uri="{9D8B030D-6E8A-4147-A177-3AD203B41FA5}">
                      <a16:colId xmlns:a16="http://schemas.microsoft.com/office/drawing/2014/main" xmlns="" val="216582114"/>
                    </a:ext>
                  </a:extLst>
                </a:gridCol>
                <a:gridCol w="1711452">
                  <a:extLst>
                    <a:ext uri="{9D8B030D-6E8A-4147-A177-3AD203B41FA5}">
                      <a16:colId xmlns:a16="http://schemas.microsoft.com/office/drawing/2014/main" xmlns="" val="255611106"/>
                    </a:ext>
                  </a:extLst>
                </a:gridCol>
              </a:tblGrid>
              <a:tr h="272008">
                <a:tc>
                  <a:txBody>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事例</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16</a:t>
                      </a: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solidFill>
                      <a:srgbClr val="0041FF"/>
                    </a:solidFill>
                  </a:tcPr>
                </a:tc>
                <a:tc>
                  <a:txBody>
                    <a:bodyPr/>
                    <a:lstStyle/>
                    <a:p>
                      <a:pPr algn="l"/>
                      <a:r>
                        <a:rPr kumimoji="1" lang="ja-JP" altLang="en-US" sz="1800" b="1" dirty="0">
                          <a:solidFill>
                            <a:srgbClr val="0041FF"/>
                          </a:solidFill>
                          <a:latin typeface="BIZ UDPゴシック" panose="020B0400000000000000" pitchFamily="50" charset="-128"/>
                          <a:ea typeface="BIZ UDPゴシック" panose="020B0400000000000000" pitchFamily="50" charset="-128"/>
                        </a:rPr>
                        <a:t>意思決定の場への女性の参画拡大のための取組</a:t>
                      </a:r>
                      <a:endParaRPr kumimoji="1" lang="en-US" altLang="ja-JP" sz="1800" b="1" dirty="0">
                        <a:solidFill>
                          <a:srgbClr val="0041FF"/>
                        </a:solidFill>
                        <a:latin typeface="BIZ UDPゴシック" panose="020B0400000000000000" pitchFamily="50" charset="-128"/>
                        <a:ea typeface="BIZ UDPゴシック" panose="020B0400000000000000" pitchFamily="50" charset="-128"/>
                      </a:endParaRPr>
                    </a:p>
                    <a:p>
                      <a:pPr algn="l"/>
                      <a:r>
                        <a:rPr kumimoji="1" lang="ja-JP" altLang="en-US" sz="1800" b="1" dirty="0">
                          <a:solidFill>
                            <a:srgbClr val="0041FF"/>
                          </a:solidFill>
                          <a:latin typeface="BIZ UDPゴシック" panose="020B0400000000000000" pitchFamily="50" charset="-128"/>
                          <a:ea typeface="BIZ UDPゴシック" panose="020B0400000000000000" pitchFamily="50" charset="-128"/>
                        </a:rPr>
                        <a:t>地域防災計画に男女共同参画センターの役割を位置づけ</a:t>
                      </a: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公益財団法人　　　せんだい</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
                      </a:r>
                      <a:br>
                        <a:rPr kumimoji="1" lang="en-US" altLang="ja-JP" sz="1400" b="1" dirty="0">
                          <a:solidFill>
                            <a:schemeClr val="bg1"/>
                          </a:solidFill>
                          <a:latin typeface="BIZ UDPゴシック" panose="020B0400000000000000" pitchFamily="50" charset="-128"/>
                          <a:ea typeface="BIZ UDPゴシック" panose="020B0400000000000000" pitchFamily="50" charset="-128"/>
                        </a:rPr>
                      </a:br>
                      <a:r>
                        <a:rPr kumimoji="1" lang="ja-JP" altLang="en-US" sz="1400" b="1" dirty="0">
                          <a:solidFill>
                            <a:schemeClr val="bg1"/>
                          </a:solidFill>
                          <a:latin typeface="BIZ UDPゴシック" panose="020B0400000000000000" pitchFamily="50" charset="-128"/>
                          <a:ea typeface="BIZ UDPゴシック" panose="020B0400000000000000" pitchFamily="50" charset="-128"/>
                        </a:rPr>
                        <a:t>男女共同参画財団</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bg1"/>
                          </a:solidFill>
                          <a:latin typeface="BIZ UDPゴシック" panose="020B0400000000000000" pitchFamily="50" charset="-128"/>
                          <a:ea typeface="BIZ UDPゴシック" panose="020B0400000000000000" pitchFamily="50" charset="-128"/>
                        </a:rPr>
                        <a:t>(</a:t>
                      </a:r>
                      <a:r>
                        <a:rPr kumimoji="1" lang="ja-JP" altLang="en-US" sz="1400" b="1" dirty="0">
                          <a:solidFill>
                            <a:schemeClr val="bg1"/>
                          </a:solidFill>
                          <a:latin typeface="BIZ UDPゴシック" panose="020B0400000000000000" pitchFamily="50" charset="-128"/>
                          <a:ea typeface="BIZ UDPゴシック" panose="020B0400000000000000" pitchFamily="50" charset="-128"/>
                        </a:rPr>
                        <a:t>宮城県仙台市</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a:t>
                      </a: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solidFill>
                      <a:srgbClr val="0041FF"/>
                    </a:solidFill>
                  </a:tcPr>
                </a:tc>
                <a:extLst>
                  <a:ext uri="{0D108BD9-81ED-4DB2-BD59-A6C34878D82A}">
                    <a16:rowId xmlns:a16="http://schemas.microsoft.com/office/drawing/2014/main" xmlns="" val="2473043214"/>
                  </a:ext>
                </a:extLst>
              </a:tr>
            </a:tbl>
          </a:graphicData>
        </a:graphic>
      </p:graphicFrame>
    </p:spTree>
    <p:extLst>
      <p:ext uri="{BB962C8B-B14F-4D97-AF65-F5344CB8AC3E}">
        <p14:creationId xmlns:p14="http://schemas.microsoft.com/office/powerpoint/2010/main" val="1618124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xmlns="" id="{7819D884-A1BD-4738-84F7-069692D4FD99}"/>
              </a:ext>
            </a:extLst>
          </p:cNvPr>
          <p:cNvPicPr>
            <a:picLocks noChangeAspect="1"/>
          </p:cNvPicPr>
          <p:nvPr/>
        </p:nvPicPr>
        <p:blipFill>
          <a:blip r:embed="rId3"/>
          <a:stretch>
            <a:fillRect/>
          </a:stretch>
        </p:blipFill>
        <p:spPr>
          <a:xfrm>
            <a:off x="3463229" y="3785964"/>
            <a:ext cx="1721740" cy="2447615"/>
          </a:xfrm>
          <a:prstGeom prst="rect">
            <a:avLst/>
          </a:prstGeom>
          <a:ln>
            <a:solidFill>
              <a:schemeClr val="tx1">
                <a:lumMod val="50000"/>
                <a:lumOff val="50000"/>
              </a:schemeClr>
            </a:solidFill>
          </a:ln>
        </p:spPr>
      </p:pic>
      <p:sp>
        <p:nvSpPr>
          <p:cNvPr id="47" name="吹き出し: 角を丸めた四角形 46">
            <a:extLst>
              <a:ext uri="{FF2B5EF4-FFF2-40B4-BE49-F238E27FC236}">
                <a16:creationId xmlns:a16="http://schemas.microsoft.com/office/drawing/2014/main" xmlns="" id="{C629497F-4EEC-4F83-AE8F-6E2B1172C578}"/>
              </a:ext>
            </a:extLst>
          </p:cNvPr>
          <p:cNvSpPr/>
          <p:nvPr/>
        </p:nvSpPr>
        <p:spPr>
          <a:xfrm>
            <a:off x="5384800" y="3785964"/>
            <a:ext cx="3467100" cy="1759068"/>
          </a:xfrm>
          <a:prstGeom prst="wedgeRoundRectCallout">
            <a:avLst>
              <a:gd name="adj1" fmla="val -60056"/>
              <a:gd name="adj2" fmla="val -20494"/>
              <a:gd name="adj3" fmla="val 16667"/>
            </a:avLst>
          </a:prstGeom>
          <a:solidFill>
            <a:srgbClr val="FFFFD5"/>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xmlns="" id="{5373D8A6-0FFE-4743-B266-316F2B2EEF6A}"/>
              </a:ext>
            </a:extLst>
          </p:cNvPr>
          <p:cNvSpPr/>
          <p:nvPr/>
        </p:nvSpPr>
        <p:spPr>
          <a:xfrm>
            <a:off x="533400" y="2349869"/>
            <a:ext cx="8207569" cy="1322255"/>
          </a:xfrm>
          <a:prstGeom prst="rect">
            <a:avLst/>
          </a:prstGeom>
          <a:noFill/>
          <a:ln w="38100">
            <a:solidFill>
              <a:srgbClr val="FF9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xmlns="" id="{47B2ACFE-94BB-4CD1-96B1-FFA1A355508B}"/>
              </a:ext>
            </a:extLst>
          </p:cNvPr>
          <p:cNvSpPr txBox="1"/>
          <p:nvPr/>
        </p:nvSpPr>
        <p:spPr>
          <a:xfrm>
            <a:off x="157673" y="1014882"/>
            <a:ext cx="2259725" cy="369332"/>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b="1" dirty="0">
                <a:solidFill>
                  <a:srgbClr val="0041FF"/>
                </a:solidFill>
                <a:latin typeface="BIZ UDPゴシック" panose="020B0400000000000000" pitchFamily="50" charset="-128"/>
                <a:ea typeface="BIZ UDPゴシック" panose="020B0400000000000000" pitchFamily="50" charset="-128"/>
              </a:rPr>
              <a:t>取組内容</a:t>
            </a:r>
          </a:p>
        </p:txBody>
      </p:sp>
      <p:sp>
        <p:nvSpPr>
          <p:cNvPr id="8" name="テキスト ボックス 7" descr="日本女性会議">
            <a:extLst>
              <a:ext uri="{FF2B5EF4-FFF2-40B4-BE49-F238E27FC236}">
                <a16:creationId xmlns:a16="http://schemas.microsoft.com/office/drawing/2014/main" xmlns="" id="{70399F35-43EB-456E-84E2-49EBAE42984C}"/>
              </a:ext>
            </a:extLst>
          </p:cNvPr>
          <p:cNvSpPr txBox="1"/>
          <p:nvPr/>
        </p:nvSpPr>
        <p:spPr>
          <a:xfrm>
            <a:off x="188973" y="1321715"/>
            <a:ext cx="8551997" cy="584775"/>
          </a:xfrm>
          <a:prstGeom prst="rect">
            <a:avLst/>
          </a:prstGeom>
          <a:noFill/>
        </p:spPr>
        <p:txBody>
          <a:bodyPr wrap="square">
            <a:spAutoFit/>
          </a:bodyPr>
          <a:lstStyle/>
          <a:p>
            <a:pPr marL="342900" indent="-342900">
              <a:buFont typeface="+mj-ea"/>
              <a:buAutoNum type="circleNumDbPlain" startAt="2"/>
            </a:pPr>
            <a:r>
              <a:rPr lang="ja-JP" altLang="en-US" sz="1600" b="1" dirty="0">
                <a:solidFill>
                  <a:srgbClr val="0041FF"/>
                </a:solidFill>
                <a:latin typeface="BIZ UDPゴシック" panose="020B0400000000000000" pitchFamily="50" charset="-128"/>
                <a:ea typeface="BIZ UDPゴシック" panose="020B0400000000000000" pitchFamily="50" charset="-128"/>
              </a:rPr>
              <a:t>日本女性会議で「きめる、うごく、東北</a:t>
            </a:r>
            <a:r>
              <a:rPr lang="en-US" altLang="ja-JP" sz="1600" b="1" dirty="0">
                <a:solidFill>
                  <a:srgbClr val="0041FF"/>
                </a:solidFill>
                <a:latin typeface="BIZ UDPゴシック" panose="020B0400000000000000" pitchFamily="50" charset="-128"/>
                <a:ea typeface="BIZ UDPゴシック" panose="020B0400000000000000" pitchFamily="50" charset="-128"/>
              </a:rPr>
              <a:t>(</a:t>
            </a:r>
            <a:r>
              <a:rPr lang="ja-JP" altLang="en-US" sz="1600" b="1" dirty="0">
                <a:solidFill>
                  <a:srgbClr val="0041FF"/>
                </a:solidFill>
                <a:latin typeface="BIZ UDPゴシック" panose="020B0400000000000000" pitchFamily="50" charset="-128"/>
                <a:ea typeface="BIZ UDPゴシック" panose="020B0400000000000000" pitchFamily="50" charset="-128"/>
              </a:rPr>
              <a:t>ここ</a:t>
            </a:r>
            <a:r>
              <a:rPr lang="en-US" altLang="ja-JP" sz="1600" b="1" dirty="0">
                <a:solidFill>
                  <a:srgbClr val="0041FF"/>
                </a:solidFill>
                <a:latin typeface="BIZ UDPゴシック" panose="020B0400000000000000" pitchFamily="50" charset="-128"/>
                <a:ea typeface="BIZ UDPゴシック" panose="020B0400000000000000" pitchFamily="50" charset="-128"/>
              </a:rPr>
              <a:t>)</a:t>
            </a:r>
            <a:r>
              <a:rPr lang="ja-JP" altLang="en-US" sz="1600" b="1" dirty="0">
                <a:solidFill>
                  <a:srgbClr val="0041FF"/>
                </a:solidFill>
                <a:latin typeface="BIZ UDPゴシック" panose="020B0400000000000000" pitchFamily="50" charset="-128"/>
                <a:ea typeface="BIZ UDPゴシック" panose="020B0400000000000000" pitchFamily="50" charset="-128"/>
              </a:rPr>
              <a:t>から」という大会テーマで「女性の参画」の　　必要性を発信</a:t>
            </a:r>
          </a:p>
        </p:txBody>
      </p:sp>
      <p:sp>
        <p:nvSpPr>
          <p:cNvPr id="27" name="テキスト ボックス 26" descr="日本女性会議2012仙台">
            <a:extLst>
              <a:ext uri="{FF2B5EF4-FFF2-40B4-BE49-F238E27FC236}">
                <a16:creationId xmlns:a16="http://schemas.microsoft.com/office/drawing/2014/main" xmlns="" id="{115B07BB-B238-4CA6-8EA8-4A810C3A8B67}"/>
              </a:ext>
            </a:extLst>
          </p:cNvPr>
          <p:cNvSpPr txBox="1"/>
          <p:nvPr/>
        </p:nvSpPr>
        <p:spPr>
          <a:xfrm>
            <a:off x="533400" y="1814858"/>
            <a:ext cx="8420100" cy="461665"/>
          </a:xfrm>
          <a:prstGeom prst="rect">
            <a:avLst/>
          </a:prstGeom>
          <a:noFill/>
        </p:spPr>
        <p:txBody>
          <a:bodyPr wrap="square">
            <a:spAutoFit/>
          </a:bodyPr>
          <a:lstStyle/>
          <a:p>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東日本大震災から</a:t>
            </a: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年</a:t>
            </a: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7</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か月後の</a:t>
            </a: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2012</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年</a:t>
            </a: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10</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月、「日本女性会議</a:t>
            </a: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2012</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仙台」</a:t>
            </a:r>
            <a:r>
              <a:rPr lang="ja-JP" altLang="en-US" sz="1200" dirty="0">
                <a:latin typeface="BIZ UDPゴシック" panose="020B0400000000000000" pitchFamily="50" charset="-128"/>
                <a:ea typeface="BIZ UDPゴシック" panose="020B0400000000000000" pitchFamily="50" charset="-128"/>
              </a:rPr>
              <a:t>を</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開催</a:t>
            </a:r>
            <a:endPar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会議の成果を「仙台宣言」にまとめ、「女性たちには社会を変える力も責任もある」ことを、被災地から全国に発信し共有した</a:t>
            </a:r>
          </a:p>
        </p:txBody>
      </p:sp>
      <p:pic>
        <p:nvPicPr>
          <p:cNvPr id="1026" name="Picture 2" descr="きめる、うごく、東北(ここ)から">
            <a:extLst>
              <a:ext uri="{FF2B5EF4-FFF2-40B4-BE49-F238E27FC236}">
                <a16:creationId xmlns:a16="http://schemas.microsoft.com/office/drawing/2014/main" xmlns="" id="{20153148-C655-4A3E-B44C-604C8A1E8C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1586" y="2444673"/>
            <a:ext cx="1722826" cy="1120942"/>
          </a:xfrm>
          <a:prstGeom prst="rect">
            <a:avLst/>
          </a:prstGeom>
          <a:noFill/>
          <a:extLst>
            <a:ext uri="{909E8E84-426E-40DD-AFC4-6F175D3DCCD1}">
              <a14:hiddenFill xmlns:a14="http://schemas.microsoft.com/office/drawing/2010/main">
                <a:solidFill>
                  <a:srgbClr val="FFFFFF"/>
                </a:solidFill>
              </a14:hiddenFill>
            </a:ext>
          </a:extLst>
        </p:spPr>
      </p:pic>
      <p:sp>
        <p:nvSpPr>
          <p:cNvPr id="29" name="テキスト ボックス 28">
            <a:extLst>
              <a:ext uri="{FF2B5EF4-FFF2-40B4-BE49-F238E27FC236}">
                <a16:creationId xmlns:a16="http://schemas.microsoft.com/office/drawing/2014/main" xmlns="" id="{8F179861-8A70-42F0-B38E-3E1B12DE28D1}"/>
              </a:ext>
            </a:extLst>
          </p:cNvPr>
          <p:cNvSpPr txBox="1"/>
          <p:nvPr/>
        </p:nvSpPr>
        <p:spPr>
          <a:xfrm>
            <a:off x="769743" y="2419744"/>
            <a:ext cx="5905500" cy="1077218"/>
          </a:xfrm>
          <a:prstGeom prst="rect">
            <a:avLst/>
          </a:prstGeom>
          <a:noFill/>
        </p:spPr>
        <p:txBody>
          <a:bodyPr wrap="square">
            <a:spAutoFit/>
          </a:bodyPr>
          <a:lstStyle/>
          <a:p>
            <a:r>
              <a:rPr lang="en-US" altLang="ja-JP" sz="16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1600" dirty="0">
                <a:solidFill>
                  <a:schemeClr val="tx1">
                    <a:lumMod val="75000"/>
                    <a:lumOff val="25000"/>
                  </a:schemeClr>
                </a:solidFill>
                <a:latin typeface="BIZ UDPゴシック" panose="020B0400000000000000" pitchFamily="50" charset="-128"/>
                <a:ea typeface="BIZ UDPゴシック" panose="020B0400000000000000" pitchFamily="50" charset="-128"/>
              </a:rPr>
              <a:t>大会テーマ・ロゴマーク</a:t>
            </a:r>
            <a:r>
              <a:rPr lang="en-US" altLang="ja-JP" sz="16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p>
          <a:p>
            <a:r>
              <a:rPr lang="ja-JP" altLang="en-US" sz="1600" dirty="0">
                <a:solidFill>
                  <a:schemeClr val="tx1">
                    <a:lumMod val="75000"/>
                    <a:lumOff val="25000"/>
                  </a:schemeClr>
                </a:solidFill>
                <a:latin typeface="BIZ UDPゴシック" panose="020B0400000000000000" pitchFamily="50" charset="-128"/>
                <a:ea typeface="BIZ UDPゴシック" panose="020B0400000000000000" pitchFamily="50" charset="-128"/>
              </a:rPr>
              <a:t>復興の担い手として、女性たちが意思決定の過程に加わり、その責任とともに行動していこう、「自ら決めて、動いて、社会を変えていこう」という強い思いを込めた</a:t>
            </a:r>
          </a:p>
        </p:txBody>
      </p:sp>
      <p:sp>
        <p:nvSpPr>
          <p:cNvPr id="35" name="スライド番号プレースホルダー 2">
            <a:extLst>
              <a:ext uri="{FF2B5EF4-FFF2-40B4-BE49-F238E27FC236}">
                <a16:creationId xmlns:a16="http://schemas.microsoft.com/office/drawing/2014/main" xmlns="" id="{DE610D4F-7536-4CA0-8D06-88A1093CE8C9}"/>
              </a:ext>
            </a:extLst>
          </p:cNvPr>
          <p:cNvSpPr>
            <a:spLocks noGrp="1"/>
          </p:cNvSpPr>
          <p:nvPr>
            <p:ph type="sldNum" sz="quarter" idx="12"/>
          </p:nvPr>
        </p:nvSpPr>
        <p:spPr>
          <a:xfrm>
            <a:off x="7045452" y="6456299"/>
            <a:ext cx="2057400" cy="365125"/>
          </a:xfrm>
        </p:spPr>
        <p:txBody>
          <a:bodyPr/>
          <a:lstStyle/>
          <a:p>
            <a:r>
              <a:rPr kumimoji="1" lang="ja-JP" altLang="en-US" dirty="0"/>
              <a:t>３／</a:t>
            </a:r>
            <a:r>
              <a:rPr kumimoji="1" lang="en-US" altLang="ja-JP" dirty="0"/>
              <a:t>7</a:t>
            </a:r>
            <a:endParaRPr kumimoji="1" lang="ja-JP" altLang="en-US" dirty="0"/>
          </a:p>
        </p:txBody>
      </p:sp>
      <p:pic>
        <p:nvPicPr>
          <p:cNvPr id="36" name="図 35">
            <a:extLst>
              <a:ext uri="{FF2B5EF4-FFF2-40B4-BE49-F238E27FC236}">
                <a16:creationId xmlns:a16="http://schemas.microsoft.com/office/drawing/2014/main" xmlns="" id="{5DDE8793-A9B1-4EC0-8FC5-66D0524EEC20}"/>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Lst>
          </a:blip>
          <a:stretch>
            <a:fillRect/>
          </a:stretch>
        </p:blipFill>
        <p:spPr>
          <a:xfrm>
            <a:off x="533400" y="3785964"/>
            <a:ext cx="2752725" cy="2383586"/>
          </a:xfrm>
          <a:prstGeom prst="rect">
            <a:avLst/>
          </a:prstGeom>
        </p:spPr>
      </p:pic>
      <p:sp>
        <p:nvSpPr>
          <p:cNvPr id="39" name="テキスト ボックス 38">
            <a:extLst>
              <a:ext uri="{FF2B5EF4-FFF2-40B4-BE49-F238E27FC236}">
                <a16:creationId xmlns:a16="http://schemas.microsoft.com/office/drawing/2014/main" xmlns="" id="{823783AC-47F7-4F4C-9DF1-7E0DFEB68444}"/>
              </a:ext>
            </a:extLst>
          </p:cNvPr>
          <p:cNvSpPr txBox="1"/>
          <p:nvPr/>
        </p:nvSpPr>
        <p:spPr>
          <a:xfrm>
            <a:off x="394047" y="6213541"/>
            <a:ext cx="3031429" cy="461665"/>
          </a:xfrm>
          <a:prstGeom prst="rect">
            <a:avLst/>
          </a:prstGeom>
          <a:noFill/>
        </p:spPr>
        <p:txBody>
          <a:bodyPr wrap="square">
            <a:spAutoFit/>
          </a:bodyPr>
          <a:lstStyle/>
          <a:p>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特別プログラム</a:t>
            </a:r>
            <a:endPar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「女性たちが語る</a:t>
            </a: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3.11 〜</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これまでと今と」</a:t>
            </a:r>
          </a:p>
        </p:txBody>
      </p:sp>
      <p:sp>
        <p:nvSpPr>
          <p:cNvPr id="40" name="テキスト ボックス 39">
            <a:extLst>
              <a:ext uri="{FF2B5EF4-FFF2-40B4-BE49-F238E27FC236}">
                <a16:creationId xmlns:a16="http://schemas.microsoft.com/office/drawing/2014/main" xmlns="" id="{2CF49519-E1A6-4841-A254-F9BB78DEC54E}"/>
              </a:ext>
            </a:extLst>
          </p:cNvPr>
          <p:cNvSpPr txBox="1"/>
          <p:nvPr/>
        </p:nvSpPr>
        <p:spPr>
          <a:xfrm>
            <a:off x="3915207" y="6264961"/>
            <a:ext cx="880171" cy="276999"/>
          </a:xfrm>
          <a:prstGeom prst="rect">
            <a:avLst/>
          </a:prstGeom>
          <a:noFill/>
        </p:spPr>
        <p:txBody>
          <a:bodyPr wrap="square">
            <a:spAutoFit/>
          </a:bodyPr>
          <a:lstStyle/>
          <a:p>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仙台宣言</a:t>
            </a:r>
            <a:endPar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xmlns="" id="{8F928B65-D77D-4534-88B6-23C5EA60C252}"/>
              </a:ext>
            </a:extLst>
          </p:cNvPr>
          <p:cNvSpPr txBox="1"/>
          <p:nvPr/>
        </p:nvSpPr>
        <p:spPr>
          <a:xfrm>
            <a:off x="5516757" y="3816176"/>
            <a:ext cx="3224212" cy="1661993"/>
          </a:xfrm>
          <a:prstGeom prst="rect">
            <a:avLst/>
          </a:prstGeom>
          <a:noFill/>
        </p:spPr>
        <p:txBody>
          <a:bodyPr wrap="square">
            <a:spAutoFit/>
          </a:bodyPr>
          <a:lstStyle/>
          <a:p>
            <a:r>
              <a:rPr lang="en-US" altLang="ja-JP" sz="16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1600" dirty="0">
                <a:solidFill>
                  <a:schemeClr val="tx1">
                    <a:lumMod val="75000"/>
                    <a:lumOff val="25000"/>
                  </a:schemeClr>
                </a:solidFill>
                <a:latin typeface="BIZ UDPゴシック" panose="020B0400000000000000" pitchFamily="50" charset="-128"/>
                <a:ea typeface="BIZ UDPゴシック" panose="020B0400000000000000" pitchFamily="50" charset="-128"/>
              </a:rPr>
              <a:t>仙台宣言（冒頭）</a:t>
            </a:r>
            <a:r>
              <a:rPr lang="en-US" altLang="ja-JP" sz="16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p>
          <a:p>
            <a:endParaRPr lang="en-US" altLang="ja-JP" sz="16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日本のあり方を変えると言われるほどの大災害を通して、私たちは、女性自身が「きめる」ことの重要性、女性自らが「うごく」ことの必要性を痛切に体験しました。 </a:t>
            </a:r>
          </a:p>
        </p:txBody>
      </p:sp>
      <p:sp>
        <p:nvSpPr>
          <p:cNvPr id="43" name="正方形/長方形 42">
            <a:extLst>
              <a:ext uri="{FF2B5EF4-FFF2-40B4-BE49-F238E27FC236}">
                <a16:creationId xmlns:a16="http://schemas.microsoft.com/office/drawing/2014/main" xmlns="" id="{0AF93C64-F616-4815-8C2C-D623E0E6D415}"/>
              </a:ext>
            </a:extLst>
          </p:cNvPr>
          <p:cNvSpPr/>
          <p:nvPr/>
        </p:nvSpPr>
        <p:spPr>
          <a:xfrm>
            <a:off x="5285109" y="5632058"/>
            <a:ext cx="3726119" cy="869836"/>
          </a:xfrm>
          <a:prstGeom prst="rect">
            <a:avLst/>
          </a:prstGeom>
          <a:solidFill>
            <a:srgbClr val="E4F8B2"/>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00" dirty="0">
              <a:solidFill>
                <a:schemeClr val="tx1">
                  <a:lumMod val="75000"/>
                  <a:lumOff val="25000"/>
                </a:schemeClr>
              </a:solidFill>
            </a:endParaRPr>
          </a:p>
        </p:txBody>
      </p:sp>
      <p:sp>
        <p:nvSpPr>
          <p:cNvPr id="44" name="テキスト ボックス 43">
            <a:extLst>
              <a:ext uri="{FF2B5EF4-FFF2-40B4-BE49-F238E27FC236}">
                <a16:creationId xmlns:a16="http://schemas.microsoft.com/office/drawing/2014/main" xmlns="" id="{26429167-4535-43B7-9415-9059E8016AC2}"/>
              </a:ext>
            </a:extLst>
          </p:cNvPr>
          <p:cNvSpPr txBox="1"/>
          <p:nvPr/>
        </p:nvSpPr>
        <p:spPr>
          <a:xfrm>
            <a:off x="5285109" y="5677500"/>
            <a:ext cx="2868637" cy="646331"/>
          </a:xfrm>
          <a:prstGeom prst="rect">
            <a:avLst/>
          </a:prstGeom>
          <a:noFill/>
        </p:spPr>
        <p:txBody>
          <a:bodyPr wrap="square">
            <a:spAutoFit/>
          </a:bodyPr>
          <a:lstStyle/>
          <a:p>
            <a:r>
              <a:rPr lang="en-US" altLang="ja-JP" sz="1200" dirty="0">
                <a:solidFill>
                  <a:schemeClr val="tx1">
                    <a:lumMod val="75000"/>
                    <a:lumOff val="25000"/>
                  </a:schemeClr>
                </a:solidFill>
              </a:rPr>
              <a:t>【</a:t>
            </a:r>
            <a:r>
              <a:rPr lang="ja-JP" altLang="en-US" sz="1200" dirty="0">
                <a:solidFill>
                  <a:schemeClr val="tx1">
                    <a:lumMod val="75000"/>
                    <a:lumOff val="25000"/>
                  </a:schemeClr>
                </a:solidFill>
              </a:rPr>
              <a:t>大会の詳細</a:t>
            </a:r>
            <a:r>
              <a:rPr lang="en-US" altLang="ja-JP" sz="1200" dirty="0">
                <a:solidFill>
                  <a:schemeClr val="tx1">
                    <a:lumMod val="75000"/>
                    <a:lumOff val="25000"/>
                  </a:schemeClr>
                </a:solidFill>
              </a:rPr>
              <a:t>】</a:t>
            </a:r>
          </a:p>
          <a:p>
            <a:r>
              <a:rPr lang="ja-JP" altLang="en-US" sz="1200" dirty="0">
                <a:solidFill>
                  <a:schemeClr val="tx1">
                    <a:lumMod val="75000"/>
                    <a:lumOff val="25000"/>
                  </a:schemeClr>
                </a:solidFill>
              </a:rPr>
              <a:t>せんだい男女共同参画財団</a:t>
            </a:r>
            <a:r>
              <a:rPr lang="en-US" altLang="ja-JP" sz="1200" dirty="0">
                <a:solidFill>
                  <a:schemeClr val="tx1">
                    <a:lumMod val="75000"/>
                    <a:lumOff val="25000"/>
                  </a:schemeClr>
                </a:solidFill>
              </a:rPr>
              <a:t>HP</a:t>
            </a:r>
            <a:r>
              <a:rPr lang="ja-JP" altLang="en-US" sz="1200" dirty="0">
                <a:solidFill>
                  <a:schemeClr val="tx1">
                    <a:lumMod val="75000"/>
                    <a:lumOff val="25000"/>
                  </a:schemeClr>
                </a:solidFill>
              </a:rPr>
              <a:t>：</a:t>
            </a:r>
            <a:r>
              <a:rPr lang="en-US" altLang="ja-JP" sz="1200" dirty="0">
                <a:solidFill>
                  <a:schemeClr val="tx1">
                    <a:lumMod val="75000"/>
                    <a:lumOff val="25000"/>
                  </a:schemeClr>
                </a:solidFill>
              </a:rPr>
              <a:t>https://www.sendai-l.jp/jbf/jwc2012/</a:t>
            </a:r>
            <a:endParaRPr lang="ja-JP" altLang="en-US" sz="1200" dirty="0">
              <a:solidFill>
                <a:schemeClr val="tx1">
                  <a:lumMod val="75000"/>
                  <a:lumOff val="25000"/>
                </a:schemeClr>
              </a:solidFill>
            </a:endParaRPr>
          </a:p>
        </p:txBody>
      </p:sp>
      <p:pic>
        <p:nvPicPr>
          <p:cNvPr id="46" name="図 45" descr="QR コード&#10;&#10;日本女性会議2012仙台">
            <a:extLst>
              <a:ext uri="{FF2B5EF4-FFF2-40B4-BE49-F238E27FC236}">
                <a16:creationId xmlns:a16="http://schemas.microsoft.com/office/drawing/2014/main" xmlns="" id="{FD72685A-887C-4447-8551-9650ECF8B43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6446" y="5680168"/>
            <a:ext cx="785491" cy="785491"/>
          </a:xfrm>
          <a:prstGeom prst="rect">
            <a:avLst/>
          </a:prstGeom>
        </p:spPr>
      </p:pic>
      <p:graphicFrame>
        <p:nvGraphicFramePr>
          <p:cNvPr id="20" name="表 6">
            <a:extLst>
              <a:ext uri="{FF2B5EF4-FFF2-40B4-BE49-F238E27FC236}">
                <a16:creationId xmlns:a16="http://schemas.microsoft.com/office/drawing/2014/main" xmlns="" id="{B0BB635B-AFB8-4F04-AC60-6F730905E408}"/>
              </a:ext>
            </a:extLst>
          </p:cNvPr>
          <p:cNvGraphicFramePr>
            <a:graphicFrameLocks noGrp="1"/>
          </p:cNvGraphicFramePr>
          <p:nvPr>
            <p:extLst>
              <p:ext uri="{D42A27DB-BD31-4B8C-83A1-F6EECF244321}">
                <p14:modId xmlns:p14="http://schemas.microsoft.com/office/powerpoint/2010/main" val="3986103685"/>
              </p:ext>
            </p:extLst>
          </p:nvPr>
        </p:nvGraphicFramePr>
        <p:xfrm>
          <a:off x="23873" y="31639"/>
          <a:ext cx="9061704" cy="944880"/>
        </p:xfrm>
        <a:graphic>
          <a:graphicData uri="http://schemas.openxmlformats.org/drawingml/2006/table">
            <a:tbl>
              <a:tblPr firstRow="1" bandRow="1">
                <a:tableStyleId>{5C22544A-7EE6-4342-B048-85BDC9FD1C3A}</a:tableStyleId>
              </a:tblPr>
              <a:tblGrid>
                <a:gridCol w="1199597">
                  <a:extLst>
                    <a:ext uri="{9D8B030D-6E8A-4147-A177-3AD203B41FA5}">
                      <a16:colId xmlns:a16="http://schemas.microsoft.com/office/drawing/2014/main" xmlns="" val="2891368264"/>
                    </a:ext>
                  </a:extLst>
                </a:gridCol>
                <a:gridCol w="6150655">
                  <a:extLst>
                    <a:ext uri="{9D8B030D-6E8A-4147-A177-3AD203B41FA5}">
                      <a16:colId xmlns:a16="http://schemas.microsoft.com/office/drawing/2014/main" xmlns="" val="216582114"/>
                    </a:ext>
                  </a:extLst>
                </a:gridCol>
                <a:gridCol w="1711452">
                  <a:extLst>
                    <a:ext uri="{9D8B030D-6E8A-4147-A177-3AD203B41FA5}">
                      <a16:colId xmlns:a16="http://schemas.microsoft.com/office/drawing/2014/main" xmlns="" val="255611106"/>
                    </a:ext>
                  </a:extLst>
                </a:gridCol>
              </a:tblGrid>
              <a:tr h="272008">
                <a:tc>
                  <a:txBody>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事例</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16</a:t>
                      </a: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solidFill>
                      <a:srgbClr val="0041FF"/>
                    </a:solidFill>
                  </a:tcPr>
                </a:tc>
                <a:tc>
                  <a:txBody>
                    <a:bodyPr/>
                    <a:lstStyle/>
                    <a:p>
                      <a:pPr algn="l"/>
                      <a:r>
                        <a:rPr kumimoji="1" lang="ja-JP" altLang="en-US" sz="1800" b="1" dirty="0">
                          <a:solidFill>
                            <a:srgbClr val="0041FF"/>
                          </a:solidFill>
                          <a:latin typeface="BIZ UDPゴシック" panose="020B0400000000000000" pitchFamily="50" charset="-128"/>
                          <a:ea typeface="BIZ UDPゴシック" panose="020B0400000000000000" pitchFamily="50" charset="-128"/>
                        </a:rPr>
                        <a:t>意思決定の場への女性の参画拡大のための取組</a:t>
                      </a:r>
                      <a:endParaRPr kumimoji="1" lang="en-US" altLang="ja-JP" sz="1800" b="1" dirty="0">
                        <a:solidFill>
                          <a:srgbClr val="0041FF"/>
                        </a:solidFill>
                        <a:latin typeface="BIZ UDPゴシック" panose="020B0400000000000000" pitchFamily="50" charset="-128"/>
                        <a:ea typeface="BIZ UDPゴシック" panose="020B0400000000000000" pitchFamily="50" charset="-128"/>
                      </a:endParaRPr>
                    </a:p>
                    <a:p>
                      <a:pPr algn="l"/>
                      <a:r>
                        <a:rPr kumimoji="1" lang="ja-JP" altLang="en-US" sz="1800" b="1" dirty="0">
                          <a:solidFill>
                            <a:srgbClr val="0041FF"/>
                          </a:solidFill>
                          <a:latin typeface="BIZ UDPゴシック" panose="020B0400000000000000" pitchFamily="50" charset="-128"/>
                          <a:ea typeface="BIZ UDPゴシック" panose="020B0400000000000000" pitchFamily="50" charset="-128"/>
                        </a:rPr>
                        <a:t>地域防災計画に男女共同参画センターの役割を位置づけ</a:t>
                      </a: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公益財団法人　　　せんだい</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
                      </a:r>
                      <a:br>
                        <a:rPr kumimoji="1" lang="en-US" altLang="ja-JP" sz="1400" b="1" dirty="0">
                          <a:solidFill>
                            <a:schemeClr val="bg1"/>
                          </a:solidFill>
                          <a:latin typeface="BIZ UDPゴシック" panose="020B0400000000000000" pitchFamily="50" charset="-128"/>
                          <a:ea typeface="BIZ UDPゴシック" panose="020B0400000000000000" pitchFamily="50" charset="-128"/>
                        </a:rPr>
                      </a:br>
                      <a:r>
                        <a:rPr kumimoji="1" lang="ja-JP" altLang="en-US" sz="1400" b="1" dirty="0">
                          <a:solidFill>
                            <a:schemeClr val="bg1"/>
                          </a:solidFill>
                          <a:latin typeface="BIZ UDPゴシック" panose="020B0400000000000000" pitchFamily="50" charset="-128"/>
                          <a:ea typeface="BIZ UDPゴシック" panose="020B0400000000000000" pitchFamily="50" charset="-128"/>
                        </a:rPr>
                        <a:t>男女共同参画財団</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bg1"/>
                          </a:solidFill>
                          <a:latin typeface="BIZ UDPゴシック" panose="020B0400000000000000" pitchFamily="50" charset="-128"/>
                          <a:ea typeface="BIZ UDPゴシック" panose="020B0400000000000000" pitchFamily="50" charset="-128"/>
                        </a:rPr>
                        <a:t>(</a:t>
                      </a:r>
                      <a:r>
                        <a:rPr kumimoji="1" lang="ja-JP" altLang="en-US" sz="1400" b="1" dirty="0">
                          <a:solidFill>
                            <a:schemeClr val="bg1"/>
                          </a:solidFill>
                          <a:latin typeface="BIZ UDPゴシック" panose="020B0400000000000000" pitchFamily="50" charset="-128"/>
                          <a:ea typeface="BIZ UDPゴシック" panose="020B0400000000000000" pitchFamily="50" charset="-128"/>
                        </a:rPr>
                        <a:t>宮城県仙台市</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a:t>
                      </a: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solidFill>
                      <a:srgbClr val="0041FF"/>
                    </a:solidFill>
                  </a:tcPr>
                </a:tc>
                <a:extLst>
                  <a:ext uri="{0D108BD9-81ED-4DB2-BD59-A6C34878D82A}">
                    <a16:rowId xmlns:a16="http://schemas.microsoft.com/office/drawing/2014/main" xmlns="" val="2473043214"/>
                  </a:ext>
                </a:extLst>
              </a:tr>
            </a:tbl>
          </a:graphicData>
        </a:graphic>
      </p:graphicFrame>
    </p:spTree>
    <p:extLst>
      <p:ext uri="{BB962C8B-B14F-4D97-AF65-F5344CB8AC3E}">
        <p14:creationId xmlns:p14="http://schemas.microsoft.com/office/powerpoint/2010/main" val="1873224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47B2ACFE-94BB-4CD1-96B1-FFA1A355508B}"/>
              </a:ext>
            </a:extLst>
          </p:cNvPr>
          <p:cNvSpPr txBox="1"/>
          <p:nvPr/>
        </p:nvSpPr>
        <p:spPr>
          <a:xfrm>
            <a:off x="157673" y="925982"/>
            <a:ext cx="2259725" cy="369332"/>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b="1" dirty="0">
                <a:solidFill>
                  <a:srgbClr val="0041FF"/>
                </a:solidFill>
                <a:latin typeface="BIZ UDPゴシック" panose="020B0400000000000000" pitchFamily="50" charset="-128"/>
                <a:ea typeface="BIZ UDPゴシック" panose="020B0400000000000000" pitchFamily="50" charset="-128"/>
              </a:rPr>
              <a:t>取組内容</a:t>
            </a:r>
          </a:p>
        </p:txBody>
      </p:sp>
      <p:sp>
        <p:nvSpPr>
          <p:cNvPr id="8" name="テキスト ボックス 7">
            <a:extLst>
              <a:ext uri="{FF2B5EF4-FFF2-40B4-BE49-F238E27FC236}">
                <a16:creationId xmlns:a16="http://schemas.microsoft.com/office/drawing/2014/main" xmlns="" id="{70399F35-43EB-456E-84E2-49EBAE42984C}"/>
              </a:ext>
            </a:extLst>
          </p:cNvPr>
          <p:cNvSpPr txBox="1"/>
          <p:nvPr/>
        </p:nvSpPr>
        <p:spPr>
          <a:xfrm>
            <a:off x="188973" y="1207415"/>
            <a:ext cx="8551997" cy="369332"/>
          </a:xfrm>
          <a:prstGeom prst="rect">
            <a:avLst/>
          </a:prstGeom>
          <a:noFill/>
        </p:spPr>
        <p:txBody>
          <a:bodyPr wrap="square">
            <a:spAutoFit/>
          </a:bodyPr>
          <a:lstStyle/>
          <a:p>
            <a:pPr marL="342900" indent="-342900">
              <a:buFont typeface="+mj-ea"/>
              <a:buAutoNum type="circleNumDbPlain" startAt="3"/>
            </a:pPr>
            <a:r>
              <a:rPr lang="ja-JP" altLang="en-US" dirty="0">
                <a:solidFill>
                  <a:srgbClr val="0041FF"/>
                </a:solidFill>
                <a:latin typeface="BIZ UDPゴシック" panose="020B0400000000000000" pitchFamily="50" charset="-128"/>
                <a:ea typeface="BIZ UDPゴシック" panose="020B0400000000000000" pitchFamily="50" charset="-128"/>
              </a:rPr>
              <a:t>仙台市地域防災計画に男女共同参画推進センターの役割を位置づけ</a:t>
            </a:r>
          </a:p>
        </p:txBody>
      </p:sp>
      <p:sp>
        <p:nvSpPr>
          <p:cNvPr id="9" name="四角形: 角を丸くする 8">
            <a:extLst>
              <a:ext uri="{FF2B5EF4-FFF2-40B4-BE49-F238E27FC236}">
                <a16:creationId xmlns:a16="http://schemas.microsoft.com/office/drawing/2014/main" xmlns="" id="{C41190D1-FE91-4338-ABA5-F8FFAE4C486A}"/>
              </a:ext>
            </a:extLst>
          </p:cNvPr>
          <p:cNvSpPr/>
          <p:nvPr/>
        </p:nvSpPr>
        <p:spPr>
          <a:xfrm>
            <a:off x="559296" y="3739305"/>
            <a:ext cx="8168284" cy="2864695"/>
          </a:xfrm>
          <a:prstGeom prst="roundRect">
            <a:avLst>
              <a:gd name="adj" fmla="val 12107"/>
            </a:avLst>
          </a:prstGeom>
          <a:solidFill>
            <a:srgbClr val="CCF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xmlns="" id="{C6E07CA0-F67E-461A-A7B9-727619753EE4}"/>
              </a:ext>
            </a:extLst>
          </p:cNvPr>
          <p:cNvSpPr txBox="1"/>
          <p:nvPr/>
        </p:nvSpPr>
        <p:spPr>
          <a:xfrm>
            <a:off x="636094" y="3573419"/>
            <a:ext cx="4034830" cy="307777"/>
          </a:xfrm>
          <a:prstGeom prst="rect">
            <a:avLst/>
          </a:prstGeom>
          <a:solidFill>
            <a:srgbClr val="0041FF"/>
          </a:solidFill>
        </p:spPr>
        <p:txBody>
          <a:bodyPr wrap="square">
            <a:spAutoFit/>
          </a:bodyPr>
          <a:lstStyle/>
          <a:p>
            <a:pPr algn="ctr"/>
            <a:r>
              <a:rPr lang="ja-JP" altLang="en-US" sz="1400" b="1" dirty="0">
                <a:solidFill>
                  <a:schemeClr val="bg1"/>
                </a:solidFill>
                <a:latin typeface="BIZ UDPゴシック" panose="020B0400000000000000" pitchFamily="50" charset="-128"/>
                <a:ea typeface="BIZ UDPゴシック" panose="020B0400000000000000" pitchFamily="50" charset="-128"/>
              </a:rPr>
              <a:t>女性支援センター運用の図上訓練を年１回実施</a:t>
            </a:r>
          </a:p>
        </p:txBody>
      </p:sp>
      <p:sp>
        <p:nvSpPr>
          <p:cNvPr id="12" name="正方形/長方形 11">
            <a:extLst>
              <a:ext uri="{FF2B5EF4-FFF2-40B4-BE49-F238E27FC236}">
                <a16:creationId xmlns:a16="http://schemas.microsoft.com/office/drawing/2014/main" xmlns="" id="{FBC16475-AC38-4C42-9A6A-B5803CB3A345}"/>
              </a:ext>
            </a:extLst>
          </p:cNvPr>
          <p:cNvSpPr/>
          <p:nvPr/>
        </p:nvSpPr>
        <p:spPr>
          <a:xfrm>
            <a:off x="550855" y="1934379"/>
            <a:ext cx="8168285" cy="1404209"/>
          </a:xfrm>
          <a:prstGeom prst="rect">
            <a:avLst/>
          </a:prstGeom>
          <a:noFill/>
          <a:ln w="38100">
            <a:solidFill>
              <a:srgbClr val="FF9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descr="日本女性会議2012仙台">
            <a:extLst>
              <a:ext uri="{FF2B5EF4-FFF2-40B4-BE49-F238E27FC236}">
                <a16:creationId xmlns:a16="http://schemas.microsoft.com/office/drawing/2014/main" xmlns="" id="{3917F33B-43B4-409D-B56B-ACD1C0D860E1}"/>
              </a:ext>
            </a:extLst>
          </p:cNvPr>
          <p:cNvSpPr txBox="1"/>
          <p:nvPr/>
        </p:nvSpPr>
        <p:spPr>
          <a:xfrm>
            <a:off x="559296" y="1576746"/>
            <a:ext cx="6260604" cy="276999"/>
          </a:xfrm>
          <a:prstGeom prst="rect">
            <a:avLst/>
          </a:prstGeom>
          <a:noFill/>
        </p:spPr>
        <p:txBody>
          <a:bodyPr wrap="square">
            <a:spAutoFit/>
          </a:bodyPr>
          <a:lstStyle/>
          <a:p>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震災後の平成</a:t>
            </a: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25</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年</a:t>
            </a: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(2013)</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の改訂で、</a:t>
            </a:r>
            <a:r>
              <a:rPr lang="ja-JP" altLang="en-US" sz="1200" u="sng" dirty="0">
                <a:solidFill>
                  <a:schemeClr val="tx1">
                    <a:lumMod val="75000"/>
                    <a:lumOff val="25000"/>
                  </a:schemeClr>
                </a:solidFill>
                <a:latin typeface="BIZ UDPゴシック" panose="020B0400000000000000" pitchFamily="50" charset="-128"/>
                <a:ea typeface="BIZ UDPゴシック" panose="020B0400000000000000" pitchFamily="50" charset="-128"/>
              </a:rPr>
              <a:t>男女共同参画の促進</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が基本方針に盛り込まれた</a:t>
            </a:r>
          </a:p>
        </p:txBody>
      </p:sp>
      <p:sp>
        <p:nvSpPr>
          <p:cNvPr id="15" name="テキスト ボックス 14">
            <a:extLst>
              <a:ext uri="{FF2B5EF4-FFF2-40B4-BE49-F238E27FC236}">
                <a16:creationId xmlns:a16="http://schemas.microsoft.com/office/drawing/2014/main" xmlns="" id="{D244DFB6-33AE-49B0-A195-48E713479C8C}"/>
              </a:ext>
            </a:extLst>
          </p:cNvPr>
          <p:cNvSpPr txBox="1"/>
          <p:nvPr/>
        </p:nvSpPr>
        <p:spPr>
          <a:xfrm>
            <a:off x="590952" y="2000368"/>
            <a:ext cx="8002193" cy="1554272"/>
          </a:xfrm>
          <a:prstGeom prst="rect">
            <a:avLst/>
          </a:prstGeom>
          <a:noFill/>
        </p:spPr>
        <p:txBody>
          <a:bodyPr wrap="square">
            <a:spAutoFit/>
          </a:bodyPr>
          <a:lstStyle/>
          <a:p>
            <a:pPr marL="285750" indent="-285750">
              <a:buClr>
                <a:schemeClr val="tx1">
                  <a:lumMod val="75000"/>
                  <a:lumOff val="25000"/>
                </a:schemeClr>
              </a:buClr>
              <a:buFont typeface="Wingdings" panose="05000000000000000000" pitchFamily="2" charset="2"/>
              <a:buChar char="l"/>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基本方針に「</a:t>
            </a:r>
            <a:r>
              <a:rPr lang="ja-JP" altLang="en-US" sz="14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男女共同参画の視点を取り入れた災害対策</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」が盛り込まれた</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buClr>
                <a:schemeClr val="tx1">
                  <a:lumMod val="75000"/>
                  <a:lumOff val="25000"/>
                </a:schemeClr>
              </a:buClr>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　（第 </a:t>
            </a: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1 </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部 総則　　第 </a:t>
            </a: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1 </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章 計画の考え方　　第 </a:t>
            </a: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3 </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節 基本理念及び基本方針   </a:t>
            </a: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2. </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基本方針　</a:t>
            </a: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(3)</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p>
          <a:p>
            <a:pPr marL="285750" indent="-285750">
              <a:spcBef>
                <a:spcPts val="1200"/>
              </a:spcBef>
              <a:buClr>
                <a:schemeClr val="tx1">
                  <a:lumMod val="75000"/>
                  <a:lumOff val="25000"/>
                </a:schemeClr>
              </a:buClr>
              <a:buFont typeface="Wingdings" panose="05000000000000000000" pitchFamily="2" charset="2"/>
              <a:buChar char="l"/>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仙台市男女共同参画推進センター内に、</a:t>
            </a:r>
            <a:r>
              <a:rPr lang="ja-JP" altLang="en-US" sz="14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女性支援センターの設置</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が明記された</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buClr>
                <a:schemeClr val="tx1">
                  <a:lumMod val="75000"/>
                  <a:lumOff val="25000"/>
                </a:schemeClr>
              </a:buClr>
            </a:pP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    （［地震・津波対策編・風水害等災害対策編］　第１章 自助・共助　第９節 広聴相談を利用する　</a:t>
            </a: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参考</a:t>
            </a: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市の取り組み）</a:t>
            </a:r>
            <a:endPar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spcBef>
                <a:spcPts val="600"/>
              </a:spcBef>
              <a:buClr>
                <a:schemeClr val="tx1">
                  <a:lumMod val="75000"/>
                  <a:lumOff val="25000"/>
                </a:schemeClr>
              </a:buClr>
            </a:pP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参考：</a:t>
            </a:r>
            <a:r>
              <a:rPr lang="zh-TW"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仙台市地域防災計画（令和</a:t>
            </a:r>
            <a:r>
              <a:rPr lang="en-US" altLang="zh-TW" sz="1200" dirty="0">
                <a:solidFill>
                  <a:schemeClr val="tx1">
                    <a:lumMod val="75000"/>
                    <a:lumOff val="25000"/>
                  </a:schemeClr>
                </a:solidFill>
                <a:latin typeface="BIZ UDPゴシック" panose="020B0400000000000000" pitchFamily="50" charset="-128"/>
                <a:ea typeface="BIZ UDPゴシック" panose="020B0400000000000000" pitchFamily="50" charset="-128"/>
              </a:rPr>
              <a:t>2</a:t>
            </a:r>
            <a:r>
              <a:rPr lang="zh-TW"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年</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2021</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zh-TW"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４月）</a:t>
            </a:r>
            <a:endParaRPr lang="en-US" altLang="zh-TW"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85750" indent="-285750">
              <a:spcAft>
                <a:spcPts val="600"/>
              </a:spcAft>
              <a:buClr>
                <a:schemeClr val="tx1">
                  <a:lumMod val="75000"/>
                  <a:lumOff val="25000"/>
                </a:schemeClr>
              </a:buClr>
              <a:buFont typeface="Wingdings" panose="05000000000000000000" pitchFamily="2" charset="2"/>
              <a:buChar char="l"/>
            </a:pPr>
            <a:endPar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18" name="図 17">
            <a:extLst>
              <a:ext uri="{FF2B5EF4-FFF2-40B4-BE49-F238E27FC236}">
                <a16:creationId xmlns:a16="http://schemas.microsoft.com/office/drawing/2014/main" xmlns="" id="{C7735652-E882-4C45-80CC-D6C45D6B582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8468" y="4297427"/>
            <a:ext cx="3027189" cy="1914805"/>
          </a:xfrm>
          <a:prstGeom prst="rect">
            <a:avLst/>
          </a:prstGeom>
          <a:solidFill>
            <a:schemeClr val="bg1"/>
          </a:solidFill>
          <a:ln>
            <a:solidFill>
              <a:schemeClr val="tx1">
                <a:lumMod val="50000"/>
                <a:lumOff val="50000"/>
              </a:schemeClr>
            </a:solidFill>
          </a:ln>
        </p:spPr>
      </p:pic>
      <p:sp>
        <p:nvSpPr>
          <p:cNvPr id="19" name="スライド番号プレースホルダー 2">
            <a:extLst>
              <a:ext uri="{FF2B5EF4-FFF2-40B4-BE49-F238E27FC236}">
                <a16:creationId xmlns:a16="http://schemas.microsoft.com/office/drawing/2014/main" xmlns="" id="{A3A1B82A-4107-40BA-83CF-75F3F14353BF}"/>
              </a:ext>
            </a:extLst>
          </p:cNvPr>
          <p:cNvSpPr>
            <a:spLocks noGrp="1"/>
          </p:cNvSpPr>
          <p:nvPr>
            <p:ph type="sldNum" sz="quarter" idx="12"/>
          </p:nvPr>
        </p:nvSpPr>
        <p:spPr>
          <a:xfrm>
            <a:off x="7045452" y="6456299"/>
            <a:ext cx="2057400" cy="365125"/>
          </a:xfrm>
        </p:spPr>
        <p:txBody>
          <a:bodyPr/>
          <a:lstStyle/>
          <a:p>
            <a:r>
              <a:rPr kumimoji="1" lang="ja-JP" altLang="en-US" dirty="0"/>
              <a:t>４／</a:t>
            </a:r>
            <a:r>
              <a:rPr kumimoji="1" lang="en-US" altLang="ja-JP" dirty="0"/>
              <a:t>7</a:t>
            </a:r>
            <a:endParaRPr kumimoji="1" lang="ja-JP" altLang="en-US" dirty="0"/>
          </a:p>
        </p:txBody>
      </p:sp>
      <p:sp>
        <p:nvSpPr>
          <p:cNvPr id="20" name="正方形/長方形 19">
            <a:extLst>
              <a:ext uri="{FF2B5EF4-FFF2-40B4-BE49-F238E27FC236}">
                <a16:creationId xmlns:a16="http://schemas.microsoft.com/office/drawing/2014/main" xmlns="" id="{B83BD2C2-1326-4166-8B94-53DBF14EA7BA}"/>
              </a:ext>
            </a:extLst>
          </p:cNvPr>
          <p:cNvSpPr/>
          <p:nvPr/>
        </p:nvSpPr>
        <p:spPr>
          <a:xfrm>
            <a:off x="4963887" y="3138524"/>
            <a:ext cx="4056656" cy="869836"/>
          </a:xfrm>
          <a:prstGeom prst="rect">
            <a:avLst/>
          </a:prstGeom>
          <a:solidFill>
            <a:srgbClr val="E4F8B2"/>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00" dirty="0">
              <a:solidFill>
                <a:schemeClr val="tx1">
                  <a:lumMod val="75000"/>
                  <a:lumOff val="25000"/>
                </a:schemeClr>
              </a:solidFill>
            </a:endParaRPr>
          </a:p>
        </p:txBody>
      </p:sp>
      <p:sp>
        <p:nvSpPr>
          <p:cNvPr id="21" name="テキスト ボックス 20">
            <a:extLst>
              <a:ext uri="{FF2B5EF4-FFF2-40B4-BE49-F238E27FC236}">
                <a16:creationId xmlns:a16="http://schemas.microsoft.com/office/drawing/2014/main" xmlns="" id="{7706B7C6-80E6-46B8-A6FE-7C661173A534}"/>
              </a:ext>
            </a:extLst>
          </p:cNvPr>
          <p:cNvSpPr txBox="1"/>
          <p:nvPr/>
        </p:nvSpPr>
        <p:spPr>
          <a:xfrm>
            <a:off x="4963887" y="3158584"/>
            <a:ext cx="3211873" cy="830997"/>
          </a:xfrm>
          <a:prstGeom prst="rect">
            <a:avLst/>
          </a:prstGeom>
          <a:noFill/>
        </p:spPr>
        <p:txBody>
          <a:bodyPr wrap="square">
            <a:spAutoFit/>
          </a:bodyPr>
          <a:lstStyle/>
          <a:p>
            <a:r>
              <a:rPr lang="en-US" altLang="ja-JP" sz="1200" dirty="0">
                <a:solidFill>
                  <a:schemeClr val="tx1">
                    <a:lumMod val="75000"/>
                    <a:lumOff val="25000"/>
                  </a:schemeClr>
                </a:solidFill>
              </a:rPr>
              <a:t>【</a:t>
            </a:r>
            <a:r>
              <a:rPr lang="ja-JP" altLang="en-US" sz="1200" dirty="0">
                <a:solidFill>
                  <a:schemeClr val="tx1">
                    <a:lumMod val="75000"/>
                    <a:lumOff val="25000"/>
                  </a:schemeClr>
                </a:solidFill>
              </a:rPr>
              <a:t>仙台市地域防災計画</a:t>
            </a:r>
            <a:r>
              <a:rPr lang="en-US" altLang="ja-JP" sz="1200" dirty="0">
                <a:solidFill>
                  <a:schemeClr val="tx1">
                    <a:lumMod val="75000"/>
                    <a:lumOff val="25000"/>
                  </a:schemeClr>
                </a:solidFill>
              </a:rPr>
              <a:t>】</a:t>
            </a:r>
          </a:p>
          <a:p>
            <a:r>
              <a:rPr lang="ja-JP" altLang="en-US" sz="1200" dirty="0">
                <a:solidFill>
                  <a:schemeClr val="tx1">
                    <a:lumMod val="75000"/>
                    <a:lumOff val="25000"/>
                  </a:schemeClr>
                </a:solidFill>
              </a:rPr>
              <a:t>仙台市</a:t>
            </a:r>
            <a:r>
              <a:rPr lang="en-US" altLang="ja-JP" sz="1200" dirty="0">
                <a:solidFill>
                  <a:schemeClr val="tx1">
                    <a:lumMod val="75000"/>
                    <a:lumOff val="25000"/>
                  </a:schemeClr>
                </a:solidFill>
              </a:rPr>
              <a:t>HP</a:t>
            </a:r>
            <a:r>
              <a:rPr lang="ja-JP" altLang="en-US" sz="1200" dirty="0">
                <a:solidFill>
                  <a:schemeClr val="tx1">
                    <a:lumMod val="75000"/>
                    <a:lumOff val="25000"/>
                  </a:schemeClr>
                </a:solidFill>
              </a:rPr>
              <a:t>：</a:t>
            </a:r>
            <a:r>
              <a:rPr lang="en-US" altLang="ja-JP" sz="1200" dirty="0">
                <a:solidFill>
                  <a:schemeClr val="tx1">
                    <a:lumMod val="75000"/>
                    <a:lumOff val="25000"/>
                  </a:schemeClr>
                </a:solidFill>
              </a:rPr>
              <a:t>http://www.city.sendai.jp/kekaku/kurashi/anzen/saigaitaisaku/torikumi/kekaku/bosai.html</a:t>
            </a:r>
            <a:endParaRPr lang="ja-JP" altLang="en-US" sz="1200" dirty="0">
              <a:solidFill>
                <a:schemeClr val="tx1">
                  <a:lumMod val="75000"/>
                  <a:lumOff val="25000"/>
                </a:schemeClr>
              </a:solidFill>
            </a:endParaRPr>
          </a:p>
        </p:txBody>
      </p:sp>
      <p:pic>
        <p:nvPicPr>
          <p:cNvPr id="3" name="図 2" descr="QR コード&#10;&#10;仙台市地域防災計画">
            <a:extLst>
              <a:ext uri="{FF2B5EF4-FFF2-40B4-BE49-F238E27FC236}">
                <a16:creationId xmlns:a16="http://schemas.microsoft.com/office/drawing/2014/main" xmlns="" id="{26C77960-BA87-46AD-979C-FC7839157A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5760" y="3164921"/>
            <a:ext cx="817042" cy="817042"/>
          </a:xfrm>
          <a:prstGeom prst="rect">
            <a:avLst/>
          </a:prstGeom>
        </p:spPr>
      </p:pic>
      <p:sp>
        <p:nvSpPr>
          <p:cNvPr id="23" name="テキスト ボックス 22">
            <a:extLst>
              <a:ext uri="{FF2B5EF4-FFF2-40B4-BE49-F238E27FC236}">
                <a16:creationId xmlns:a16="http://schemas.microsoft.com/office/drawing/2014/main" xmlns="" id="{4D750CBD-6685-4601-B002-ABB3AEB0ABB5}"/>
              </a:ext>
            </a:extLst>
          </p:cNvPr>
          <p:cNvSpPr txBox="1"/>
          <p:nvPr/>
        </p:nvSpPr>
        <p:spPr>
          <a:xfrm>
            <a:off x="5925592" y="6258397"/>
            <a:ext cx="2239719" cy="276999"/>
          </a:xfrm>
          <a:prstGeom prst="rect">
            <a:avLst/>
          </a:prstGeom>
          <a:noFill/>
        </p:spPr>
        <p:txBody>
          <a:bodyPr wrap="square">
            <a:spAutoFit/>
          </a:bodyPr>
          <a:lstStyle/>
          <a:p>
            <a:pPr algn="ct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図上訓練の流れ</a:t>
            </a:r>
          </a:p>
        </p:txBody>
      </p:sp>
      <p:sp>
        <p:nvSpPr>
          <p:cNvPr id="24" name="テキスト ボックス 23">
            <a:extLst>
              <a:ext uri="{FF2B5EF4-FFF2-40B4-BE49-F238E27FC236}">
                <a16:creationId xmlns:a16="http://schemas.microsoft.com/office/drawing/2014/main" xmlns="" id="{69A31B82-BF54-458F-B1E6-56838A12FC0C}"/>
              </a:ext>
            </a:extLst>
          </p:cNvPr>
          <p:cNvSpPr txBox="1"/>
          <p:nvPr/>
        </p:nvSpPr>
        <p:spPr>
          <a:xfrm>
            <a:off x="715563" y="4057617"/>
            <a:ext cx="4732905" cy="2416046"/>
          </a:xfrm>
          <a:prstGeom prst="rect">
            <a:avLst/>
          </a:prstGeom>
          <a:noFill/>
        </p:spPr>
        <p:txBody>
          <a:bodyPr wrap="square">
            <a:spAutoFit/>
          </a:bodyPr>
          <a:lstStyle/>
          <a:p>
            <a:pPr marL="180000" indent="-180000">
              <a:spcAft>
                <a:spcPts val="600"/>
              </a:spcAft>
              <a:buClr>
                <a:schemeClr val="tx1">
                  <a:lumMod val="75000"/>
                  <a:lumOff val="25000"/>
                </a:schemeClr>
              </a:buClr>
              <a:buFont typeface="BIZ UDPゴシック" panose="020B0400000000000000" pitchFamily="50" charset="-128"/>
              <a:buChar char="•"/>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電話・</a:t>
            </a:r>
            <a:r>
              <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rPr>
              <a:t>FAX</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・サイボウズ等で情報共有しながら進める</a:t>
            </a:r>
          </a:p>
          <a:p>
            <a:pPr marL="180000" indent="-180000">
              <a:spcAft>
                <a:spcPts val="600"/>
              </a:spcAft>
              <a:buClr>
                <a:schemeClr val="tx1">
                  <a:lumMod val="75000"/>
                  <a:lumOff val="25000"/>
                </a:schemeClr>
              </a:buClr>
              <a:buFont typeface="BIZ UDPゴシック" panose="020B0400000000000000" pitchFamily="50" charset="-128"/>
              <a:buChar char="•"/>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災害発生～発災後</a:t>
            </a:r>
            <a:r>
              <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rPr>
              <a:t>3</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か月程度（女性支援センター閉鎖）をシミュレーション</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180000" indent="-180000">
              <a:spcAft>
                <a:spcPts val="600"/>
              </a:spcAft>
              <a:buClr>
                <a:schemeClr val="tx1">
                  <a:lumMod val="75000"/>
                  <a:lumOff val="25000"/>
                </a:schemeClr>
              </a:buClr>
              <a:buFont typeface="BIZ UDPゴシック" panose="020B0400000000000000" pitchFamily="50" charset="-128"/>
              <a:buChar char="•"/>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男女共同参画推進センターと仙台市男女共同参画課が参加</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spcBef>
                <a:spcPts val="1200"/>
              </a:spcBef>
              <a:buClr>
                <a:schemeClr val="tx1">
                  <a:lumMod val="75000"/>
                  <a:lumOff val="25000"/>
                </a:schemeClr>
              </a:buClr>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［令和３年の訓練想定］</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742950" lvl="1" indent="-285750">
              <a:buClr>
                <a:schemeClr val="tx1">
                  <a:lumMod val="75000"/>
                  <a:lumOff val="25000"/>
                </a:schemeClr>
              </a:buClr>
              <a:buFont typeface="Arial" panose="020B0604020202020204" pitchFamily="34" charset="0"/>
              <a:buChar char="•"/>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仙台市内では震度</a:t>
            </a:r>
            <a:r>
              <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rPr>
              <a:t>6</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強を観測した</a:t>
            </a:r>
          </a:p>
          <a:p>
            <a:pPr marL="742950" lvl="1" indent="-285750">
              <a:buClr>
                <a:schemeClr val="tx1">
                  <a:lumMod val="75000"/>
                  <a:lumOff val="25000"/>
                </a:schemeClr>
              </a:buClr>
              <a:buFont typeface="Arial" panose="020B0604020202020204" pitchFamily="34" charset="0"/>
              <a:buChar char="•"/>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発災は平日・開館日の</a:t>
            </a:r>
            <a:r>
              <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rPr>
              <a:t>15:00</a:t>
            </a:r>
            <a:endPar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742950" lvl="1" indent="-285750">
              <a:buClr>
                <a:schemeClr val="tx1">
                  <a:lumMod val="75000"/>
                  <a:lumOff val="25000"/>
                </a:schemeClr>
              </a:buClr>
              <a:buFont typeface="Arial" panose="020B0604020202020204" pitchFamily="34" charset="0"/>
              <a:buChar char="•"/>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通信回線は正常に機能しているものとする</a:t>
            </a:r>
          </a:p>
        </p:txBody>
      </p:sp>
      <p:graphicFrame>
        <p:nvGraphicFramePr>
          <p:cNvPr id="22" name="表 6">
            <a:extLst>
              <a:ext uri="{FF2B5EF4-FFF2-40B4-BE49-F238E27FC236}">
                <a16:creationId xmlns:a16="http://schemas.microsoft.com/office/drawing/2014/main" xmlns="" id="{F6EDB6AF-130B-48CB-9FB6-43696AEE5751}"/>
              </a:ext>
            </a:extLst>
          </p:cNvPr>
          <p:cNvGraphicFramePr>
            <a:graphicFrameLocks noGrp="1"/>
          </p:cNvGraphicFramePr>
          <p:nvPr>
            <p:extLst>
              <p:ext uri="{D42A27DB-BD31-4B8C-83A1-F6EECF244321}">
                <p14:modId xmlns:p14="http://schemas.microsoft.com/office/powerpoint/2010/main" val="2334096185"/>
              </p:ext>
            </p:extLst>
          </p:nvPr>
        </p:nvGraphicFramePr>
        <p:xfrm>
          <a:off x="61973" y="-10228"/>
          <a:ext cx="9061704" cy="944880"/>
        </p:xfrm>
        <a:graphic>
          <a:graphicData uri="http://schemas.openxmlformats.org/drawingml/2006/table">
            <a:tbl>
              <a:tblPr firstRow="1" bandRow="1">
                <a:tableStyleId>{5C22544A-7EE6-4342-B048-85BDC9FD1C3A}</a:tableStyleId>
              </a:tblPr>
              <a:tblGrid>
                <a:gridCol w="1199597">
                  <a:extLst>
                    <a:ext uri="{9D8B030D-6E8A-4147-A177-3AD203B41FA5}">
                      <a16:colId xmlns:a16="http://schemas.microsoft.com/office/drawing/2014/main" xmlns="" val="2891368264"/>
                    </a:ext>
                  </a:extLst>
                </a:gridCol>
                <a:gridCol w="6150655">
                  <a:extLst>
                    <a:ext uri="{9D8B030D-6E8A-4147-A177-3AD203B41FA5}">
                      <a16:colId xmlns:a16="http://schemas.microsoft.com/office/drawing/2014/main" xmlns="" val="216582114"/>
                    </a:ext>
                  </a:extLst>
                </a:gridCol>
                <a:gridCol w="1711452">
                  <a:extLst>
                    <a:ext uri="{9D8B030D-6E8A-4147-A177-3AD203B41FA5}">
                      <a16:colId xmlns:a16="http://schemas.microsoft.com/office/drawing/2014/main" xmlns="" val="255611106"/>
                    </a:ext>
                  </a:extLst>
                </a:gridCol>
              </a:tblGrid>
              <a:tr h="272008">
                <a:tc>
                  <a:txBody>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事例</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16</a:t>
                      </a: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solidFill>
                      <a:srgbClr val="0041FF"/>
                    </a:solidFill>
                  </a:tcPr>
                </a:tc>
                <a:tc>
                  <a:txBody>
                    <a:bodyPr/>
                    <a:lstStyle/>
                    <a:p>
                      <a:pPr algn="l"/>
                      <a:r>
                        <a:rPr kumimoji="1" lang="ja-JP" altLang="en-US" sz="1800" b="1" dirty="0">
                          <a:solidFill>
                            <a:srgbClr val="0041FF"/>
                          </a:solidFill>
                          <a:latin typeface="BIZ UDPゴシック" panose="020B0400000000000000" pitchFamily="50" charset="-128"/>
                          <a:ea typeface="BIZ UDPゴシック" panose="020B0400000000000000" pitchFamily="50" charset="-128"/>
                        </a:rPr>
                        <a:t>意思決定の場への女性の参画拡大のための取組</a:t>
                      </a:r>
                      <a:endParaRPr kumimoji="1" lang="en-US" altLang="ja-JP" sz="1800" b="1" dirty="0">
                        <a:solidFill>
                          <a:srgbClr val="0041FF"/>
                        </a:solidFill>
                        <a:latin typeface="BIZ UDPゴシック" panose="020B0400000000000000" pitchFamily="50" charset="-128"/>
                        <a:ea typeface="BIZ UDPゴシック" panose="020B0400000000000000" pitchFamily="50" charset="-128"/>
                      </a:endParaRPr>
                    </a:p>
                    <a:p>
                      <a:pPr algn="l"/>
                      <a:r>
                        <a:rPr kumimoji="1" lang="ja-JP" altLang="en-US" sz="1800" b="1" dirty="0">
                          <a:solidFill>
                            <a:srgbClr val="0041FF"/>
                          </a:solidFill>
                          <a:latin typeface="BIZ UDPゴシック" panose="020B0400000000000000" pitchFamily="50" charset="-128"/>
                          <a:ea typeface="BIZ UDPゴシック" panose="020B0400000000000000" pitchFamily="50" charset="-128"/>
                        </a:rPr>
                        <a:t>地域防災計画に男女共同参画センターの役割を位置づけ</a:t>
                      </a: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公益財団法人　　　せんだい</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
                      </a:r>
                      <a:br>
                        <a:rPr kumimoji="1" lang="en-US" altLang="ja-JP" sz="1400" b="1" dirty="0">
                          <a:solidFill>
                            <a:schemeClr val="bg1"/>
                          </a:solidFill>
                          <a:latin typeface="BIZ UDPゴシック" panose="020B0400000000000000" pitchFamily="50" charset="-128"/>
                          <a:ea typeface="BIZ UDPゴシック" panose="020B0400000000000000" pitchFamily="50" charset="-128"/>
                        </a:rPr>
                      </a:br>
                      <a:r>
                        <a:rPr kumimoji="1" lang="ja-JP" altLang="en-US" sz="1400" b="1" dirty="0">
                          <a:solidFill>
                            <a:schemeClr val="bg1"/>
                          </a:solidFill>
                          <a:latin typeface="BIZ UDPゴシック" panose="020B0400000000000000" pitchFamily="50" charset="-128"/>
                          <a:ea typeface="BIZ UDPゴシック" panose="020B0400000000000000" pitchFamily="50" charset="-128"/>
                        </a:rPr>
                        <a:t>男女共同参画財団</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bg1"/>
                          </a:solidFill>
                          <a:latin typeface="BIZ UDPゴシック" panose="020B0400000000000000" pitchFamily="50" charset="-128"/>
                          <a:ea typeface="BIZ UDPゴシック" panose="020B0400000000000000" pitchFamily="50" charset="-128"/>
                        </a:rPr>
                        <a:t>(</a:t>
                      </a:r>
                      <a:r>
                        <a:rPr kumimoji="1" lang="ja-JP" altLang="en-US" sz="1400" b="1" dirty="0">
                          <a:solidFill>
                            <a:schemeClr val="bg1"/>
                          </a:solidFill>
                          <a:latin typeface="BIZ UDPゴシック" panose="020B0400000000000000" pitchFamily="50" charset="-128"/>
                          <a:ea typeface="BIZ UDPゴシック" panose="020B0400000000000000" pitchFamily="50" charset="-128"/>
                        </a:rPr>
                        <a:t>宮城県仙台市</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a:t>
                      </a: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solidFill>
                      <a:srgbClr val="0041FF"/>
                    </a:solidFill>
                  </a:tcPr>
                </a:tc>
                <a:extLst>
                  <a:ext uri="{0D108BD9-81ED-4DB2-BD59-A6C34878D82A}">
                    <a16:rowId xmlns:a16="http://schemas.microsoft.com/office/drawing/2014/main" xmlns="" val="2473043214"/>
                  </a:ext>
                </a:extLst>
              </a:tr>
            </a:tbl>
          </a:graphicData>
        </a:graphic>
      </p:graphicFrame>
    </p:spTree>
    <p:extLst>
      <p:ext uri="{BB962C8B-B14F-4D97-AF65-F5344CB8AC3E}">
        <p14:creationId xmlns:p14="http://schemas.microsoft.com/office/powerpoint/2010/main" val="3334732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xmlns="" id="{5CD6E72B-5275-44D8-996C-C90F37E479D1}"/>
              </a:ext>
            </a:extLst>
          </p:cNvPr>
          <p:cNvSpPr/>
          <p:nvPr/>
        </p:nvSpPr>
        <p:spPr>
          <a:xfrm>
            <a:off x="603986" y="1966616"/>
            <a:ext cx="8019946" cy="1888320"/>
          </a:xfrm>
          <a:prstGeom prst="roundRect">
            <a:avLst>
              <a:gd name="adj" fmla="val 12107"/>
            </a:avLst>
          </a:prstGeom>
          <a:solidFill>
            <a:srgbClr val="CCF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xmlns="" id="{47B2ACFE-94BB-4CD1-96B1-FFA1A355508B}"/>
              </a:ext>
            </a:extLst>
          </p:cNvPr>
          <p:cNvSpPr txBox="1"/>
          <p:nvPr/>
        </p:nvSpPr>
        <p:spPr>
          <a:xfrm>
            <a:off x="157673" y="925982"/>
            <a:ext cx="2259725" cy="369332"/>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b="1" dirty="0">
                <a:solidFill>
                  <a:srgbClr val="0041FF"/>
                </a:solidFill>
                <a:latin typeface="BIZ UDPゴシック" panose="020B0400000000000000" pitchFamily="50" charset="-128"/>
                <a:ea typeface="BIZ UDPゴシック" panose="020B0400000000000000" pitchFamily="50" charset="-128"/>
              </a:rPr>
              <a:t>取組内容</a:t>
            </a:r>
          </a:p>
        </p:txBody>
      </p:sp>
      <p:sp>
        <p:nvSpPr>
          <p:cNvPr id="8" name="テキスト ボックス 7">
            <a:extLst>
              <a:ext uri="{FF2B5EF4-FFF2-40B4-BE49-F238E27FC236}">
                <a16:creationId xmlns:a16="http://schemas.microsoft.com/office/drawing/2014/main" xmlns="" id="{70399F35-43EB-456E-84E2-49EBAE42984C}"/>
              </a:ext>
            </a:extLst>
          </p:cNvPr>
          <p:cNvSpPr txBox="1"/>
          <p:nvPr/>
        </p:nvSpPr>
        <p:spPr>
          <a:xfrm>
            <a:off x="188973" y="1207415"/>
            <a:ext cx="8551997" cy="369332"/>
          </a:xfrm>
          <a:prstGeom prst="rect">
            <a:avLst/>
          </a:prstGeom>
          <a:noFill/>
        </p:spPr>
        <p:txBody>
          <a:bodyPr wrap="square">
            <a:spAutoFit/>
          </a:bodyPr>
          <a:lstStyle/>
          <a:p>
            <a:pPr marL="342900" indent="-342900">
              <a:buFont typeface="+mj-ea"/>
              <a:buAutoNum type="circleNumDbPlain" startAt="4"/>
            </a:pPr>
            <a:r>
              <a:rPr lang="ja-JP" altLang="en-US" dirty="0">
                <a:solidFill>
                  <a:srgbClr val="0041FF"/>
                </a:solidFill>
                <a:latin typeface="BIZ UDPゴシック" panose="020B0400000000000000" pitchFamily="50" charset="-128"/>
                <a:ea typeface="BIZ UDPゴシック" panose="020B0400000000000000" pitchFamily="50" charset="-128"/>
              </a:rPr>
              <a:t>国連防災世界会議で「女性と防災」というテーマで発信</a:t>
            </a:r>
          </a:p>
        </p:txBody>
      </p:sp>
      <p:sp>
        <p:nvSpPr>
          <p:cNvPr id="6" name="テキスト ボックス 5">
            <a:extLst>
              <a:ext uri="{FF2B5EF4-FFF2-40B4-BE49-F238E27FC236}">
                <a16:creationId xmlns:a16="http://schemas.microsoft.com/office/drawing/2014/main" xmlns="" id="{DB74C56A-9214-4EC9-9E44-614B6E384820}"/>
              </a:ext>
            </a:extLst>
          </p:cNvPr>
          <p:cNvSpPr txBox="1"/>
          <p:nvPr/>
        </p:nvSpPr>
        <p:spPr>
          <a:xfrm>
            <a:off x="475800" y="1525568"/>
            <a:ext cx="8296470" cy="461665"/>
          </a:xfrm>
          <a:prstGeom prst="rect">
            <a:avLst/>
          </a:prstGeom>
          <a:noFill/>
        </p:spPr>
        <p:txBody>
          <a:bodyPr wrap="square">
            <a:spAutoFit/>
          </a:bodyPr>
          <a:lstStyle/>
          <a:p>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平成</a:t>
            </a:r>
            <a:r>
              <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27</a:t>
            </a: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年（</a:t>
            </a:r>
            <a:r>
              <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2015</a:t>
            </a: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第３回国連防災世界会議のパブリック・フォーラムで、エル・パーク仙台が「女性と防災」に関するテーマ館となった</a:t>
            </a:r>
          </a:p>
        </p:txBody>
      </p:sp>
      <p:sp>
        <p:nvSpPr>
          <p:cNvPr id="11" name="テキスト ボックス 10">
            <a:extLst>
              <a:ext uri="{FF2B5EF4-FFF2-40B4-BE49-F238E27FC236}">
                <a16:creationId xmlns:a16="http://schemas.microsoft.com/office/drawing/2014/main" xmlns="" id="{E6BE07DD-DAB3-4D27-A3FD-3677AD68ECFF}"/>
              </a:ext>
            </a:extLst>
          </p:cNvPr>
          <p:cNvSpPr txBox="1"/>
          <p:nvPr/>
        </p:nvSpPr>
        <p:spPr>
          <a:xfrm>
            <a:off x="575472" y="4203169"/>
            <a:ext cx="5660228" cy="461665"/>
          </a:xfrm>
          <a:prstGeom prst="rect">
            <a:avLst/>
          </a:prstGeom>
          <a:noFill/>
        </p:spPr>
        <p:txBody>
          <a:bodyPr wrap="square">
            <a:spAutoFit/>
          </a:bodyPr>
          <a:lstStyle/>
          <a:p>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国連防災世界会議の成果を継承し、「防災環境都市・仙台」を支える女性の人材育成やリーダーシップ定着に向けた事業に取り組んでいる</a:t>
            </a:r>
          </a:p>
        </p:txBody>
      </p:sp>
      <p:grpSp>
        <p:nvGrpSpPr>
          <p:cNvPr id="13" name="グループ化 12">
            <a:extLst>
              <a:ext uri="{FF2B5EF4-FFF2-40B4-BE49-F238E27FC236}">
                <a16:creationId xmlns:a16="http://schemas.microsoft.com/office/drawing/2014/main" xmlns="" id="{BF2020A5-9A77-4F93-BFC5-67CB5F130375}"/>
              </a:ext>
            </a:extLst>
          </p:cNvPr>
          <p:cNvGrpSpPr/>
          <p:nvPr/>
        </p:nvGrpSpPr>
        <p:grpSpPr>
          <a:xfrm>
            <a:off x="6359388" y="1839635"/>
            <a:ext cx="2686930" cy="1930526"/>
            <a:chOff x="6112080" y="2082680"/>
            <a:chExt cx="2480552" cy="1782246"/>
          </a:xfrm>
        </p:grpSpPr>
        <p:pic>
          <p:nvPicPr>
            <p:cNvPr id="4" name="図 3">
              <a:extLst>
                <a:ext uri="{FF2B5EF4-FFF2-40B4-BE49-F238E27FC236}">
                  <a16:creationId xmlns:a16="http://schemas.microsoft.com/office/drawing/2014/main" xmlns="" id="{CC209FE1-DACB-41C1-A449-6D0BE8ABD18E}"/>
                </a:ext>
              </a:extLst>
            </p:cNvPr>
            <p:cNvPicPr>
              <a:picLocks noChangeAspect="1"/>
            </p:cNvPicPr>
            <p:nvPr/>
          </p:nvPicPr>
          <p:blipFill>
            <a:blip r:embed="rId3"/>
            <a:stretch>
              <a:fillRect/>
            </a:stretch>
          </p:blipFill>
          <p:spPr>
            <a:xfrm>
              <a:off x="7352356" y="2082680"/>
              <a:ext cx="1240276" cy="1769546"/>
            </a:xfrm>
            <a:prstGeom prst="rect">
              <a:avLst/>
            </a:prstGeom>
            <a:ln>
              <a:solidFill>
                <a:schemeClr val="tx1">
                  <a:lumMod val="50000"/>
                  <a:lumOff val="50000"/>
                </a:schemeClr>
              </a:solidFill>
            </a:ln>
          </p:spPr>
        </p:pic>
        <p:pic>
          <p:nvPicPr>
            <p:cNvPr id="10" name="図 9">
              <a:extLst>
                <a:ext uri="{FF2B5EF4-FFF2-40B4-BE49-F238E27FC236}">
                  <a16:creationId xmlns:a16="http://schemas.microsoft.com/office/drawing/2014/main" xmlns="" id="{D79A431D-847A-4057-99C3-904C7CE606B2}"/>
                </a:ext>
              </a:extLst>
            </p:cNvPr>
            <p:cNvPicPr>
              <a:picLocks noChangeAspect="1"/>
            </p:cNvPicPr>
            <p:nvPr/>
          </p:nvPicPr>
          <p:blipFill>
            <a:blip r:embed="rId4"/>
            <a:stretch>
              <a:fillRect/>
            </a:stretch>
          </p:blipFill>
          <p:spPr>
            <a:xfrm>
              <a:off x="6112080" y="2090377"/>
              <a:ext cx="1240276" cy="1774549"/>
            </a:xfrm>
            <a:prstGeom prst="rect">
              <a:avLst/>
            </a:prstGeom>
            <a:ln>
              <a:solidFill>
                <a:schemeClr val="tx1">
                  <a:lumMod val="50000"/>
                  <a:lumOff val="50000"/>
                </a:schemeClr>
              </a:solidFill>
            </a:ln>
          </p:spPr>
        </p:pic>
      </p:grpSp>
      <p:sp>
        <p:nvSpPr>
          <p:cNvPr id="17" name="テキスト ボックス 16">
            <a:extLst>
              <a:ext uri="{FF2B5EF4-FFF2-40B4-BE49-F238E27FC236}">
                <a16:creationId xmlns:a16="http://schemas.microsoft.com/office/drawing/2014/main" xmlns="" id="{567FF4DC-D917-4574-9A26-09E1EFC35D73}"/>
              </a:ext>
            </a:extLst>
          </p:cNvPr>
          <p:cNvSpPr txBox="1"/>
          <p:nvPr/>
        </p:nvSpPr>
        <p:spPr>
          <a:xfrm>
            <a:off x="672116" y="2061815"/>
            <a:ext cx="5407171" cy="1461939"/>
          </a:xfrm>
          <a:prstGeom prst="rect">
            <a:avLst/>
          </a:prstGeom>
          <a:noFill/>
        </p:spPr>
        <p:txBody>
          <a:bodyPr wrap="square">
            <a:spAutoFit/>
          </a:bodyPr>
          <a:lstStyle/>
          <a:p>
            <a:pPr marL="285750" indent="-285750">
              <a:buFont typeface="Arial" panose="020B0604020202020204" pitchFamily="34" charset="0"/>
              <a:buChar char="•"/>
            </a:pPr>
            <a:r>
              <a:rPr lang="ja-JP" altLang="en-US" sz="14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防災・復興と男女共同参画をテーマ</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とした</a:t>
            </a:r>
            <a:r>
              <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rPr>
              <a:t>14</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のシンポジウムや展示等の関連企画を</a:t>
            </a:r>
            <a:r>
              <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rPr>
              <a:t>5</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日間</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（２０１５．</a:t>
            </a: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3.14</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18</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にわたって展開。</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85750" indent="-285750">
              <a:spcBef>
                <a:spcPts val="600"/>
              </a:spcBef>
              <a:buFont typeface="Arial" panose="020B0604020202020204" pitchFamily="34" charset="0"/>
              <a:buChar char="•"/>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被災地仙台・東北・日本・世界の</a:t>
            </a:r>
            <a:r>
              <a:rPr lang="ja-JP" altLang="en-US" sz="14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女性たちによる災害に強いまちづくりに向けた取り組み</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を、様々な切り口から発信するとともに、東日本大震災で直面した</a:t>
            </a:r>
            <a:r>
              <a:rPr lang="ja-JP" altLang="en-US" sz="14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ジェンダーに起因する課題の解決</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に向けて、多様な側面から議論を深めた。</a:t>
            </a:r>
          </a:p>
        </p:txBody>
      </p:sp>
      <p:sp>
        <p:nvSpPr>
          <p:cNvPr id="18" name="テキスト ボックス 17">
            <a:extLst>
              <a:ext uri="{FF2B5EF4-FFF2-40B4-BE49-F238E27FC236}">
                <a16:creationId xmlns:a16="http://schemas.microsoft.com/office/drawing/2014/main" xmlns="" id="{FBCD9C82-A07B-4345-9FB6-1F4B81235AD1}"/>
              </a:ext>
            </a:extLst>
          </p:cNvPr>
          <p:cNvSpPr txBox="1"/>
          <p:nvPr/>
        </p:nvSpPr>
        <p:spPr>
          <a:xfrm>
            <a:off x="3196550" y="3499703"/>
            <a:ext cx="3098745" cy="276999"/>
          </a:xfrm>
          <a:prstGeom prst="rect">
            <a:avLst/>
          </a:prstGeom>
          <a:noFill/>
        </p:spPr>
        <p:txBody>
          <a:bodyPr wrap="square">
            <a:spAutoFit/>
          </a:bodyPr>
          <a:lstStyle/>
          <a:p>
            <a:pPr algn="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「女性と防災」テーマ館 当日プログラム▶</a:t>
            </a:r>
          </a:p>
        </p:txBody>
      </p:sp>
      <p:sp>
        <p:nvSpPr>
          <p:cNvPr id="19" name="テキスト ボックス 18">
            <a:extLst>
              <a:ext uri="{FF2B5EF4-FFF2-40B4-BE49-F238E27FC236}">
                <a16:creationId xmlns:a16="http://schemas.microsoft.com/office/drawing/2014/main" xmlns="" id="{002659EE-F1F9-4ACA-BDED-E751D8B60EBC}"/>
              </a:ext>
            </a:extLst>
          </p:cNvPr>
          <p:cNvSpPr txBox="1"/>
          <p:nvPr/>
        </p:nvSpPr>
        <p:spPr>
          <a:xfrm>
            <a:off x="475800" y="3892654"/>
            <a:ext cx="2155230" cy="307777"/>
          </a:xfrm>
          <a:prstGeom prst="rect">
            <a:avLst/>
          </a:prstGeom>
          <a:solidFill>
            <a:srgbClr val="0041FF"/>
          </a:solidFill>
        </p:spPr>
        <p:txBody>
          <a:bodyPr wrap="square">
            <a:spAutoFit/>
          </a:bodyPr>
          <a:lstStyle/>
          <a:p>
            <a:pPr algn="ctr"/>
            <a:r>
              <a:rPr lang="ja-JP" altLang="en-US" sz="1400" b="1" dirty="0">
                <a:solidFill>
                  <a:schemeClr val="bg1"/>
                </a:solidFill>
                <a:latin typeface="BIZ UDPゴシック" panose="020B0400000000000000" pitchFamily="50" charset="-128"/>
                <a:ea typeface="BIZ UDPゴシック" panose="020B0400000000000000" pitchFamily="50" charset="-128"/>
              </a:rPr>
              <a:t>フォローアップ事業</a:t>
            </a:r>
          </a:p>
        </p:txBody>
      </p:sp>
      <p:pic>
        <p:nvPicPr>
          <p:cNvPr id="1028" name="Picture 4">
            <a:extLst>
              <a:ext uri="{FF2B5EF4-FFF2-40B4-BE49-F238E27FC236}">
                <a16:creationId xmlns:a16="http://schemas.microsoft.com/office/drawing/2014/main" xmlns="" id="{46FA87D6-AA87-490D-B6CA-D5674CB3A5D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157314" y="4703189"/>
            <a:ext cx="2247426" cy="1685570"/>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a:extLst>
              <a:ext uri="{FF2B5EF4-FFF2-40B4-BE49-F238E27FC236}">
                <a16:creationId xmlns:a16="http://schemas.microsoft.com/office/drawing/2014/main" xmlns="" id="{E80B403C-68E9-4850-92AC-E05555D4487C}"/>
              </a:ext>
            </a:extLst>
          </p:cNvPr>
          <p:cNvSpPr txBox="1"/>
          <p:nvPr/>
        </p:nvSpPr>
        <p:spPr>
          <a:xfrm>
            <a:off x="2253651" y="6392685"/>
            <a:ext cx="3031429" cy="461665"/>
          </a:xfrm>
          <a:prstGeom prst="rect">
            <a:avLst/>
          </a:prstGeom>
          <a:noFill/>
        </p:spPr>
        <p:txBody>
          <a:bodyPr wrap="square">
            <a:spAutoFit/>
          </a:bodyPr>
          <a:lstStyle/>
          <a:p>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フォローアップイベント</a:t>
            </a:r>
            <a:endPar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仙台防災枠組</a:t>
            </a: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と女性のリーダーシップ」</a:t>
            </a:r>
          </a:p>
        </p:txBody>
      </p:sp>
      <p:pic>
        <p:nvPicPr>
          <p:cNvPr id="1030" name="Picture 6">
            <a:extLst>
              <a:ext uri="{FF2B5EF4-FFF2-40B4-BE49-F238E27FC236}">
                <a16:creationId xmlns:a16="http://schemas.microsoft.com/office/drawing/2014/main" xmlns="" id="{0E9048AD-97B3-4414-BFD8-762D9CF06042}"/>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592513" y="3860404"/>
            <a:ext cx="2247427" cy="1685570"/>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a:extLst>
              <a:ext uri="{FF2B5EF4-FFF2-40B4-BE49-F238E27FC236}">
                <a16:creationId xmlns:a16="http://schemas.microsoft.com/office/drawing/2014/main" xmlns="" id="{B1659738-E64F-4A34-A3C0-60B3AD275C42}"/>
              </a:ext>
            </a:extLst>
          </p:cNvPr>
          <p:cNvPicPr>
            <a:picLocks noChangeAspect="1"/>
          </p:cNvPicPr>
          <p:nvPr/>
        </p:nvPicPr>
        <p:blipFill>
          <a:blip r:embed="rId9"/>
          <a:stretch>
            <a:fillRect/>
          </a:stretch>
        </p:blipFill>
        <p:spPr>
          <a:xfrm>
            <a:off x="729405" y="4714197"/>
            <a:ext cx="1427909" cy="2034131"/>
          </a:xfrm>
          <a:prstGeom prst="rect">
            <a:avLst/>
          </a:prstGeom>
          <a:ln>
            <a:solidFill>
              <a:schemeClr val="tx1">
                <a:lumMod val="50000"/>
                <a:lumOff val="50000"/>
              </a:schemeClr>
            </a:solidFill>
          </a:ln>
        </p:spPr>
      </p:pic>
      <p:sp>
        <p:nvSpPr>
          <p:cNvPr id="25" name="スライド番号プレースホルダー 2">
            <a:extLst>
              <a:ext uri="{FF2B5EF4-FFF2-40B4-BE49-F238E27FC236}">
                <a16:creationId xmlns:a16="http://schemas.microsoft.com/office/drawing/2014/main" xmlns="" id="{85B4682F-F30F-4627-9D2B-D88620DB0272}"/>
              </a:ext>
            </a:extLst>
          </p:cNvPr>
          <p:cNvSpPr>
            <a:spLocks noGrp="1"/>
          </p:cNvSpPr>
          <p:nvPr>
            <p:ph type="sldNum" sz="quarter" idx="12"/>
          </p:nvPr>
        </p:nvSpPr>
        <p:spPr>
          <a:xfrm>
            <a:off x="7045452" y="6456299"/>
            <a:ext cx="2057400" cy="365125"/>
          </a:xfrm>
        </p:spPr>
        <p:txBody>
          <a:bodyPr/>
          <a:lstStyle/>
          <a:p>
            <a:r>
              <a:rPr kumimoji="1" lang="ja-JP" altLang="en-US" dirty="0"/>
              <a:t>５／</a:t>
            </a:r>
            <a:r>
              <a:rPr kumimoji="1" lang="en-US" altLang="ja-JP" dirty="0"/>
              <a:t>7</a:t>
            </a:r>
            <a:endParaRPr kumimoji="1" lang="ja-JP" altLang="en-US" dirty="0"/>
          </a:p>
        </p:txBody>
      </p:sp>
      <p:sp>
        <p:nvSpPr>
          <p:cNvPr id="27" name="正方形/長方形 26">
            <a:extLst>
              <a:ext uri="{FF2B5EF4-FFF2-40B4-BE49-F238E27FC236}">
                <a16:creationId xmlns:a16="http://schemas.microsoft.com/office/drawing/2014/main" xmlns="" id="{1CEC7906-DAD8-42DB-BE36-7BE8645512AB}"/>
              </a:ext>
            </a:extLst>
          </p:cNvPr>
          <p:cNvSpPr/>
          <p:nvPr/>
        </p:nvSpPr>
        <p:spPr>
          <a:xfrm>
            <a:off x="5123626" y="5586463"/>
            <a:ext cx="3726119" cy="869836"/>
          </a:xfrm>
          <a:prstGeom prst="rect">
            <a:avLst/>
          </a:prstGeom>
          <a:solidFill>
            <a:srgbClr val="E4F8B2"/>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00" dirty="0">
              <a:solidFill>
                <a:schemeClr val="tx1">
                  <a:lumMod val="75000"/>
                  <a:lumOff val="25000"/>
                </a:schemeClr>
              </a:solidFill>
            </a:endParaRPr>
          </a:p>
        </p:txBody>
      </p:sp>
      <p:sp>
        <p:nvSpPr>
          <p:cNvPr id="28" name="テキスト ボックス 27">
            <a:extLst>
              <a:ext uri="{FF2B5EF4-FFF2-40B4-BE49-F238E27FC236}">
                <a16:creationId xmlns:a16="http://schemas.microsoft.com/office/drawing/2014/main" xmlns="" id="{779768FE-9863-4E67-88FA-0DF54E2E202E}"/>
              </a:ext>
            </a:extLst>
          </p:cNvPr>
          <p:cNvSpPr txBox="1"/>
          <p:nvPr/>
        </p:nvSpPr>
        <p:spPr>
          <a:xfrm>
            <a:off x="5123626" y="5631905"/>
            <a:ext cx="2868637" cy="646331"/>
          </a:xfrm>
          <a:prstGeom prst="rect">
            <a:avLst/>
          </a:prstGeom>
          <a:noFill/>
        </p:spPr>
        <p:txBody>
          <a:bodyPr wrap="square">
            <a:spAutoFit/>
          </a:bodyPr>
          <a:lstStyle/>
          <a:p>
            <a:r>
              <a:rPr lang="en-US" altLang="ja-JP" sz="1200" dirty="0">
                <a:solidFill>
                  <a:schemeClr val="tx1">
                    <a:lumMod val="75000"/>
                    <a:lumOff val="25000"/>
                  </a:schemeClr>
                </a:solidFill>
              </a:rPr>
              <a:t>【</a:t>
            </a:r>
            <a:r>
              <a:rPr lang="ja-JP" altLang="en-US" sz="1200" dirty="0">
                <a:solidFill>
                  <a:schemeClr val="tx1">
                    <a:lumMod val="75000"/>
                    <a:lumOff val="25000"/>
                  </a:schemeClr>
                </a:solidFill>
              </a:rPr>
              <a:t>パブリック・フォーラムの詳細</a:t>
            </a:r>
            <a:r>
              <a:rPr lang="en-US" altLang="ja-JP" sz="1200" dirty="0">
                <a:solidFill>
                  <a:schemeClr val="tx1">
                    <a:lumMod val="75000"/>
                    <a:lumOff val="25000"/>
                  </a:schemeClr>
                </a:solidFill>
              </a:rPr>
              <a:t>】</a:t>
            </a:r>
          </a:p>
          <a:p>
            <a:r>
              <a:rPr lang="ja-JP" altLang="en-US" sz="1200" dirty="0">
                <a:solidFill>
                  <a:schemeClr val="tx1">
                    <a:lumMod val="75000"/>
                    <a:lumOff val="25000"/>
                  </a:schemeClr>
                </a:solidFill>
              </a:rPr>
              <a:t>せんだい男女共同参画財団</a:t>
            </a:r>
            <a:r>
              <a:rPr lang="en-US" altLang="ja-JP" sz="1200" dirty="0">
                <a:solidFill>
                  <a:schemeClr val="tx1">
                    <a:lumMod val="75000"/>
                    <a:lumOff val="25000"/>
                  </a:schemeClr>
                </a:solidFill>
              </a:rPr>
              <a:t>HP</a:t>
            </a:r>
            <a:r>
              <a:rPr lang="ja-JP" altLang="en-US" sz="1200" dirty="0">
                <a:solidFill>
                  <a:schemeClr val="tx1">
                    <a:lumMod val="75000"/>
                    <a:lumOff val="25000"/>
                  </a:schemeClr>
                </a:solidFill>
              </a:rPr>
              <a:t>：</a:t>
            </a:r>
            <a:r>
              <a:rPr lang="en-US" altLang="ja-JP" sz="1200" dirty="0">
                <a:solidFill>
                  <a:schemeClr val="tx1">
                    <a:lumMod val="75000"/>
                    <a:lumOff val="25000"/>
                  </a:schemeClr>
                </a:solidFill>
              </a:rPr>
              <a:t>https://www.sendai-l.jp/jbf/about/</a:t>
            </a:r>
            <a:endParaRPr lang="ja-JP" altLang="en-US" sz="1200" dirty="0">
              <a:solidFill>
                <a:schemeClr val="tx1">
                  <a:lumMod val="75000"/>
                  <a:lumOff val="25000"/>
                </a:schemeClr>
              </a:solidFill>
            </a:endParaRPr>
          </a:p>
        </p:txBody>
      </p:sp>
      <p:sp>
        <p:nvSpPr>
          <p:cNvPr id="30" name="テキスト ボックス 29">
            <a:extLst>
              <a:ext uri="{FF2B5EF4-FFF2-40B4-BE49-F238E27FC236}">
                <a16:creationId xmlns:a16="http://schemas.microsoft.com/office/drawing/2014/main" xmlns="" id="{84E23591-1B35-42E0-A426-E4F4F9E68633}"/>
              </a:ext>
            </a:extLst>
          </p:cNvPr>
          <p:cNvSpPr txBox="1"/>
          <p:nvPr/>
        </p:nvSpPr>
        <p:spPr>
          <a:xfrm>
            <a:off x="4603082" y="4575444"/>
            <a:ext cx="1989431" cy="830997"/>
          </a:xfrm>
          <a:prstGeom prst="rect">
            <a:avLst/>
          </a:prstGeom>
          <a:noFill/>
        </p:spPr>
        <p:txBody>
          <a:bodyPr wrap="square">
            <a:spAutoFit/>
          </a:bodyPr>
          <a:lstStyle/>
          <a:p>
            <a:pPr algn="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仙台防災未来フォーラム</a:t>
            </a: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2016 </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テーマセッション</a:t>
            </a: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D </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トーク</a:t>
            </a: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トーク 女性たちのリーダーシップ</a:t>
            </a: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2016</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　▶</a:t>
            </a:r>
          </a:p>
        </p:txBody>
      </p:sp>
      <p:pic>
        <p:nvPicPr>
          <p:cNvPr id="22" name="図 21" descr="QR コード&#10;&#10;国連防災世界会議パブリックフォーラム">
            <a:extLst>
              <a:ext uri="{FF2B5EF4-FFF2-40B4-BE49-F238E27FC236}">
                <a16:creationId xmlns:a16="http://schemas.microsoft.com/office/drawing/2014/main" xmlns="" id="{6242069C-3223-4825-9A9E-76BAFDA49A5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45209" y="5631225"/>
            <a:ext cx="784585" cy="784585"/>
          </a:xfrm>
          <a:prstGeom prst="rect">
            <a:avLst/>
          </a:prstGeom>
        </p:spPr>
      </p:pic>
      <p:graphicFrame>
        <p:nvGraphicFramePr>
          <p:cNvPr id="23" name="表 6">
            <a:extLst>
              <a:ext uri="{FF2B5EF4-FFF2-40B4-BE49-F238E27FC236}">
                <a16:creationId xmlns:a16="http://schemas.microsoft.com/office/drawing/2014/main" xmlns="" id="{96C743DB-3C6F-414A-94DF-016A63901383}"/>
              </a:ext>
            </a:extLst>
          </p:cNvPr>
          <p:cNvGraphicFramePr>
            <a:graphicFrameLocks noGrp="1"/>
          </p:cNvGraphicFramePr>
          <p:nvPr>
            <p:extLst>
              <p:ext uri="{D42A27DB-BD31-4B8C-83A1-F6EECF244321}">
                <p14:modId xmlns:p14="http://schemas.microsoft.com/office/powerpoint/2010/main" val="3401809237"/>
              </p:ext>
            </p:extLst>
          </p:nvPr>
        </p:nvGraphicFramePr>
        <p:xfrm>
          <a:off x="41148" y="24919"/>
          <a:ext cx="9061704" cy="944880"/>
        </p:xfrm>
        <a:graphic>
          <a:graphicData uri="http://schemas.openxmlformats.org/drawingml/2006/table">
            <a:tbl>
              <a:tblPr firstRow="1" bandRow="1">
                <a:tableStyleId>{5C22544A-7EE6-4342-B048-85BDC9FD1C3A}</a:tableStyleId>
              </a:tblPr>
              <a:tblGrid>
                <a:gridCol w="1199597">
                  <a:extLst>
                    <a:ext uri="{9D8B030D-6E8A-4147-A177-3AD203B41FA5}">
                      <a16:colId xmlns:a16="http://schemas.microsoft.com/office/drawing/2014/main" xmlns="" val="2891368264"/>
                    </a:ext>
                  </a:extLst>
                </a:gridCol>
                <a:gridCol w="6150655">
                  <a:extLst>
                    <a:ext uri="{9D8B030D-6E8A-4147-A177-3AD203B41FA5}">
                      <a16:colId xmlns:a16="http://schemas.microsoft.com/office/drawing/2014/main" xmlns="" val="216582114"/>
                    </a:ext>
                  </a:extLst>
                </a:gridCol>
                <a:gridCol w="1711452">
                  <a:extLst>
                    <a:ext uri="{9D8B030D-6E8A-4147-A177-3AD203B41FA5}">
                      <a16:colId xmlns:a16="http://schemas.microsoft.com/office/drawing/2014/main" xmlns="" val="255611106"/>
                    </a:ext>
                  </a:extLst>
                </a:gridCol>
              </a:tblGrid>
              <a:tr h="272008">
                <a:tc>
                  <a:txBody>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事例</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16</a:t>
                      </a: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solidFill>
                      <a:srgbClr val="0041FF"/>
                    </a:solidFill>
                  </a:tcPr>
                </a:tc>
                <a:tc>
                  <a:txBody>
                    <a:bodyPr/>
                    <a:lstStyle/>
                    <a:p>
                      <a:pPr algn="l"/>
                      <a:r>
                        <a:rPr kumimoji="1" lang="ja-JP" altLang="en-US" sz="1800" b="1" dirty="0">
                          <a:solidFill>
                            <a:srgbClr val="0041FF"/>
                          </a:solidFill>
                          <a:latin typeface="BIZ UDPゴシック" panose="020B0400000000000000" pitchFamily="50" charset="-128"/>
                          <a:ea typeface="BIZ UDPゴシック" panose="020B0400000000000000" pitchFamily="50" charset="-128"/>
                        </a:rPr>
                        <a:t>意思決定の場への女性の参画拡大のための取組</a:t>
                      </a:r>
                      <a:endParaRPr kumimoji="1" lang="en-US" altLang="ja-JP" sz="1800" b="1" dirty="0">
                        <a:solidFill>
                          <a:srgbClr val="0041FF"/>
                        </a:solidFill>
                        <a:latin typeface="BIZ UDPゴシック" panose="020B0400000000000000" pitchFamily="50" charset="-128"/>
                        <a:ea typeface="BIZ UDPゴシック" panose="020B0400000000000000" pitchFamily="50" charset="-128"/>
                      </a:endParaRPr>
                    </a:p>
                    <a:p>
                      <a:pPr algn="l"/>
                      <a:r>
                        <a:rPr kumimoji="1" lang="ja-JP" altLang="en-US" sz="1800" b="1" dirty="0">
                          <a:solidFill>
                            <a:srgbClr val="0041FF"/>
                          </a:solidFill>
                          <a:latin typeface="BIZ UDPゴシック" panose="020B0400000000000000" pitchFamily="50" charset="-128"/>
                          <a:ea typeface="BIZ UDPゴシック" panose="020B0400000000000000" pitchFamily="50" charset="-128"/>
                        </a:rPr>
                        <a:t>地域防災計画に男女共同参画センターの役割を位置づけ</a:t>
                      </a: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公益財団法人　　　せんだい</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
                      </a:r>
                      <a:br>
                        <a:rPr kumimoji="1" lang="en-US" altLang="ja-JP" sz="1400" b="1" dirty="0">
                          <a:solidFill>
                            <a:schemeClr val="bg1"/>
                          </a:solidFill>
                          <a:latin typeface="BIZ UDPゴシック" panose="020B0400000000000000" pitchFamily="50" charset="-128"/>
                          <a:ea typeface="BIZ UDPゴシック" panose="020B0400000000000000" pitchFamily="50" charset="-128"/>
                        </a:rPr>
                      </a:br>
                      <a:r>
                        <a:rPr kumimoji="1" lang="ja-JP" altLang="en-US" sz="1400" b="1" dirty="0">
                          <a:solidFill>
                            <a:schemeClr val="bg1"/>
                          </a:solidFill>
                          <a:latin typeface="BIZ UDPゴシック" panose="020B0400000000000000" pitchFamily="50" charset="-128"/>
                          <a:ea typeface="BIZ UDPゴシック" panose="020B0400000000000000" pitchFamily="50" charset="-128"/>
                        </a:rPr>
                        <a:t>男女共同参画財団</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bg1"/>
                          </a:solidFill>
                          <a:latin typeface="BIZ UDPゴシック" panose="020B0400000000000000" pitchFamily="50" charset="-128"/>
                          <a:ea typeface="BIZ UDPゴシック" panose="020B0400000000000000" pitchFamily="50" charset="-128"/>
                        </a:rPr>
                        <a:t>(</a:t>
                      </a:r>
                      <a:r>
                        <a:rPr kumimoji="1" lang="ja-JP" altLang="en-US" sz="1400" b="1" dirty="0">
                          <a:solidFill>
                            <a:schemeClr val="bg1"/>
                          </a:solidFill>
                          <a:latin typeface="BIZ UDPゴシック" panose="020B0400000000000000" pitchFamily="50" charset="-128"/>
                          <a:ea typeface="BIZ UDPゴシック" panose="020B0400000000000000" pitchFamily="50" charset="-128"/>
                        </a:rPr>
                        <a:t>宮城県仙台市</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a:t>
                      </a: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solidFill>
                      <a:srgbClr val="0041FF"/>
                    </a:solidFill>
                  </a:tcPr>
                </a:tc>
                <a:extLst>
                  <a:ext uri="{0D108BD9-81ED-4DB2-BD59-A6C34878D82A}">
                    <a16:rowId xmlns:a16="http://schemas.microsoft.com/office/drawing/2014/main" xmlns="" val="2473043214"/>
                  </a:ext>
                </a:extLst>
              </a:tr>
            </a:tbl>
          </a:graphicData>
        </a:graphic>
      </p:graphicFrame>
    </p:spTree>
    <p:extLst>
      <p:ext uri="{BB962C8B-B14F-4D97-AF65-F5344CB8AC3E}">
        <p14:creationId xmlns:p14="http://schemas.microsoft.com/office/powerpoint/2010/main" val="1265635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四角形: 角を丸くする 24">
            <a:extLst>
              <a:ext uri="{FF2B5EF4-FFF2-40B4-BE49-F238E27FC236}">
                <a16:creationId xmlns:a16="http://schemas.microsoft.com/office/drawing/2014/main" xmlns="" id="{3C15FA0C-31B1-4D1C-9764-CD9E750B4191}"/>
              </a:ext>
            </a:extLst>
          </p:cNvPr>
          <p:cNvSpPr/>
          <p:nvPr/>
        </p:nvSpPr>
        <p:spPr>
          <a:xfrm>
            <a:off x="559296" y="5332211"/>
            <a:ext cx="8168284" cy="1243599"/>
          </a:xfrm>
          <a:prstGeom prst="roundRect">
            <a:avLst>
              <a:gd name="adj" fmla="val 12107"/>
            </a:avLst>
          </a:prstGeom>
          <a:solidFill>
            <a:srgbClr val="CCF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xmlns="" id="{47B2ACFE-94BB-4CD1-96B1-FFA1A355508B}"/>
              </a:ext>
            </a:extLst>
          </p:cNvPr>
          <p:cNvSpPr txBox="1"/>
          <p:nvPr/>
        </p:nvSpPr>
        <p:spPr>
          <a:xfrm>
            <a:off x="188974" y="1050299"/>
            <a:ext cx="2259725" cy="369332"/>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b="1" dirty="0">
                <a:solidFill>
                  <a:srgbClr val="0041FF"/>
                </a:solidFill>
                <a:latin typeface="BIZ UDPゴシック" panose="020B0400000000000000" pitchFamily="50" charset="-128"/>
                <a:ea typeface="BIZ UDPゴシック" panose="020B0400000000000000" pitchFamily="50" charset="-128"/>
              </a:rPr>
              <a:t>現在の活動</a:t>
            </a:r>
          </a:p>
        </p:txBody>
      </p:sp>
      <p:sp>
        <p:nvSpPr>
          <p:cNvPr id="4" name="正方形/長方形 3">
            <a:extLst>
              <a:ext uri="{FF2B5EF4-FFF2-40B4-BE49-F238E27FC236}">
                <a16:creationId xmlns:a16="http://schemas.microsoft.com/office/drawing/2014/main" xmlns="" id="{9581B7C7-2855-4B86-8824-FDD33C8288A7}"/>
              </a:ext>
            </a:extLst>
          </p:cNvPr>
          <p:cNvSpPr/>
          <p:nvPr/>
        </p:nvSpPr>
        <p:spPr>
          <a:xfrm>
            <a:off x="5333137" y="5579859"/>
            <a:ext cx="3586299" cy="869836"/>
          </a:xfrm>
          <a:prstGeom prst="rect">
            <a:avLst/>
          </a:prstGeom>
          <a:solidFill>
            <a:srgbClr val="E4F8B2"/>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00" dirty="0">
              <a:solidFill>
                <a:schemeClr val="tx1">
                  <a:lumMod val="75000"/>
                  <a:lumOff val="25000"/>
                </a:schemeClr>
              </a:solidFill>
            </a:endParaRPr>
          </a:p>
        </p:txBody>
      </p:sp>
      <p:sp>
        <p:nvSpPr>
          <p:cNvPr id="6" name="テキスト ボックス 5">
            <a:extLst>
              <a:ext uri="{FF2B5EF4-FFF2-40B4-BE49-F238E27FC236}">
                <a16:creationId xmlns:a16="http://schemas.microsoft.com/office/drawing/2014/main" xmlns="" id="{0591CF30-E1F5-4DD4-987A-5BCBBE7C81BB}"/>
              </a:ext>
            </a:extLst>
          </p:cNvPr>
          <p:cNvSpPr txBox="1"/>
          <p:nvPr/>
        </p:nvSpPr>
        <p:spPr>
          <a:xfrm>
            <a:off x="5333137" y="5625301"/>
            <a:ext cx="2868637" cy="646331"/>
          </a:xfrm>
          <a:prstGeom prst="rect">
            <a:avLst/>
          </a:prstGeom>
          <a:noFill/>
        </p:spPr>
        <p:txBody>
          <a:bodyPr wrap="square">
            <a:spAutoFit/>
          </a:bodyPr>
          <a:lstStyle/>
          <a:p>
            <a:r>
              <a:rPr lang="en-US" altLang="ja-JP" sz="1200" dirty="0">
                <a:solidFill>
                  <a:schemeClr val="tx1">
                    <a:lumMod val="75000"/>
                    <a:lumOff val="25000"/>
                  </a:schemeClr>
                </a:solidFill>
              </a:rPr>
              <a:t>【</a:t>
            </a:r>
            <a:r>
              <a:rPr lang="ja-JP" altLang="en-US" sz="1200" dirty="0">
                <a:solidFill>
                  <a:schemeClr val="tx1">
                    <a:lumMod val="75000"/>
                    <a:lumOff val="25000"/>
                  </a:schemeClr>
                </a:solidFill>
              </a:rPr>
              <a:t>プログラム詳細</a:t>
            </a:r>
            <a:r>
              <a:rPr lang="en-US" altLang="ja-JP" sz="1200" dirty="0">
                <a:solidFill>
                  <a:schemeClr val="tx1">
                    <a:lumMod val="75000"/>
                    <a:lumOff val="25000"/>
                  </a:schemeClr>
                </a:solidFill>
              </a:rPr>
              <a:t>】</a:t>
            </a:r>
          </a:p>
          <a:p>
            <a:r>
              <a:rPr lang="ja-JP" altLang="en-US" sz="1200" dirty="0">
                <a:solidFill>
                  <a:schemeClr val="tx1">
                    <a:lumMod val="75000"/>
                    <a:lumOff val="25000"/>
                  </a:schemeClr>
                </a:solidFill>
              </a:rPr>
              <a:t>せんだい男女共同参画財団</a:t>
            </a:r>
            <a:r>
              <a:rPr lang="en-US" altLang="ja-JP" sz="1200" dirty="0">
                <a:solidFill>
                  <a:schemeClr val="tx1">
                    <a:lumMod val="75000"/>
                    <a:lumOff val="25000"/>
                  </a:schemeClr>
                </a:solidFill>
              </a:rPr>
              <a:t>HP</a:t>
            </a:r>
            <a:r>
              <a:rPr lang="ja-JP" altLang="en-US" sz="1200" dirty="0">
                <a:solidFill>
                  <a:schemeClr val="tx1">
                    <a:lumMod val="75000"/>
                    <a:lumOff val="25000"/>
                  </a:schemeClr>
                </a:solidFill>
              </a:rPr>
              <a:t>：</a:t>
            </a:r>
            <a:r>
              <a:rPr lang="en-US" altLang="ja-JP" sz="1200" dirty="0">
                <a:solidFill>
                  <a:schemeClr val="tx1">
                    <a:lumMod val="75000"/>
                    <a:lumOff val="25000"/>
                  </a:schemeClr>
                </a:solidFill>
              </a:rPr>
              <a:t>https://www.sendai-l.jp/jbf/project/</a:t>
            </a:r>
            <a:endParaRPr lang="ja-JP" altLang="en-US" sz="1200" dirty="0">
              <a:solidFill>
                <a:schemeClr val="tx1">
                  <a:lumMod val="75000"/>
                  <a:lumOff val="25000"/>
                </a:schemeClr>
              </a:solidFill>
            </a:endParaRPr>
          </a:p>
        </p:txBody>
      </p:sp>
      <p:sp>
        <p:nvSpPr>
          <p:cNvPr id="18" name="スライド番号プレースホルダー 2">
            <a:extLst>
              <a:ext uri="{FF2B5EF4-FFF2-40B4-BE49-F238E27FC236}">
                <a16:creationId xmlns:a16="http://schemas.microsoft.com/office/drawing/2014/main" xmlns="" id="{46B09CE1-1396-4EA4-B0DA-3B091B1441CF}"/>
              </a:ext>
            </a:extLst>
          </p:cNvPr>
          <p:cNvSpPr>
            <a:spLocks noGrp="1"/>
          </p:cNvSpPr>
          <p:nvPr>
            <p:ph type="sldNum" sz="quarter" idx="12"/>
          </p:nvPr>
        </p:nvSpPr>
        <p:spPr>
          <a:xfrm>
            <a:off x="7045452" y="6456299"/>
            <a:ext cx="2057400" cy="365125"/>
          </a:xfrm>
        </p:spPr>
        <p:txBody>
          <a:bodyPr/>
          <a:lstStyle/>
          <a:p>
            <a:r>
              <a:rPr kumimoji="1" lang="ja-JP" altLang="en-US" dirty="0"/>
              <a:t>６／</a:t>
            </a:r>
            <a:r>
              <a:rPr kumimoji="1" lang="en-US" altLang="ja-JP" dirty="0"/>
              <a:t>7</a:t>
            </a:r>
            <a:endParaRPr kumimoji="1" lang="ja-JP" altLang="en-US" dirty="0"/>
          </a:p>
        </p:txBody>
      </p:sp>
      <p:sp>
        <p:nvSpPr>
          <p:cNvPr id="22" name="テキスト ボックス 21">
            <a:extLst>
              <a:ext uri="{FF2B5EF4-FFF2-40B4-BE49-F238E27FC236}">
                <a16:creationId xmlns:a16="http://schemas.microsoft.com/office/drawing/2014/main" xmlns="" id="{A7AB52A5-5E3E-4321-B3C1-4FFBF97217C8}"/>
              </a:ext>
            </a:extLst>
          </p:cNvPr>
          <p:cNvSpPr txBox="1"/>
          <p:nvPr/>
        </p:nvSpPr>
        <p:spPr>
          <a:xfrm>
            <a:off x="296001" y="1374434"/>
            <a:ext cx="8551997" cy="369332"/>
          </a:xfrm>
          <a:prstGeom prst="rect">
            <a:avLst/>
          </a:prstGeom>
          <a:noFill/>
        </p:spPr>
        <p:txBody>
          <a:bodyPr wrap="square">
            <a:spAutoFit/>
          </a:bodyPr>
          <a:lstStyle/>
          <a:p>
            <a:r>
              <a:rPr lang="ja-JP" altLang="en-US" dirty="0">
                <a:solidFill>
                  <a:srgbClr val="0041FF"/>
                </a:solidFill>
                <a:latin typeface="BIZ UDPゴシック" panose="020B0400000000000000" pitchFamily="50" charset="-128"/>
                <a:ea typeface="BIZ UDPゴシック" panose="020B0400000000000000" pitchFamily="50" charset="-128"/>
              </a:rPr>
              <a:t>熊本地震時の支援活動</a:t>
            </a:r>
          </a:p>
        </p:txBody>
      </p:sp>
      <p:sp>
        <p:nvSpPr>
          <p:cNvPr id="11" name="テキスト ボックス 10">
            <a:extLst>
              <a:ext uri="{FF2B5EF4-FFF2-40B4-BE49-F238E27FC236}">
                <a16:creationId xmlns:a16="http://schemas.microsoft.com/office/drawing/2014/main" xmlns="" id="{88329C7B-9D4A-4C4F-9C13-9200536D4C1C}"/>
              </a:ext>
            </a:extLst>
          </p:cNvPr>
          <p:cNvSpPr txBox="1"/>
          <p:nvPr/>
        </p:nvSpPr>
        <p:spPr>
          <a:xfrm>
            <a:off x="367439" y="4423361"/>
            <a:ext cx="8551997" cy="369332"/>
          </a:xfrm>
          <a:prstGeom prst="rect">
            <a:avLst/>
          </a:prstGeom>
          <a:noFill/>
        </p:spPr>
        <p:txBody>
          <a:bodyPr wrap="square">
            <a:spAutoFit/>
          </a:bodyPr>
          <a:lstStyle/>
          <a:p>
            <a:r>
              <a:rPr lang="ja-JP" altLang="en-US" dirty="0">
                <a:solidFill>
                  <a:srgbClr val="0041FF"/>
                </a:solidFill>
                <a:latin typeface="BIZ UDPゴシック" panose="020B0400000000000000" pitchFamily="50" charset="-128"/>
                <a:ea typeface="BIZ UDPゴシック" panose="020B0400000000000000" pitchFamily="50" charset="-128"/>
              </a:rPr>
              <a:t>地域版 女性リーダー育成プログラム 「決める・動く」</a:t>
            </a:r>
          </a:p>
        </p:txBody>
      </p:sp>
      <p:sp>
        <p:nvSpPr>
          <p:cNvPr id="12" name="四角形: 角を丸くする 11">
            <a:extLst>
              <a:ext uri="{FF2B5EF4-FFF2-40B4-BE49-F238E27FC236}">
                <a16:creationId xmlns:a16="http://schemas.microsoft.com/office/drawing/2014/main" xmlns="" id="{8C650E0D-D764-426B-99B5-92254EED393F}"/>
              </a:ext>
            </a:extLst>
          </p:cNvPr>
          <p:cNvSpPr/>
          <p:nvPr/>
        </p:nvSpPr>
        <p:spPr>
          <a:xfrm>
            <a:off x="562026" y="1814194"/>
            <a:ext cx="8497230" cy="2507548"/>
          </a:xfrm>
          <a:prstGeom prst="roundRect">
            <a:avLst>
              <a:gd name="adj" fmla="val 12107"/>
            </a:avLst>
          </a:prstGeom>
          <a:solidFill>
            <a:srgbClr val="CCF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a:extLst>
              <a:ext uri="{FF2B5EF4-FFF2-40B4-BE49-F238E27FC236}">
                <a16:creationId xmlns:a16="http://schemas.microsoft.com/office/drawing/2014/main" xmlns="" id="{4BA5F7DC-380C-491F-8484-503EB8AA527C}"/>
              </a:ext>
            </a:extLst>
          </p:cNvPr>
          <p:cNvGrpSpPr/>
          <p:nvPr/>
        </p:nvGrpSpPr>
        <p:grpSpPr>
          <a:xfrm>
            <a:off x="5234886" y="1221537"/>
            <a:ext cx="3628840" cy="2628000"/>
            <a:chOff x="4879298" y="1175051"/>
            <a:chExt cx="3948826" cy="2859733"/>
          </a:xfrm>
        </p:grpSpPr>
        <p:pic>
          <p:nvPicPr>
            <p:cNvPr id="7" name="図 6">
              <a:extLst>
                <a:ext uri="{FF2B5EF4-FFF2-40B4-BE49-F238E27FC236}">
                  <a16:creationId xmlns:a16="http://schemas.microsoft.com/office/drawing/2014/main" xmlns="" id="{D48A5F0C-AA12-4A4D-935D-7B175F4CF2F4}"/>
                </a:ext>
              </a:extLst>
            </p:cNvPr>
            <p:cNvPicPr>
              <a:picLocks noChangeAspect="1"/>
            </p:cNvPicPr>
            <p:nvPr/>
          </p:nvPicPr>
          <p:blipFill>
            <a:blip r:embed="rId3"/>
            <a:stretch>
              <a:fillRect/>
            </a:stretch>
          </p:blipFill>
          <p:spPr>
            <a:xfrm>
              <a:off x="4879298" y="1175051"/>
              <a:ext cx="1981359" cy="2859733"/>
            </a:xfrm>
            <a:prstGeom prst="rect">
              <a:avLst/>
            </a:prstGeom>
            <a:ln>
              <a:solidFill>
                <a:schemeClr val="tx1">
                  <a:lumMod val="50000"/>
                  <a:lumOff val="50000"/>
                </a:schemeClr>
              </a:solidFill>
            </a:ln>
          </p:spPr>
        </p:pic>
        <p:pic>
          <p:nvPicPr>
            <p:cNvPr id="9" name="図 8">
              <a:extLst>
                <a:ext uri="{FF2B5EF4-FFF2-40B4-BE49-F238E27FC236}">
                  <a16:creationId xmlns:a16="http://schemas.microsoft.com/office/drawing/2014/main" xmlns="" id="{E0245E8C-F10E-45AD-93B3-1E4BBC1EABC6}"/>
                </a:ext>
              </a:extLst>
            </p:cNvPr>
            <p:cNvPicPr>
              <a:picLocks noChangeAspect="1"/>
            </p:cNvPicPr>
            <p:nvPr/>
          </p:nvPicPr>
          <p:blipFill>
            <a:blip r:embed="rId4"/>
            <a:stretch>
              <a:fillRect/>
            </a:stretch>
          </p:blipFill>
          <p:spPr>
            <a:xfrm>
              <a:off x="6851075" y="1175051"/>
              <a:ext cx="1977049" cy="2859733"/>
            </a:xfrm>
            <a:prstGeom prst="rect">
              <a:avLst/>
            </a:prstGeom>
            <a:ln>
              <a:solidFill>
                <a:schemeClr val="tx1">
                  <a:lumMod val="50000"/>
                  <a:lumOff val="50000"/>
                </a:schemeClr>
              </a:solidFill>
            </a:ln>
          </p:spPr>
        </p:pic>
      </p:grpSp>
      <p:sp>
        <p:nvSpPr>
          <p:cNvPr id="20" name="テキスト ボックス 19">
            <a:extLst>
              <a:ext uri="{FF2B5EF4-FFF2-40B4-BE49-F238E27FC236}">
                <a16:creationId xmlns:a16="http://schemas.microsoft.com/office/drawing/2014/main" xmlns="" id="{2F924251-D96F-4118-A4D7-8E9E340CDCF9}"/>
              </a:ext>
            </a:extLst>
          </p:cNvPr>
          <p:cNvSpPr txBox="1"/>
          <p:nvPr/>
        </p:nvSpPr>
        <p:spPr>
          <a:xfrm>
            <a:off x="662173" y="1881450"/>
            <a:ext cx="4369476" cy="2616101"/>
          </a:xfrm>
          <a:prstGeom prst="rect">
            <a:avLst/>
          </a:prstGeom>
          <a:noFill/>
        </p:spPr>
        <p:txBody>
          <a:bodyPr wrap="square">
            <a:spAutoFit/>
          </a:bodyPr>
          <a:lstStyle/>
          <a:p>
            <a:pPr marL="285750" indent="-285750" algn="just">
              <a:buFont typeface="Arial" panose="020B0604020202020204" pitchFamily="34" charset="0"/>
              <a:buChar char="•"/>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仙台市が熊本地震の避難所支援に行く際に、</a:t>
            </a:r>
            <a:r>
              <a:rPr lang="ja-JP" altLang="en-US" sz="14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行政職員向けの研修資料</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を、男女共同参画課と男女共同参画推進センターが相談しながら作成し、研修を実施した</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85750" indent="-285750" algn="just">
              <a:spcBef>
                <a:spcPts val="600"/>
              </a:spcBef>
              <a:buFont typeface="Arial" panose="020B0604020202020204" pitchFamily="34" charset="0"/>
              <a:buChar char="•"/>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避難所は、被災した人同士が助け合う場であるからこそ安全で安心できる場にしなくてはならない。それを手助けに行くのがあなたがたですよ、という切り口で作成した</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85750" indent="-285750" algn="just">
              <a:spcBef>
                <a:spcPts val="600"/>
              </a:spcBef>
              <a:buFont typeface="Arial" panose="020B0604020202020204" pitchFamily="34" charset="0"/>
              <a:buChar char="•"/>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避難所運営の皆さまへのメッセージを作成し、仙台市職員が持って行った</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85750" indent="-285750" algn="just">
              <a:buFont typeface="Arial" panose="020B0604020202020204" pitchFamily="34" charset="0"/>
              <a:buChar char="•"/>
            </a:pPr>
            <a:endPar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xmlns="" id="{D1FAF53F-8F2A-436B-BF86-488896D4063B}"/>
              </a:ext>
            </a:extLst>
          </p:cNvPr>
          <p:cNvSpPr txBox="1"/>
          <p:nvPr/>
        </p:nvSpPr>
        <p:spPr>
          <a:xfrm>
            <a:off x="5380753" y="3903660"/>
            <a:ext cx="3329398" cy="276999"/>
          </a:xfrm>
          <a:prstGeom prst="rect">
            <a:avLst/>
          </a:prstGeom>
          <a:noFill/>
        </p:spPr>
        <p:txBody>
          <a:bodyPr wrap="square">
            <a:spAutoFit/>
          </a:bodyPr>
          <a:lstStyle/>
          <a:p>
            <a:pPr algn="ct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避難所運営の皆さまへのメッセージ</a:t>
            </a:r>
          </a:p>
        </p:txBody>
      </p:sp>
      <p:sp>
        <p:nvSpPr>
          <p:cNvPr id="24" name="テキスト ボックス 23">
            <a:extLst>
              <a:ext uri="{FF2B5EF4-FFF2-40B4-BE49-F238E27FC236}">
                <a16:creationId xmlns:a16="http://schemas.microsoft.com/office/drawing/2014/main" xmlns="" id="{B62FEDCD-BB78-4F37-AA93-CC2C2C209D7F}"/>
              </a:ext>
            </a:extLst>
          </p:cNvPr>
          <p:cNvSpPr txBox="1"/>
          <p:nvPr/>
        </p:nvSpPr>
        <p:spPr>
          <a:xfrm>
            <a:off x="539536" y="4768927"/>
            <a:ext cx="8237025" cy="461665"/>
          </a:xfrm>
          <a:prstGeom prst="rect">
            <a:avLst/>
          </a:prstGeom>
          <a:noFill/>
        </p:spPr>
        <p:txBody>
          <a:bodyPr wrap="square">
            <a:spAutoFit/>
          </a:bodyPr>
          <a:lstStyle/>
          <a:p>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災害に強いまちづくりのためには、平常時から女性が地域のなかでリーダーシップを発揮することが必要。仙台市と共に、女性が地域でリーダーシップを発揮できるよう力をつける研修事業を実施</a:t>
            </a:r>
          </a:p>
        </p:txBody>
      </p:sp>
      <p:sp>
        <p:nvSpPr>
          <p:cNvPr id="26" name="テキスト ボックス 25">
            <a:extLst>
              <a:ext uri="{FF2B5EF4-FFF2-40B4-BE49-F238E27FC236}">
                <a16:creationId xmlns:a16="http://schemas.microsoft.com/office/drawing/2014/main" xmlns="" id="{147BC33E-5ED3-448A-BEA8-AA1DB39D3A5D}"/>
              </a:ext>
            </a:extLst>
          </p:cNvPr>
          <p:cNvSpPr txBox="1"/>
          <p:nvPr/>
        </p:nvSpPr>
        <p:spPr>
          <a:xfrm>
            <a:off x="662172" y="5400012"/>
            <a:ext cx="4718581" cy="1107996"/>
          </a:xfrm>
          <a:prstGeom prst="rect">
            <a:avLst/>
          </a:prstGeom>
          <a:noFill/>
        </p:spPr>
        <p:txBody>
          <a:bodyPr wrap="square">
            <a:spAutoFit/>
          </a:bodyPr>
          <a:lstStyle/>
          <a:p>
            <a:pPr marL="285750" indent="-285750">
              <a:spcAft>
                <a:spcPts val="600"/>
              </a:spcAft>
              <a:buFont typeface="Arial" panose="020B0604020202020204" pitchFamily="34" charset="0"/>
              <a:buChar char="•"/>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平成</a:t>
            </a:r>
            <a:r>
              <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rPr>
              <a:t>28</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年度（</a:t>
            </a:r>
            <a:r>
              <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rPr>
              <a:t>2016)</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にスタートし、</a:t>
            </a:r>
            <a:r>
              <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rPr>
              <a:t>5</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年間実施</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85750" indent="-285750">
              <a:spcAft>
                <a:spcPts val="600"/>
              </a:spcAft>
              <a:buFont typeface="Arial" panose="020B0604020202020204" pitchFamily="34" charset="0"/>
              <a:buChar char="•"/>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受講者それぞれが自分のリーダーシップを地域で発揮していくためのプログラム</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85750" indent="-285750">
              <a:spcAft>
                <a:spcPts val="600"/>
              </a:spcAft>
              <a:buFont typeface="Arial" panose="020B0604020202020204" pitchFamily="34" charset="0"/>
              <a:buChar char="•"/>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被災地視察と現地女性たちとの交流も実施</a:t>
            </a:r>
          </a:p>
        </p:txBody>
      </p:sp>
      <p:pic>
        <p:nvPicPr>
          <p:cNvPr id="28" name="図 27" descr="QR コード&#10;&#10;女性リーダー育成プログラム">
            <a:extLst>
              <a:ext uri="{FF2B5EF4-FFF2-40B4-BE49-F238E27FC236}">
                <a16:creationId xmlns:a16="http://schemas.microsoft.com/office/drawing/2014/main" xmlns="" id="{7ADB24C9-35E4-44C8-89CA-26D8CBE8E1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2883" y="5637333"/>
            <a:ext cx="758207" cy="758207"/>
          </a:xfrm>
          <a:prstGeom prst="rect">
            <a:avLst/>
          </a:prstGeom>
        </p:spPr>
      </p:pic>
      <p:graphicFrame>
        <p:nvGraphicFramePr>
          <p:cNvPr id="19" name="表 6">
            <a:extLst>
              <a:ext uri="{FF2B5EF4-FFF2-40B4-BE49-F238E27FC236}">
                <a16:creationId xmlns:a16="http://schemas.microsoft.com/office/drawing/2014/main" xmlns="" id="{3BEDCC1C-5BD5-4484-9E8D-A8339B805139}"/>
              </a:ext>
            </a:extLst>
          </p:cNvPr>
          <p:cNvGraphicFramePr>
            <a:graphicFrameLocks noGrp="1"/>
          </p:cNvGraphicFramePr>
          <p:nvPr>
            <p:extLst>
              <p:ext uri="{D42A27DB-BD31-4B8C-83A1-F6EECF244321}">
                <p14:modId xmlns:p14="http://schemas.microsoft.com/office/powerpoint/2010/main" val="469850424"/>
              </p:ext>
            </p:extLst>
          </p:nvPr>
        </p:nvGraphicFramePr>
        <p:xfrm>
          <a:off x="41148" y="11645"/>
          <a:ext cx="9061704" cy="944880"/>
        </p:xfrm>
        <a:graphic>
          <a:graphicData uri="http://schemas.openxmlformats.org/drawingml/2006/table">
            <a:tbl>
              <a:tblPr firstRow="1" bandRow="1">
                <a:tableStyleId>{5C22544A-7EE6-4342-B048-85BDC9FD1C3A}</a:tableStyleId>
              </a:tblPr>
              <a:tblGrid>
                <a:gridCol w="1199597">
                  <a:extLst>
                    <a:ext uri="{9D8B030D-6E8A-4147-A177-3AD203B41FA5}">
                      <a16:colId xmlns:a16="http://schemas.microsoft.com/office/drawing/2014/main" xmlns="" val="2891368264"/>
                    </a:ext>
                  </a:extLst>
                </a:gridCol>
                <a:gridCol w="6150655">
                  <a:extLst>
                    <a:ext uri="{9D8B030D-6E8A-4147-A177-3AD203B41FA5}">
                      <a16:colId xmlns:a16="http://schemas.microsoft.com/office/drawing/2014/main" xmlns="" val="216582114"/>
                    </a:ext>
                  </a:extLst>
                </a:gridCol>
                <a:gridCol w="1711452">
                  <a:extLst>
                    <a:ext uri="{9D8B030D-6E8A-4147-A177-3AD203B41FA5}">
                      <a16:colId xmlns:a16="http://schemas.microsoft.com/office/drawing/2014/main" xmlns="" val="255611106"/>
                    </a:ext>
                  </a:extLst>
                </a:gridCol>
              </a:tblGrid>
              <a:tr h="272008">
                <a:tc>
                  <a:txBody>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事例</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16</a:t>
                      </a: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solidFill>
                      <a:srgbClr val="0041FF"/>
                    </a:solidFill>
                  </a:tcPr>
                </a:tc>
                <a:tc>
                  <a:txBody>
                    <a:bodyPr/>
                    <a:lstStyle/>
                    <a:p>
                      <a:pPr algn="l"/>
                      <a:r>
                        <a:rPr kumimoji="1" lang="ja-JP" altLang="en-US" sz="1800" b="1" dirty="0">
                          <a:solidFill>
                            <a:srgbClr val="0041FF"/>
                          </a:solidFill>
                          <a:latin typeface="BIZ UDPゴシック" panose="020B0400000000000000" pitchFamily="50" charset="-128"/>
                          <a:ea typeface="BIZ UDPゴシック" panose="020B0400000000000000" pitchFamily="50" charset="-128"/>
                        </a:rPr>
                        <a:t>意思決定の場への女性の参画拡大のための取組</a:t>
                      </a:r>
                      <a:endParaRPr kumimoji="1" lang="en-US" altLang="ja-JP" sz="1800" b="1" dirty="0">
                        <a:solidFill>
                          <a:srgbClr val="0041FF"/>
                        </a:solidFill>
                        <a:latin typeface="BIZ UDPゴシック" panose="020B0400000000000000" pitchFamily="50" charset="-128"/>
                        <a:ea typeface="BIZ UDPゴシック" panose="020B0400000000000000" pitchFamily="50" charset="-128"/>
                      </a:endParaRPr>
                    </a:p>
                    <a:p>
                      <a:pPr algn="l"/>
                      <a:r>
                        <a:rPr kumimoji="1" lang="ja-JP" altLang="en-US" sz="1800" b="1" dirty="0">
                          <a:solidFill>
                            <a:srgbClr val="0041FF"/>
                          </a:solidFill>
                          <a:latin typeface="BIZ UDPゴシック" panose="020B0400000000000000" pitchFamily="50" charset="-128"/>
                          <a:ea typeface="BIZ UDPゴシック" panose="020B0400000000000000" pitchFamily="50" charset="-128"/>
                        </a:rPr>
                        <a:t>地域防災計画に男女共同参画センターの役割を位置づけ</a:t>
                      </a: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公益財団法人　　　せんだい</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
                      </a:r>
                      <a:br>
                        <a:rPr kumimoji="1" lang="en-US" altLang="ja-JP" sz="1400" b="1" dirty="0">
                          <a:solidFill>
                            <a:schemeClr val="bg1"/>
                          </a:solidFill>
                          <a:latin typeface="BIZ UDPゴシック" panose="020B0400000000000000" pitchFamily="50" charset="-128"/>
                          <a:ea typeface="BIZ UDPゴシック" panose="020B0400000000000000" pitchFamily="50" charset="-128"/>
                        </a:rPr>
                      </a:br>
                      <a:r>
                        <a:rPr kumimoji="1" lang="ja-JP" altLang="en-US" sz="1400" b="1" dirty="0">
                          <a:solidFill>
                            <a:schemeClr val="bg1"/>
                          </a:solidFill>
                          <a:latin typeface="BIZ UDPゴシック" panose="020B0400000000000000" pitchFamily="50" charset="-128"/>
                          <a:ea typeface="BIZ UDPゴシック" panose="020B0400000000000000" pitchFamily="50" charset="-128"/>
                        </a:rPr>
                        <a:t>男女共同参画財団</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bg1"/>
                          </a:solidFill>
                          <a:latin typeface="BIZ UDPゴシック" panose="020B0400000000000000" pitchFamily="50" charset="-128"/>
                          <a:ea typeface="BIZ UDPゴシック" panose="020B0400000000000000" pitchFamily="50" charset="-128"/>
                        </a:rPr>
                        <a:t>(</a:t>
                      </a:r>
                      <a:r>
                        <a:rPr kumimoji="1" lang="ja-JP" altLang="en-US" sz="1400" b="1" dirty="0">
                          <a:solidFill>
                            <a:schemeClr val="bg1"/>
                          </a:solidFill>
                          <a:latin typeface="BIZ UDPゴシック" panose="020B0400000000000000" pitchFamily="50" charset="-128"/>
                          <a:ea typeface="BIZ UDPゴシック" panose="020B0400000000000000" pitchFamily="50" charset="-128"/>
                        </a:rPr>
                        <a:t>宮城県仙台市</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a:t>
                      </a: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solidFill>
                      <a:srgbClr val="0041FF"/>
                    </a:solidFill>
                  </a:tcPr>
                </a:tc>
                <a:extLst>
                  <a:ext uri="{0D108BD9-81ED-4DB2-BD59-A6C34878D82A}">
                    <a16:rowId xmlns:a16="http://schemas.microsoft.com/office/drawing/2014/main" xmlns="" val="2473043214"/>
                  </a:ext>
                </a:extLst>
              </a:tr>
            </a:tbl>
          </a:graphicData>
        </a:graphic>
      </p:graphicFrame>
    </p:spTree>
    <p:extLst>
      <p:ext uri="{BB962C8B-B14F-4D97-AF65-F5344CB8AC3E}">
        <p14:creationId xmlns:p14="http://schemas.microsoft.com/office/powerpoint/2010/main" val="2414213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xmlns="" id="{3D01045C-D087-40B5-8F8C-493A6715017D}"/>
              </a:ext>
            </a:extLst>
          </p:cNvPr>
          <p:cNvSpPr/>
          <p:nvPr/>
        </p:nvSpPr>
        <p:spPr>
          <a:xfrm>
            <a:off x="344556" y="3544073"/>
            <a:ext cx="8454887" cy="17228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en-US" altLang="ja-JP" sz="1600" dirty="0">
                <a:solidFill>
                  <a:srgbClr val="0041FF"/>
                </a:solidFill>
                <a:latin typeface="BIZ UDPゴシック" panose="020B0400000000000000" pitchFamily="50" charset="-128"/>
                <a:ea typeface="BIZ UDPゴシック" panose="020B0400000000000000" pitchFamily="50" charset="-128"/>
              </a:rPr>
              <a:t>【</a:t>
            </a:r>
            <a:r>
              <a:rPr kumimoji="1" lang="ja-JP" altLang="en-US" sz="1600" dirty="0">
                <a:solidFill>
                  <a:srgbClr val="0041FF"/>
                </a:solidFill>
                <a:latin typeface="BIZ UDPゴシック" panose="020B0400000000000000" pitchFamily="50" charset="-128"/>
                <a:ea typeface="BIZ UDPゴシック" panose="020B0400000000000000" pitchFamily="50" charset="-128"/>
              </a:rPr>
              <a:t>担当者のメッセージ</a:t>
            </a:r>
            <a:r>
              <a:rPr kumimoji="1" lang="en-US" altLang="ja-JP" sz="1600" dirty="0">
                <a:solidFill>
                  <a:srgbClr val="0041FF"/>
                </a:solidFill>
                <a:latin typeface="BIZ UDPゴシック" panose="020B0400000000000000" pitchFamily="50" charset="-128"/>
                <a:ea typeface="BIZ UDPゴシック" panose="020B0400000000000000" pitchFamily="50" charset="-128"/>
              </a:rPr>
              <a:t>】</a:t>
            </a:r>
            <a:r>
              <a:rPr kumimoji="1" lang="ja-JP" altLang="en-US" sz="1600" dirty="0">
                <a:solidFill>
                  <a:srgbClr val="0041FF"/>
                </a:solidFill>
                <a:latin typeface="BIZ UDPゴシック" panose="020B0400000000000000" pitchFamily="50" charset="-128"/>
                <a:ea typeface="BIZ UDPゴシック" panose="020B0400000000000000" pitchFamily="50" charset="-128"/>
              </a:rPr>
              <a:t>　</a:t>
            </a:r>
            <a:endParaRPr kumimoji="1" lang="en-US" altLang="ja-JP" sz="1600" dirty="0">
              <a:solidFill>
                <a:srgbClr val="0041FF"/>
              </a:solidFill>
              <a:latin typeface="BIZ UDPゴシック" panose="020B0400000000000000" pitchFamily="50" charset="-128"/>
              <a:ea typeface="BIZ UDPゴシック" panose="020B0400000000000000" pitchFamily="50" charset="-128"/>
            </a:endParaRPr>
          </a:p>
          <a:p>
            <a:pPr algn="just"/>
            <a:r>
              <a:rPr kumimoji="1" lang="ja-JP" altLang="en-US" sz="1600" dirty="0">
                <a:solidFill>
                  <a:schemeClr val="tx1">
                    <a:lumMod val="75000"/>
                    <a:lumOff val="25000"/>
                  </a:schemeClr>
                </a:solidFill>
                <a:latin typeface="BIZ UDPゴシック" panose="020B0400000000000000" pitchFamily="50" charset="-128"/>
                <a:ea typeface="BIZ UDPゴシック" panose="020B0400000000000000" pitchFamily="50" charset="-128"/>
              </a:rPr>
              <a:t>　すでに地域で力を発揮している草の根女性リーダーはたくさんいます。こちらから地域に</a:t>
            </a:r>
            <a:r>
              <a:rPr kumimoji="1" lang="en-US" altLang="ja-JP" sz="1600" dirty="0">
                <a:solidFill>
                  <a:schemeClr val="tx1">
                    <a:lumMod val="75000"/>
                    <a:lumOff val="25000"/>
                  </a:schemeClr>
                </a:solidFill>
                <a:latin typeface="BIZ UDPゴシック" panose="020B0400000000000000" pitchFamily="50" charset="-128"/>
                <a:ea typeface="BIZ UDPゴシック" panose="020B0400000000000000" pitchFamily="50" charset="-128"/>
              </a:rPr>
              <a:t/>
            </a:r>
            <a:br>
              <a:rPr kumimoji="1" lang="en-US" altLang="ja-JP" sz="1600"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kumimoji="1" lang="ja-JP" altLang="en-US" sz="1600" dirty="0">
                <a:solidFill>
                  <a:schemeClr val="tx1">
                    <a:lumMod val="75000"/>
                    <a:lumOff val="25000"/>
                  </a:schemeClr>
                </a:solidFill>
                <a:latin typeface="BIZ UDPゴシック" panose="020B0400000000000000" pitchFamily="50" charset="-128"/>
                <a:ea typeface="BIZ UDPゴシック" panose="020B0400000000000000" pitchFamily="50" charset="-128"/>
              </a:rPr>
              <a:t>出向くことで、彼女たちと出会うことができました。多様なフィールドをもつ女性たちから学ぶことは多いと感じます。その力を信じ、社会にもっと評価されるように見える化する、さまざまな女性リーダーが出会う場を提供する、男女共同参画センターがそのプラットフォームとなる</a:t>
            </a:r>
            <a:r>
              <a:rPr kumimoji="1" lang="en-US" altLang="ja-JP" sz="1600" dirty="0">
                <a:solidFill>
                  <a:schemeClr val="tx1">
                    <a:lumMod val="75000"/>
                    <a:lumOff val="25000"/>
                  </a:schemeClr>
                </a:solidFill>
                <a:latin typeface="BIZ UDPゴシック" panose="020B0400000000000000" pitchFamily="50" charset="-128"/>
                <a:ea typeface="BIZ UDPゴシック" panose="020B0400000000000000" pitchFamily="50" charset="-128"/>
              </a:rPr>
              <a:t/>
            </a:r>
            <a:br>
              <a:rPr kumimoji="1" lang="en-US" altLang="ja-JP" sz="1600"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kumimoji="1" lang="ja-JP" altLang="en-US" sz="1600" dirty="0">
                <a:solidFill>
                  <a:schemeClr val="tx1">
                    <a:lumMod val="75000"/>
                    <a:lumOff val="25000"/>
                  </a:schemeClr>
                </a:solidFill>
                <a:latin typeface="BIZ UDPゴシック" panose="020B0400000000000000" pitchFamily="50" charset="-128"/>
                <a:ea typeface="BIZ UDPゴシック" panose="020B0400000000000000" pitchFamily="50" charset="-128"/>
              </a:rPr>
              <a:t>よう、取り組みを続けます。</a:t>
            </a:r>
          </a:p>
        </p:txBody>
      </p:sp>
      <p:sp>
        <p:nvSpPr>
          <p:cNvPr id="9" name="四角形: 角を丸くする 8">
            <a:extLst>
              <a:ext uri="{FF2B5EF4-FFF2-40B4-BE49-F238E27FC236}">
                <a16:creationId xmlns:a16="http://schemas.microsoft.com/office/drawing/2014/main" xmlns="" id="{38922AAD-9559-4682-970E-A435170F0549}"/>
              </a:ext>
            </a:extLst>
          </p:cNvPr>
          <p:cNvSpPr/>
          <p:nvPr/>
        </p:nvSpPr>
        <p:spPr>
          <a:xfrm>
            <a:off x="344556" y="1144417"/>
            <a:ext cx="8454887" cy="2218279"/>
          </a:xfrm>
          <a:prstGeom prst="roundRect">
            <a:avLst>
              <a:gd name="adj" fmla="val 12107"/>
            </a:avLst>
          </a:prstGeom>
          <a:solidFill>
            <a:srgbClr val="FFFFD5"/>
          </a:solidFill>
          <a:ln w="38100">
            <a:solidFill>
              <a:srgbClr val="FF9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xmlns="" id="{338F8315-112A-4074-AAFD-F83089D2CDBD}"/>
              </a:ext>
            </a:extLst>
          </p:cNvPr>
          <p:cNvSpPr txBox="1"/>
          <p:nvPr/>
        </p:nvSpPr>
        <p:spPr>
          <a:xfrm>
            <a:off x="419134" y="1177435"/>
            <a:ext cx="2259725" cy="369332"/>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b="1" dirty="0">
                <a:solidFill>
                  <a:srgbClr val="FF2800"/>
                </a:solidFill>
                <a:latin typeface="BIZ UDPゴシック" panose="020B0400000000000000" pitchFamily="50" charset="-128"/>
                <a:ea typeface="BIZ UDPゴシック" panose="020B0400000000000000" pitchFamily="50" charset="-128"/>
              </a:rPr>
              <a:t>取組のポイント</a:t>
            </a:r>
          </a:p>
        </p:txBody>
      </p:sp>
      <p:sp>
        <p:nvSpPr>
          <p:cNvPr id="12" name="テキスト ボックス 11">
            <a:extLst>
              <a:ext uri="{FF2B5EF4-FFF2-40B4-BE49-F238E27FC236}">
                <a16:creationId xmlns:a16="http://schemas.microsoft.com/office/drawing/2014/main" xmlns="" id="{90607D01-F556-41F0-BF33-E3A541C5AE3F}"/>
              </a:ext>
            </a:extLst>
          </p:cNvPr>
          <p:cNvSpPr txBox="1"/>
          <p:nvPr/>
        </p:nvSpPr>
        <p:spPr>
          <a:xfrm>
            <a:off x="562010" y="1513749"/>
            <a:ext cx="8162856" cy="1785104"/>
          </a:xfrm>
          <a:prstGeom prst="rect">
            <a:avLst/>
          </a:prstGeom>
          <a:noFill/>
        </p:spPr>
        <p:txBody>
          <a:bodyPr wrap="square">
            <a:spAutoFit/>
          </a:bodyPr>
          <a:lstStyle/>
          <a:p>
            <a:pPr marL="285750" indent="-285750" algn="just">
              <a:spcAft>
                <a:spcPts val="600"/>
              </a:spcAft>
              <a:buFont typeface="Wingdings" panose="05000000000000000000" pitchFamily="2" charset="2"/>
              <a:buChar char="ü"/>
            </a:pPr>
            <a:r>
              <a:rPr kumimoji="1" lang="ja-JP" altLang="en-US" sz="20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防災の意思決定の場に女性の参画を進めるための発信に力を入れた</a:t>
            </a:r>
            <a:endParaRPr kumimoji="1"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85750" indent="-285750" algn="just">
              <a:spcAft>
                <a:spcPts val="600"/>
              </a:spcAft>
              <a:buFont typeface="Wingdings" panose="05000000000000000000" pitchFamily="2" charset="2"/>
              <a:buChar char="ü"/>
            </a:pPr>
            <a:r>
              <a:rPr kumimoji="1" lang="ja-JP" altLang="en-US" sz="20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地域防災計画に男女共同参画推進センターの役割を位置づけ</a:t>
            </a:r>
            <a:r>
              <a:rPr kumimoji="1"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、市と</a:t>
            </a:r>
            <a:r>
              <a:rPr kumimoji="1"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rPr>
              <a:t/>
            </a:r>
            <a:br>
              <a:rPr kumimoji="1"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kumimoji="1"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連携して訓練を実施した</a:t>
            </a:r>
            <a:endParaRPr kumimoji="1"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85750" indent="-285750" algn="just">
              <a:spcAft>
                <a:spcPts val="600"/>
              </a:spcAft>
              <a:buFont typeface="Wingdings" panose="05000000000000000000" pitchFamily="2" charset="2"/>
              <a:buChar char="ü"/>
            </a:pPr>
            <a:r>
              <a:rPr kumimoji="1"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災害に強いまちづくりのためには</a:t>
            </a:r>
            <a:r>
              <a:rPr kumimoji="1" lang="ja-JP" altLang="en-US" sz="20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女性のリーダーシップが必要であることを世界に向けて発信した</a:t>
            </a:r>
            <a:endParaRPr kumimoji="1"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graphicFrame>
        <p:nvGraphicFramePr>
          <p:cNvPr id="13" name="表 6">
            <a:extLst>
              <a:ext uri="{FF2B5EF4-FFF2-40B4-BE49-F238E27FC236}">
                <a16:creationId xmlns:a16="http://schemas.microsoft.com/office/drawing/2014/main" xmlns="" id="{1DB52666-B737-4CC8-86FC-D8AA2C9D5B8D}"/>
              </a:ext>
            </a:extLst>
          </p:cNvPr>
          <p:cNvGraphicFramePr>
            <a:graphicFrameLocks noGrp="1"/>
          </p:cNvGraphicFramePr>
          <p:nvPr>
            <p:extLst>
              <p:ext uri="{D42A27DB-BD31-4B8C-83A1-F6EECF244321}">
                <p14:modId xmlns:p14="http://schemas.microsoft.com/office/powerpoint/2010/main" val="1575893803"/>
              </p:ext>
            </p:extLst>
          </p:nvPr>
        </p:nvGraphicFramePr>
        <p:xfrm>
          <a:off x="344556" y="5441708"/>
          <a:ext cx="8454888" cy="1047992"/>
        </p:xfrm>
        <a:graphic>
          <a:graphicData uri="http://schemas.openxmlformats.org/drawingml/2006/table">
            <a:tbl>
              <a:tblPr firstRow="1" bandRow="1">
                <a:tableStyleId>{5C22544A-7EE6-4342-B048-85BDC9FD1C3A}</a:tableStyleId>
              </a:tblPr>
              <a:tblGrid>
                <a:gridCol w="1423842">
                  <a:extLst>
                    <a:ext uri="{9D8B030D-6E8A-4147-A177-3AD203B41FA5}">
                      <a16:colId xmlns:a16="http://schemas.microsoft.com/office/drawing/2014/main" xmlns="" val="2891368264"/>
                    </a:ext>
                  </a:extLst>
                </a:gridCol>
                <a:gridCol w="7031046">
                  <a:extLst>
                    <a:ext uri="{9D8B030D-6E8A-4147-A177-3AD203B41FA5}">
                      <a16:colId xmlns:a16="http://schemas.microsoft.com/office/drawing/2014/main" xmlns="" val="216582114"/>
                    </a:ext>
                  </a:extLst>
                </a:gridCol>
              </a:tblGrid>
              <a:tr h="1047992">
                <a:tc>
                  <a:txBody>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団体の概要</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問い合わせ先</a:t>
                      </a: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solidFill>
                      <a:srgbClr val="0041FF"/>
                    </a:solidFill>
                  </a:tcPr>
                </a:tc>
                <a:tc>
                  <a:txBody>
                    <a:bodyPr/>
                    <a:lstStyle/>
                    <a:p>
                      <a:pPr algn="l"/>
                      <a:r>
                        <a:rPr kumimoji="1" lang="ja-JP" altLang="en-US" sz="1800" b="1" dirty="0">
                          <a:solidFill>
                            <a:srgbClr val="0041FF"/>
                          </a:solidFill>
                          <a:latin typeface="BIZ UDPゴシック" panose="020B0400000000000000" pitchFamily="50" charset="-128"/>
                          <a:ea typeface="BIZ UDPゴシック" panose="020B0400000000000000" pitchFamily="50" charset="-128"/>
                        </a:rPr>
                        <a:t>公益財団法人　せんだい男女共同参画財団</a:t>
                      </a:r>
                    </a:p>
                    <a:p>
                      <a:pPr algn="l"/>
                      <a:r>
                        <a:rPr kumimoji="1" lang="zh-TW" altLang="en-US" sz="1200" b="0" dirty="0">
                          <a:solidFill>
                            <a:srgbClr val="0041FF"/>
                          </a:solidFill>
                          <a:latin typeface="BIZ UDPゴシック" panose="020B0400000000000000" pitchFamily="50" charset="-128"/>
                          <a:ea typeface="BIZ UDPゴシック" panose="020B0400000000000000" pitchFamily="50" charset="-128"/>
                        </a:rPr>
                        <a:t>〒</a:t>
                      </a:r>
                      <a:r>
                        <a:rPr kumimoji="1" lang="en-US" altLang="zh-TW" sz="1200" b="0" dirty="0">
                          <a:solidFill>
                            <a:srgbClr val="0041FF"/>
                          </a:solidFill>
                          <a:latin typeface="BIZ UDPゴシック" panose="020B0400000000000000" pitchFamily="50" charset="-128"/>
                          <a:ea typeface="BIZ UDPゴシック" panose="020B0400000000000000" pitchFamily="50" charset="-128"/>
                        </a:rPr>
                        <a:t>980-6128</a:t>
                      </a:r>
                      <a:r>
                        <a:rPr kumimoji="1" lang="zh-TW" altLang="en-US" sz="1200" b="0" dirty="0">
                          <a:solidFill>
                            <a:srgbClr val="0041FF"/>
                          </a:solidFill>
                          <a:latin typeface="BIZ UDPゴシック" panose="020B0400000000000000" pitchFamily="50" charset="-128"/>
                          <a:ea typeface="BIZ UDPゴシック" panose="020B0400000000000000" pitchFamily="50" charset="-128"/>
                        </a:rPr>
                        <a:t>　仙台市青葉区中央</a:t>
                      </a:r>
                      <a:r>
                        <a:rPr kumimoji="1" lang="en-US" altLang="zh-TW" sz="1200" b="0" dirty="0">
                          <a:solidFill>
                            <a:srgbClr val="0041FF"/>
                          </a:solidFill>
                          <a:latin typeface="BIZ UDPゴシック" panose="020B0400000000000000" pitchFamily="50" charset="-128"/>
                          <a:ea typeface="BIZ UDPゴシック" panose="020B0400000000000000" pitchFamily="50" charset="-128"/>
                        </a:rPr>
                        <a:t>1-3-1</a:t>
                      </a:r>
                      <a:r>
                        <a:rPr kumimoji="1" lang="zh-TW" altLang="en-US" sz="1200" b="0" dirty="0">
                          <a:solidFill>
                            <a:srgbClr val="0041FF"/>
                          </a:solidFill>
                          <a:latin typeface="BIZ UDPゴシック" panose="020B0400000000000000" pitchFamily="50" charset="-128"/>
                          <a:ea typeface="BIZ UDPゴシック" panose="020B0400000000000000" pitchFamily="50" charset="-128"/>
                        </a:rPr>
                        <a:t>　</a:t>
                      </a:r>
                      <a:r>
                        <a:rPr kumimoji="1" lang="en-US" altLang="zh-TW" sz="1200" b="0" dirty="0">
                          <a:solidFill>
                            <a:srgbClr val="0041FF"/>
                          </a:solidFill>
                          <a:latin typeface="BIZ UDPゴシック" panose="020B0400000000000000" pitchFamily="50" charset="-128"/>
                          <a:ea typeface="BIZ UDPゴシック" panose="020B0400000000000000" pitchFamily="50" charset="-128"/>
                        </a:rPr>
                        <a:t>AER29</a:t>
                      </a:r>
                      <a:r>
                        <a:rPr kumimoji="1" lang="zh-TW" altLang="en-US" sz="1200" b="0" dirty="0">
                          <a:solidFill>
                            <a:srgbClr val="0041FF"/>
                          </a:solidFill>
                          <a:latin typeface="BIZ UDPゴシック" panose="020B0400000000000000" pitchFamily="50" charset="-128"/>
                          <a:ea typeface="BIZ UDPゴシック" panose="020B0400000000000000" pitchFamily="50" charset="-128"/>
                        </a:rPr>
                        <a:t>階</a:t>
                      </a:r>
                      <a:endParaRPr kumimoji="1" lang="en-US" altLang="ja-JP" sz="1200" b="0" dirty="0">
                        <a:solidFill>
                          <a:srgbClr val="0041FF"/>
                        </a:solidFill>
                        <a:latin typeface="BIZ UDPゴシック" panose="020B0400000000000000" pitchFamily="50" charset="-128"/>
                        <a:ea typeface="BIZ UDPゴシック" panose="020B0400000000000000" pitchFamily="50" charset="-128"/>
                      </a:endParaRPr>
                    </a:p>
                    <a:p>
                      <a:pPr algn="l"/>
                      <a:r>
                        <a:rPr kumimoji="1" lang="en-US" altLang="ja-JP" sz="1200" b="0" dirty="0">
                          <a:solidFill>
                            <a:srgbClr val="0041FF"/>
                          </a:solidFill>
                          <a:latin typeface="BIZ UDPゴシック" panose="020B0400000000000000" pitchFamily="50" charset="-128"/>
                          <a:ea typeface="BIZ UDPゴシック" panose="020B0400000000000000" pitchFamily="50" charset="-128"/>
                        </a:rPr>
                        <a:t>TEL : 022-212-1627</a:t>
                      </a:r>
                    </a:p>
                    <a:p>
                      <a:pPr algn="l"/>
                      <a:r>
                        <a:rPr kumimoji="1" lang="en-US" altLang="ja-JP" sz="1200" b="0" dirty="0">
                          <a:solidFill>
                            <a:srgbClr val="0041FF"/>
                          </a:solidFill>
                          <a:latin typeface="BIZ UDPゴシック" panose="020B0400000000000000" pitchFamily="50" charset="-128"/>
                          <a:ea typeface="BIZ UDPゴシック" panose="020B0400000000000000" pitchFamily="50" charset="-128"/>
                        </a:rPr>
                        <a:t>https://www.sendai-l.jp/</a:t>
                      </a:r>
                      <a:endParaRPr kumimoji="1" lang="ja-JP" altLang="en-US" sz="1200" b="0" dirty="0">
                        <a:solidFill>
                          <a:srgbClr val="0041FF"/>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473043214"/>
                  </a:ext>
                </a:extLst>
              </a:tr>
            </a:tbl>
          </a:graphicData>
        </a:graphic>
      </p:graphicFrame>
      <p:sp>
        <p:nvSpPr>
          <p:cNvPr id="11" name="スライド番号プレースホルダー 2">
            <a:extLst>
              <a:ext uri="{FF2B5EF4-FFF2-40B4-BE49-F238E27FC236}">
                <a16:creationId xmlns:a16="http://schemas.microsoft.com/office/drawing/2014/main" xmlns="" id="{1B48C219-0A99-49FB-A0AF-624AD673F48E}"/>
              </a:ext>
            </a:extLst>
          </p:cNvPr>
          <p:cNvSpPr>
            <a:spLocks noGrp="1"/>
          </p:cNvSpPr>
          <p:nvPr>
            <p:ph type="sldNum" sz="quarter" idx="12"/>
          </p:nvPr>
        </p:nvSpPr>
        <p:spPr>
          <a:xfrm>
            <a:off x="7045452" y="6456299"/>
            <a:ext cx="2057400" cy="365125"/>
          </a:xfrm>
        </p:spPr>
        <p:txBody>
          <a:bodyPr/>
          <a:lstStyle/>
          <a:p>
            <a:r>
              <a:rPr kumimoji="1" lang="ja-JP" altLang="en-US" dirty="0"/>
              <a:t>７／</a:t>
            </a:r>
            <a:r>
              <a:rPr kumimoji="1" lang="en-US" altLang="ja-JP" dirty="0"/>
              <a:t>7</a:t>
            </a:r>
            <a:endParaRPr kumimoji="1" lang="ja-JP" altLang="en-US" dirty="0"/>
          </a:p>
        </p:txBody>
      </p:sp>
      <p:graphicFrame>
        <p:nvGraphicFramePr>
          <p:cNvPr id="14" name="表 6">
            <a:extLst>
              <a:ext uri="{FF2B5EF4-FFF2-40B4-BE49-F238E27FC236}">
                <a16:creationId xmlns:a16="http://schemas.microsoft.com/office/drawing/2014/main" xmlns="" id="{6CDFA835-53C5-439B-8738-D4170C9AB768}"/>
              </a:ext>
            </a:extLst>
          </p:cNvPr>
          <p:cNvGraphicFramePr>
            <a:graphicFrameLocks noGrp="1"/>
          </p:cNvGraphicFramePr>
          <p:nvPr>
            <p:extLst>
              <p:ext uri="{D42A27DB-BD31-4B8C-83A1-F6EECF244321}">
                <p14:modId xmlns:p14="http://schemas.microsoft.com/office/powerpoint/2010/main" val="469850424"/>
              </p:ext>
            </p:extLst>
          </p:nvPr>
        </p:nvGraphicFramePr>
        <p:xfrm>
          <a:off x="41148" y="11645"/>
          <a:ext cx="9061704" cy="944880"/>
        </p:xfrm>
        <a:graphic>
          <a:graphicData uri="http://schemas.openxmlformats.org/drawingml/2006/table">
            <a:tbl>
              <a:tblPr firstRow="1" bandRow="1">
                <a:tableStyleId>{5C22544A-7EE6-4342-B048-85BDC9FD1C3A}</a:tableStyleId>
              </a:tblPr>
              <a:tblGrid>
                <a:gridCol w="1199597">
                  <a:extLst>
                    <a:ext uri="{9D8B030D-6E8A-4147-A177-3AD203B41FA5}">
                      <a16:colId xmlns:a16="http://schemas.microsoft.com/office/drawing/2014/main" xmlns="" val="2891368264"/>
                    </a:ext>
                  </a:extLst>
                </a:gridCol>
                <a:gridCol w="6150655">
                  <a:extLst>
                    <a:ext uri="{9D8B030D-6E8A-4147-A177-3AD203B41FA5}">
                      <a16:colId xmlns:a16="http://schemas.microsoft.com/office/drawing/2014/main" xmlns="" val="216582114"/>
                    </a:ext>
                  </a:extLst>
                </a:gridCol>
                <a:gridCol w="1711452">
                  <a:extLst>
                    <a:ext uri="{9D8B030D-6E8A-4147-A177-3AD203B41FA5}">
                      <a16:colId xmlns:a16="http://schemas.microsoft.com/office/drawing/2014/main" xmlns="" val="255611106"/>
                    </a:ext>
                  </a:extLst>
                </a:gridCol>
              </a:tblGrid>
              <a:tr h="272008">
                <a:tc>
                  <a:txBody>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事例</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16</a:t>
                      </a: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solidFill>
                      <a:srgbClr val="0041FF"/>
                    </a:solidFill>
                  </a:tcPr>
                </a:tc>
                <a:tc>
                  <a:txBody>
                    <a:bodyPr/>
                    <a:lstStyle/>
                    <a:p>
                      <a:pPr algn="l"/>
                      <a:r>
                        <a:rPr kumimoji="1" lang="ja-JP" altLang="en-US" sz="1800" b="1" dirty="0">
                          <a:solidFill>
                            <a:srgbClr val="0041FF"/>
                          </a:solidFill>
                          <a:latin typeface="BIZ UDPゴシック" panose="020B0400000000000000" pitchFamily="50" charset="-128"/>
                          <a:ea typeface="BIZ UDPゴシック" panose="020B0400000000000000" pitchFamily="50" charset="-128"/>
                        </a:rPr>
                        <a:t>意思決定の場への女性の参画拡大のための取組</a:t>
                      </a:r>
                      <a:endParaRPr kumimoji="1" lang="en-US" altLang="ja-JP" sz="1800" b="1" dirty="0">
                        <a:solidFill>
                          <a:srgbClr val="0041FF"/>
                        </a:solidFill>
                        <a:latin typeface="BIZ UDPゴシック" panose="020B0400000000000000" pitchFamily="50" charset="-128"/>
                        <a:ea typeface="BIZ UDPゴシック" panose="020B0400000000000000" pitchFamily="50" charset="-128"/>
                      </a:endParaRPr>
                    </a:p>
                    <a:p>
                      <a:pPr algn="l"/>
                      <a:r>
                        <a:rPr kumimoji="1" lang="ja-JP" altLang="en-US" sz="1800" b="1" dirty="0">
                          <a:solidFill>
                            <a:srgbClr val="0041FF"/>
                          </a:solidFill>
                          <a:latin typeface="BIZ UDPゴシック" panose="020B0400000000000000" pitchFamily="50" charset="-128"/>
                          <a:ea typeface="BIZ UDPゴシック" panose="020B0400000000000000" pitchFamily="50" charset="-128"/>
                        </a:rPr>
                        <a:t>地域防災計画に男女共同参画センターの役割を位置づけ</a:t>
                      </a: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公益財団法人　　　せんだい</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
                      </a:r>
                      <a:br>
                        <a:rPr kumimoji="1" lang="en-US" altLang="ja-JP" sz="1400" b="1" dirty="0">
                          <a:solidFill>
                            <a:schemeClr val="bg1"/>
                          </a:solidFill>
                          <a:latin typeface="BIZ UDPゴシック" panose="020B0400000000000000" pitchFamily="50" charset="-128"/>
                          <a:ea typeface="BIZ UDPゴシック" panose="020B0400000000000000" pitchFamily="50" charset="-128"/>
                        </a:rPr>
                      </a:br>
                      <a:r>
                        <a:rPr kumimoji="1" lang="ja-JP" altLang="en-US" sz="1400" b="1" dirty="0">
                          <a:solidFill>
                            <a:schemeClr val="bg1"/>
                          </a:solidFill>
                          <a:latin typeface="BIZ UDPゴシック" panose="020B0400000000000000" pitchFamily="50" charset="-128"/>
                          <a:ea typeface="BIZ UDPゴシック" panose="020B0400000000000000" pitchFamily="50" charset="-128"/>
                        </a:rPr>
                        <a:t>男女共同参画財団</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bg1"/>
                          </a:solidFill>
                          <a:latin typeface="BIZ UDPゴシック" panose="020B0400000000000000" pitchFamily="50" charset="-128"/>
                          <a:ea typeface="BIZ UDPゴシック" panose="020B0400000000000000" pitchFamily="50" charset="-128"/>
                        </a:rPr>
                        <a:t>(</a:t>
                      </a:r>
                      <a:r>
                        <a:rPr kumimoji="1" lang="ja-JP" altLang="en-US" sz="1400" b="1" dirty="0">
                          <a:solidFill>
                            <a:schemeClr val="bg1"/>
                          </a:solidFill>
                          <a:latin typeface="BIZ UDPゴシック" panose="020B0400000000000000" pitchFamily="50" charset="-128"/>
                          <a:ea typeface="BIZ UDPゴシック" panose="020B0400000000000000" pitchFamily="50" charset="-128"/>
                        </a:rPr>
                        <a:t>宮城県仙台市</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a:t>
                      </a: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solidFill>
                      <a:srgbClr val="0041FF"/>
                    </a:solidFill>
                  </a:tcPr>
                </a:tc>
                <a:extLst>
                  <a:ext uri="{0D108BD9-81ED-4DB2-BD59-A6C34878D82A}">
                    <a16:rowId xmlns:a16="http://schemas.microsoft.com/office/drawing/2014/main" xmlns="" val="2473043214"/>
                  </a:ext>
                </a:extLst>
              </a:tr>
            </a:tbl>
          </a:graphicData>
        </a:graphic>
      </p:graphicFrame>
      <p:pic>
        <p:nvPicPr>
          <p:cNvPr id="4" name="図 3">
            <a:extLst>
              <a:ext uri="{FF2B5EF4-FFF2-40B4-BE49-F238E27FC236}">
                <a16:creationId xmlns:a16="http://schemas.microsoft.com/office/drawing/2014/main" xmlns="" id="{1BC83E3E-1E65-431E-8B10-BD9F360B26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1172" y="5479288"/>
            <a:ext cx="989368" cy="989368"/>
          </a:xfrm>
          <a:prstGeom prst="rect">
            <a:avLst/>
          </a:prstGeom>
        </p:spPr>
      </p:pic>
    </p:spTree>
    <p:extLst>
      <p:ext uri="{BB962C8B-B14F-4D97-AF65-F5344CB8AC3E}">
        <p14:creationId xmlns:p14="http://schemas.microsoft.com/office/powerpoint/2010/main" val="357761927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1350</Words>
  <Application>Microsoft Office PowerPoint</Application>
  <PresentationFormat>画面に合わせる (4:3)</PresentationFormat>
  <Paragraphs>151</Paragraphs>
  <Slides>7</Slides>
  <Notes>7</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7</vt:i4>
      </vt:variant>
    </vt:vector>
  </HeadingPairs>
  <TitlesOfParts>
    <vt:vector size="18" baseType="lpstr">
      <vt:lpstr>BIZ UDPゴシック</vt:lpstr>
      <vt:lpstr>HGPｺﾞｼｯｸM</vt:lpstr>
      <vt:lpstr>ＭＳ Ｐゴシック</vt:lpstr>
      <vt:lpstr>游ゴシック</vt:lpstr>
      <vt:lpstr>游ゴシック Light</vt:lpstr>
      <vt:lpstr>Arial</vt:lpstr>
      <vt:lpstr>Calibri</vt:lpstr>
      <vt:lpstr>Calibri Light</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2021-05-13T15:52:44Z</dcterms:created>
  <dcterms:modified xsi:type="dcterms:W3CDTF">2021-05-13T15:52:58Z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