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56" r:id="rId2"/>
    <p:sldId id="260" r:id="rId3"/>
    <p:sldId id="262" r:id="rId4"/>
    <p:sldId id="264" r:id="rId5"/>
    <p:sldId id="265" r:id="rId6"/>
    <p:sldId id="263" r:id="rId7"/>
    <p:sldId id="261" r:id="rId8"/>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A0"/>
    <a:srgbClr val="0041FF"/>
    <a:srgbClr val="FF9900"/>
    <a:srgbClr val="FFFFD5"/>
    <a:srgbClr val="FFFF99"/>
    <a:srgbClr val="FF2800"/>
    <a:srgbClr val="35A16B"/>
    <a:srgbClr val="E4F8B2"/>
    <a:srgbClr val="CCF2FC"/>
    <a:srgbClr val="B4EB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61ACD-41A9-4A8E-964D-7F44894D3979}" v="1" dt="2021-05-13T05:55:25.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9" autoAdjust="0"/>
    <p:restoredTop sz="95748" autoAdjust="0"/>
  </p:normalViewPr>
  <p:slideViewPr>
    <p:cSldViewPr snapToGrid="0" showGuides="1">
      <p:cViewPr varScale="1">
        <p:scale>
          <a:sx n="91" d="100"/>
          <a:sy n="91" d="100"/>
        </p:scale>
        <p:origin x="786" y="90"/>
      </p:cViewPr>
      <p:guideLst>
        <p:guide orient="horz" pos="2273"/>
        <p:guide pos="292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17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本 加良子" userId="0c6ae3ae-d856-42b3-a34a-032faf097262" providerId="ADAL" clId="{04361ACD-41A9-4A8E-964D-7F44894D3979}"/>
    <pc:docChg chg="custSel modSld modNotesMaster">
      <pc:chgData name="竹本 加良子" userId="0c6ae3ae-d856-42b3-a34a-032faf097262" providerId="ADAL" clId="{04361ACD-41A9-4A8E-964D-7F44894D3979}" dt="2021-05-13T05:56:45.993" v="25" actId="14100"/>
      <pc:docMkLst>
        <pc:docMk/>
      </pc:docMkLst>
      <pc:sldChg chg="modSp mod modNotes">
        <pc:chgData name="竹本 加良子" userId="0c6ae3ae-d856-42b3-a34a-032faf097262" providerId="ADAL" clId="{04361ACD-41A9-4A8E-964D-7F44894D3979}" dt="2021-05-13T05:55:25.393" v="20"/>
        <pc:sldMkLst>
          <pc:docMk/>
          <pc:sldMk cId="1656790617" sldId="256"/>
        </pc:sldMkLst>
        <pc:spChg chg="mod">
          <ac:chgData name="竹本 加良子" userId="0c6ae3ae-d856-42b3-a34a-032faf097262" providerId="ADAL" clId="{04361ACD-41A9-4A8E-964D-7F44894D3979}" dt="2021-05-13T05:52:36.060" v="0" actId="13926"/>
          <ac:spMkLst>
            <pc:docMk/>
            <pc:sldMk cId="1656790617" sldId="256"/>
            <ac:spMk id="12" creationId="{BB1F8914-60C8-4060-9C1B-6AAB2100E51C}"/>
          </ac:spMkLst>
        </pc:spChg>
        <pc:spChg chg="mod">
          <ac:chgData name="竹本 加良子" userId="0c6ae3ae-d856-42b3-a34a-032faf097262" providerId="ADAL" clId="{04361ACD-41A9-4A8E-964D-7F44894D3979}" dt="2021-05-13T05:52:36.060" v="0" actId="13926"/>
          <ac:spMkLst>
            <pc:docMk/>
            <pc:sldMk cId="1656790617" sldId="256"/>
            <ac:spMk id="29" creationId="{5E3C2104-866E-4DB6-B00F-EDA8E5F65A2C}"/>
          </ac:spMkLst>
        </pc:spChg>
        <pc:spChg chg="mod">
          <ac:chgData name="竹本 加良子" userId="0c6ae3ae-d856-42b3-a34a-032faf097262" providerId="ADAL" clId="{04361ACD-41A9-4A8E-964D-7F44894D3979}" dt="2021-05-13T05:52:36.060" v="0" actId="13926"/>
          <ac:spMkLst>
            <pc:docMk/>
            <pc:sldMk cId="1656790617" sldId="256"/>
            <ac:spMk id="31" creationId="{617D288C-586F-44FC-8C1A-AF1EBF787B1F}"/>
          </ac:spMkLst>
        </pc:spChg>
      </pc:sldChg>
      <pc:sldChg chg="modSp mod modNotes">
        <pc:chgData name="竹本 加良子" userId="0c6ae3ae-d856-42b3-a34a-032faf097262" providerId="ADAL" clId="{04361ACD-41A9-4A8E-964D-7F44894D3979}" dt="2021-05-13T05:56:28.267" v="22" actId="14100"/>
        <pc:sldMkLst>
          <pc:docMk/>
          <pc:sldMk cId="1618124736" sldId="260"/>
        </pc:sldMkLst>
        <pc:spChg chg="mod">
          <ac:chgData name="竹本 加良子" userId="0c6ae3ae-d856-42b3-a34a-032faf097262" providerId="ADAL" clId="{04361ACD-41A9-4A8E-964D-7F44894D3979}" dt="2021-05-13T05:52:39.307" v="1" actId="13926"/>
          <ac:spMkLst>
            <pc:docMk/>
            <pc:sldMk cId="1618124736" sldId="260"/>
            <ac:spMk id="4" creationId="{D07B0BB3-2137-4523-A8D9-EB4D1FC2B744}"/>
          </ac:spMkLst>
        </pc:spChg>
        <pc:spChg chg="mod">
          <ac:chgData name="竹本 加良子" userId="0c6ae3ae-d856-42b3-a34a-032faf097262" providerId="ADAL" clId="{04361ACD-41A9-4A8E-964D-7F44894D3979}" dt="2021-05-13T05:52:39.307" v="1" actId="13926"/>
          <ac:spMkLst>
            <pc:docMk/>
            <pc:sldMk cId="1618124736" sldId="260"/>
            <ac:spMk id="18" creationId="{BF969B33-F3C5-4111-B5C9-E89AE3A205FA}"/>
          </ac:spMkLst>
        </pc:spChg>
      </pc:sldChg>
      <pc:sldChg chg="modSp mod modNotes">
        <pc:chgData name="竹本 加良子" userId="0c6ae3ae-d856-42b3-a34a-032faf097262" providerId="ADAL" clId="{04361ACD-41A9-4A8E-964D-7F44894D3979}" dt="2021-05-13T05:56:13.636" v="21" actId="14100"/>
        <pc:sldMkLst>
          <pc:docMk/>
          <pc:sldMk cId="3577619276" sldId="261"/>
        </pc:sldMkLst>
        <pc:spChg chg="mod">
          <ac:chgData name="竹本 加良子" userId="0c6ae3ae-d856-42b3-a34a-032faf097262" providerId="ADAL" clId="{04361ACD-41A9-4A8E-964D-7F44894D3979}" dt="2021-05-13T05:53:08.562" v="9" actId="13926"/>
          <ac:spMkLst>
            <pc:docMk/>
            <pc:sldMk cId="3577619276" sldId="261"/>
            <ac:spMk id="6" creationId="{3D01045C-D087-40B5-8F8C-493A6715017D}"/>
          </ac:spMkLst>
        </pc:spChg>
      </pc:sldChg>
      <pc:sldChg chg="delSp mod modNotes">
        <pc:chgData name="竹本 加良子" userId="0c6ae3ae-d856-42b3-a34a-032faf097262" providerId="ADAL" clId="{04361ACD-41A9-4A8E-964D-7F44894D3979}" dt="2021-05-13T05:56:33.414" v="23" actId="14100"/>
        <pc:sldMkLst>
          <pc:docMk/>
          <pc:sldMk cId="1873224750" sldId="262"/>
        </pc:sldMkLst>
        <pc:spChg chg="del">
          <ac:chgData name="竹本 加良子" userId="0c6ae3ae-d856-42b3-a34a-032faf097262" providerId="ADAL" clId="{04361ACD-41A9-4A8E-964D-7F44894D3979}" dt="2021-05-13T05:52:43.108" v="2" actId="478"/>
          <ac:spMkLst>
            <pc:docMk/>
            <pc:sldMk cId="1873224750" sldId="262"/>
            <ac:spMk id="2" creationId="{2C0A3513-7DD5-45B7-AABB-74E87F22E1D9}"/>
          </ac:spMkLst>
        </pc:spChg>
      </pc:sldChg>
      <pc:sldChg chg="modSp mod modNotes">
        <pc:chgData name="竹本 加良子" userId="0c6ae3ae-d856-42b3-a34a-032faf097262" providerId="ADAL" clId="{04361ACD-41A9-4A8E-964D-7F44894D3979}" dt="2021-05-13T05:55:25.393" v="20"/>
        <pc:sldMkLst>
          <pc:docMk/>
          <pc:sldMk cId="2414213830" sldId="263"/>
        </pc:sldMkLst>
        <pc:spChg chg="mod">
          <ac:chgData name="竹本 加良子" userId="0c6ae3ae-d856-42b3-a34a-032faf097262" providerId="ADAL" clId="{04361ACD-41A9-4A8E-964D-7F44894D3979}" dt="2021-05-13T05:53:00.890" v="7" actId="13926"/>
          <ac:spMkLst>
            <pc:docMk/>
            <pc:sldMk cId="2414213830" sldId="263"/>
            <ac:spMk id="2" creationId="{F283D546-1C66-42DD-9106-1FF6C60F0111}"/>
          </ac:spMkLst>
        </pc:spChg>
        <pc:spChg chg="mod">
          <ac:chgData name="竹本 加良子" userId="0c6ae3ae-d856-42b3-a34a-032faf097262" providerId="ADAL" clId="{04361ACD-41A9-4A8E-964D-7F44894D3979}" dt="2021-05-13T05:52:56.944" v="5" actId="13926"/>
          <ac:spMkLst>
            <pc:docMk/>
            <pc:sldMk cId="2414213830" sldId="263"/>
            <ac:spMk id="13" creationId="{63303782-85C2-4E9E-814A-483EB019E2E5}"/>
          </ac:spMkLst>
        </pc:spChg>
        <pc:spChg chg="mod">
          <ac:chgData name="竹本 加良子" userId="0c6ae3ae-d856-42b3-a34a-032faf097262" providerId="ADAL" clId="{04361ACD-41A9-4A8E-964D-7F44894D3979}" dt="2021-05-13T05:52:58.670" v="6" actId="13926"/>
          <ac:spMkLst>
            <pc:docMk/>
            <pc:sldMk cId="2414213830" sldId="263"/>
            <ac:spMk id="20" creationId="{F79E352C-B51D-45D9-9204-8EE8C9EEE711}"/>
          </ac:spMkLst>
        </pc:spChg>
      </pc:sldChg>
      <pc:sldChg chg="modSp mod modNotes">
        <pc:chgData name="竹本 加良子" userId="0c6ae3ae-d856-42b3-a34a-032faf097262" providerId="ADAL" clId="{04361ACD-41A9-4A8E-964D-7F44894D3979}" dt="2021-05-13T05:56:40.821" v="24" actId="14100"/>
        <pc:sldMkLst>
          <pc:docMk/>
          <pc:sldMk cId="267137901" sldId="264"/>
        </pc:sldMkLst>
        <pc:spChg chg="mod">
          <ac:chgData name="竹本 加良子" userId="0c6ae3ae-d856-42b3-a34a-032faf097262" providerId="ADAL" clId="{04361ACD-41A9-4A8E-964D-7F44894D3979}" dt="2021-05-13T05:52:49.082" v="3" actId="13926"/>
          <ac:spMkLst>
            <pc:docMk/>
            <pc:sldMk cId="267137901" sldId="264"/>
            <ac:spMk id="34" creationId="{94851362-37B1-454B-B349-3B13B3D94DFC}"/>
          </ac:spMkLst>
        </pc:spChg>
      </pc:sldChg>
      <pc:sldChg chg="modSp mod modNotes">
        <pc:chgData name="竹本 加良子" userId="0c6ae3ae-d856-42b3-a34a-032faf097262" providerId="ADAL" clId="{04361ACD-41A9-4A8E-964D-7F44894D3979}" dt="2021-05-13T05:56:45.993" v="25" actId="14100"/>
        <pc:sldMkLst>
          <pc:docMk/>
          <pc:sldMk cId="1031343063" sldId="265"/>
        </pc:sldMkLst>
        <pc:spChg chg="mod">
          <ac:chgData name="竹本 加良子" userId="0c6ae3ae-d856-42b3-a34a-032faf097262" providerId="ADAL" clId="{04361ACD-41A9-4A8E-964D-7F44894D3979}" dt="2021-05-13T05:52:52.842" v="4" actId="13926"/>
          <ac:spMkLst>
            <pc:docMk/>
            <pc:sldMk cId="1031343063" sldId="265"/>
            <ac:spMk id="26" creationId="{380AF3DE-6722-4603-8199-AFDF7F02458B}"/>
          </ac:spMkLst>
        </pc:spChg>
      </pc:sldChg>
    </pc:docChg>
  </pc:docChgLst>
  <pc:docChgLst>
    <pc:chgData name="竹本 加良子" userId="0c6ae3ae-d856-42b3-a34a-032faf097262" providerId="ADAL" clId="{5CDB7F96-8357-45AF-9441-C8CF4901C45B}"/>
    <pc:docChg chg="custSel modSld">
      <pc:chgData name="竹本 加良子" userId="0c6ae3ae-d856-42b3-a34a-032faf097262" providerId="ADAL" clId="{5CDB7F96-8357-45AF-9441-C8CF4901C45B}" dt="2021-05-10T09:18:18.080" v="14" actId="14100"/>
      <pc:docMkLst>
        <pc:docMk/>
      </pc:docMkLst>
      <pc:sldChg chg="modNotes">
        <pc:chgData name="竹本 加良子" userId="0c6ae3ae-d856-42b3-a34a-032faf097262" providerId="ADAL" clId="{5CDB7F96-8357-45AF-9441-C8CF4901C45B}" dt="2021-05-07T23:50:36.316" v="0" actId="14100"/>
        <pc:sldMkLst>
          <pc:docMk/>
          <pc:sldMk cId="1656790617" sldId="256"/>
        </pc:sldMkLst>
      </pc:sldChg>
      <pc:sldChg chg="modSp mod">
        <pc:chgData name="竹本 加良子" userId="0c6ae3ae-d856-42b3-a34a-032faf097262" providerId="ADAL" clId="{5CDB7F96-8357-45AF-9441-C8CF4901C45B}" dt="2021-05-10T09:18:18.080" v="14" actId="14100"/>
        <pc:sldMkLst>
          <pc:docMk/>
          <pc:sldMk cId="1873224750" sldId="262"/>
        </pc:sldMkLst>
        <pc:spChg chg="mod">
          <ac:chgData name="竹本 加良子" userId="0c6ae3ae-d856-42b3-a34a-032faf097262" providerId="ADAL" clId="{5CDB7F96-8357-45AF-9441-C8CF4901C45B}" dt="2021-05-10T09:18:18.080" v="14" actId="14100"/>
          <ac:spMkLst>
            <pc:docMk/>
            <pc:sldMk cId="1873224750" sldId="262"/>
            <ac:spMk id="2" creationId="{2C0A3513-7DD5-45B7-AABB-74E87F22E1D9}"/>
          </ac:spMkLst>
        </pc:spChg>
      </pc:sldChg>
      <pc:sldChg chg="delCm">
        <pc:chgData name="竹本 加良子" userId="0c6ae3ae-d856-42b3-a34a-032faf097262" providerId="ADAL" clId="{5CDB7F96-8357-45AF-9441-C8CF4901C45B}" dt="2021-05-08T00:17:54.022" v="3" actId="1592"/>
        <pc:sldMkLst>
          <pc:docMk/>
          <pc:sldMk cId="2414213830" sldId="263"/>
        </pc:sldMkLst>
      </pc:sldChg>
      <pc:sldChg chg="modNotes">
        <pc:chgData name="竹本 加良子" userId="0c6ae3ae-d856-42b3-a34a-032faf097262" providerId="ADAL" clId="{5CDB7F96-8357-45AF-9441-C8CF4901C45B}" dt="2021-05-07T23:51:04.960" v="2" actId="14100"/>
        <pc:sldMkLst>
          <pc:docMk/>
          <pc:sldMk cId="1031343063" sldId="265"/>
        </pc:sldMkLst>
      </pc:sldChg>
    </pc:docChg>
  </pc:docChgLst>
  <pc:docChgLst>
    <pc:chgData name="竹本 加良子" userId="0c6ae3ae-d856-42b3-a34a-032faf097262" providerId="ADAL" clId="{4E5DCF09-B7E7-47C4-85DF-32351A7E52ED}"/>
    <pc:docChg chg="modSld">
      <pc:chgData name="竹本 加良子" userId="0c6ae3ae-d856-42b3-a34a-032faf097262" providerId="ADAL" clId="{4E5DCF09-B7E7-47C4-85DF-32351A7E52ED}" dt="2021-05-13T05:58:39.504" v="13" actId="20577"/>
      <pc:docMkLst>
        <pc:docMk/>
      </pc:docMkLst>
      <pc:sldChg chg="modNotes">
        <pc:chgData name="竹本 加良子" userId="0c6ae3ae-d856-42b3-a34a-032faf097262" providerId="ADAL" clId="{4E5DCF09-B7E7-47C4-85DF-32351A7E52ED}" dt="2021-05-13T05:58:07.986" v="0" actId="6549"/>
        <pc:sldMkLst>
          <pc:docMk/>
          <pc:sldMk cId="1656790617" sldId="256"/>
        </pc:sldMkLst>
      </pc:sldChg>
      <pc:sldChg chg="modNotes">
        <pc:chgData name="竹本 加良子" userId="0c6ae3ae-d856-42b3-a34a-032faf097262" providerId="ADAL" clId="{4E5DCF09-B7E7-47C4-85DF-32351A7E52ED}" dt="2021-05-13T05:58:11.936" v="1" actId="6549"/>
        <pc:sldMkLst>
          <pc:docMk/>
          <pc:sldMk cId="1618124736" sldId="260"/>
        </pc:sldMkLst>
      </pc:sldChg>
      <pc:sldChg chg="modNotes">
        <pc:chgData name="竹本 加良子" userId="0c6ae3ae-d856-42b3-a34a-032faf097262" providerId="ADAL" clId="{4E5DCF09-B7E7-47C4-85DF-32351A7E52ED}" dt="2021-05-13T05:58:39.504" v="13" actId="20577"/>
        <pc:sldMkLst>
          <pc:docMk/>
          <pc:sldMk cId="3577619276" sldId="261"/>
        </pc:sldMkLst>
      </pc:sldChg>
      <pc:sldChg chg="modNotes">
        <pc:chgData name="竹本 加良子" userId="0c6ae3ae-d856-42b3-a34a-032faf097262" providerId="ADAL" clId="{4E5DCF09-B7E7-47C4-85DF-32351A7E52ED}" dt="2021-05-13T05:58:19.240" v="3" actId="5793"/>
        <pc:sldMkLst>
          <pc:docMk/>
          <pc:sldMk cId="1873224750" sldId="262"/>
        </pc:sldMkLst>
      </pc:sldChg>
      <pc:sldChg chg="modNotes">
        <pc:chgData name="竹本 加良子" userId="0c6ae3ae-d856-42b3-a34a-032faf097262" providerId="ADAL" clId="{4E5DCF09-B7E7-47C4-85DF-32351A7E52ED}" dt="2021-05-13T05:58:33.955" v="11" actId="6549"/>
        <pc:sldMkLst>
          <pc:docMk/>
          <pc:sldMk cId="2414213830" sldId="263"/>
        </pc:sldMkLst>
      </pc:sldChg>
      <pc:sldChg chg="modNotes">
        <pc:chgData name="竹本 加良子" userId="0c6ae3ae-d856-42b3-a34a-032faf097262" providerId="ADAL" clId="{4E5DCF09-B7E7-47C4-85DF-32351A7E52ED}" dt="2021-05-13T05:58:23.827" v="4" actId="6549"/>
        <pc:sldMkLst>
          <pc:docMk/>
          <pc:sldMk cId="267137901" sldId="264"/>
        </pc:sldMkLst>
      </pc:sldChg>
      <pc:sldChg chg="modNotes">
        <pc:chgData name="竹本 加良子" userId="0c6ae3ae-d856-42b3-a34a-032faf097262" providerId="ADAL" clId="{4E5DCF09-B7E7-47C4-85DF-32351A7E52ED}" dt="2021-05-13T05:58:28.197" v="5" actId="6549"/>
        <pc:sldMkLst>
          <pc:docMk/>
          <pc:sldMk cId="1031343063"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733425" y="484188"/>
            <a:ext cx="4084638" cy="3063875"/>
          </a:xfrm>
          <a:prstGeom prst="rect">
            <a:avLst/>
          </a:prstGeom>
          <a:noFill/>
          <a:ln w="12700">
            <a:solidFill>
              <a:prstClr val="black"/>
            </a:solidFill>
          </a:ln>
        </p:spPr>
        <p:txBody>
          <a:bodyPr vert="horz" lIns="94784" tIns="47392" rIns="94784" bIns="47392" rtlCol="0" anchor="ctr"/>
          <a:lstStyle/>
          <a:p>
            <a:endParaRPr lang="ja-JP" altLang="en-US"/>
          </a:p>
        </p:txBody>
      </p:sp>
      <p:sp>
        <p:nvSpPr>
          <p:cNvPr id="5" name="ノート プレースホルダー 4"/>
          <p:cNvSpPr>
            <a:spLocks noGrp="1"/>
          </p:cNvSpPr>
          <p:nvPr>
            <p:ph type="body" sz="quarter" idx="3"/>
          </p:nvPr>
        </p:nvSpPr>
        <p:spPr>
          <a:xfrm>
            <a:off x="719606" y="3879318"/>
            <a:ext cx="5756259" cy="5647889"/>
          </a:xfrm>
          <a:prstGeom prst="rect">
            <a:avLst/>
          </a:prstGeom>
        </p:spPr>
        <p:txBody>
          <a:bodyPr vert="horz" lIns="0" tIns="0" rIns="0" bIns="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7"/>
            <a:ext cx="3078427" cy="513507"/>
          </a:xfrm>
          <a:prstGeom prst="rect">
            <a:avLst/>
          </a:prstGeom>
        </p:spPr>
        <p:txBody>
          <a:bodyPr vert="horz" lIns="94784" tIns="47392" rIns="94784" bIns="4739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784" tIns="47392" rIns="94784" bIns="47392" rtlCol="0" anchor="b"/>
          <a:lstStyle>
            <a:lvl1pPr algn="r">
              <a:defRPr sz="1100">
                <a:latin typeface="HGPｺﾞｼｯｸM" panose="020B0600000000000000" pitchFamily="50" charset="-128"/>
                <a:ea typeface="HGPｺﾞｼｯｸM" panose="020B0600000000000000" pitchFamily="50" charset="-128"/>
              </a:defRPr>
            </a:lvl1pPr>
          </a:lstStyle>
          <a:p>
            <a:fld id="{4A960280-4C04-493E-9E5F-103FAB7B57B0}" type="slidenum">
              <a:rPr kumimoji="1" lang="ja-JP" altLang="en-US" smtClean="0"/>
              <a:pPr/>
              <a:t>‹#›</a:t>
            </a:fld>
            <a:endParaRPr kumimoji="1" lang="ja-JP" altLang="en-US" dirty="0"/>
          </a:p>
        </p:txBody>
      </p:sp>
    </p:spTree>
    <p:extLst>
      <p:ext uri="{BB962C8B-B14F-4D97-AF65-F5344CB8AC3E}">
        <p14:creationId xmlns:p14="http://schemas.microsoft.com/office/powerpoint/2010/main" val="3278712912"/>
      </p:ext>
    </p:extLst>
  </p:cSld>
  <p:clrMap bg1="lt1" tx1="dk1" bg2="lt2" tx2="dk2" accent1="accent1" accent2="accent2" accent3="accent3" accent4="accent4" accent5="accent5" accent6="accent6" hlink="hlink" folHlink="folHlink"/>
  <p:notesStyle>
    <a:lvl1pPr marL="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1pPr>
    <a:lvl2pPr marL="18256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2pPr>
    <a:lvl3pPr marL="35401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3pPr>
    <a:lvl4pPr marL="536575"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4pPr>
    <a:lvl5pPr marL="720725" indent="0" algn="just" defTabSz="914400" rtl="0" eaLnBrk="1" latinLnBrk="0" hangingPunct="1">
      <a:lnSpc>
        <a:spcPts val="1200"/>
      </a:lnSpc>
      <a:spcAft>
        <a:spcPts val="200"/>
      </a:spcAft>
      <a:tabLst>
        <a:tab pos="720725" algn="l"/>
      </a:tabLs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8188" y="487363"/>
            <a:ext cx="4084637" cy="3062287"/>
          </a:xfrm>
        </p:spPr>
      </p:sp>
      <p:sp>
        <p:nvSpPr>
          <p:cNvPr id="3" name="ノート プレースホルダー 2"/>
          <p:cNvSpPr>
            <a:spLocks noGrp="1"/>
          </p:cNvSpPr>
          <p:nvPr>
            <p:ph type="body" idx="1"/>
          </p:nvPr>
        </p:nvSpPr>
        <p:spPr>
          <a:xfrm>
            <a:off x="724648" y="3875029"/>
            <a:ext cx="5756259" cy="5966008"/>
          </a:xfrm>
        </p:spPr>
        <p:txBody>
          <a:bodyPr/>
          <a:lstStyle/>
          <a:p>
            <a:pPr defTabSz="947841">
              <a:lnSpc>
                <a:spcPts val="1244"/>
              </a:lnSpc>
              <a:spcAft>
                <a:spcPts val="208"/>
              </a:spcAft>
              <a:defRPr/>
            </a:pPr>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1</a:t>
            </a:fld>
            <a:endParaRPr kumimoji="1" lang="ja-JP" altLang="en-US" dirty="0"/>
          </a:p>
        </p:txBody>
      </p:sp>
    </p:spTree>
    <p:extLst>
      <p:ext uri="{BB962C8B-B14F-4D97-AF65-F5344CB8AC3E}">
        <p14:creationId xmlns:p14="http://schemas.microsoft.com/office/powerpoint/2010/main" val="320110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5013" y="493713"/>
            <a:ext cx="4086225" cy="3063875"/>
          </a:xfrm>
        </p:spPr>
      </p:sp>
      <p:sp>
        <p:nvSpPr>
          <p:cNvPr id="3" name="ノート プレースホルダー 2"/>
          <p:cNvSpPr>
            <a:spLocks noGrp="1"/>
          </p:cNvSpPr>
          <p:nvPr>
            <p:ph type="body" idx="1"/>
          </p:nvPr>
        </p:nvSpPr>
        <p:spPr>
          <a:xfrm>
            <a:off x="708416" y="3856169"/>
            <a:ext cx="5756259" cy="5884732"/>
          </a:xfrm>
        </p:spPr>
        <p:txBody>
          <a:bodyPr/>
          <a:lstStyle/>
          <a:p>
            <a:endParaRPr lang="ja-JP" altLang="en-US" b="0" i="0" dirty="0">
              <a:effectLst/>
            </a:endParaRPr>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2</a:t>
            </a:fld>
            <a:endParaRPr kumimoji="1" lang="ja-JP" altLang="en-US"/>
          </a:p>
        </p:txBody>
      </p:sp>
    </p:spTree>
    <p:extLst>
      <p:ext uri="{BB962C8B-B14F-4D97-AF65-F5344CB8AC3E}">
        <p14:creationId xmlns:p14="http://schemas.microsoft.com/office/powerpoint/2010/main" val="69214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9300" y="500063"/>
            <a:ext cx="4084638" cy="3063875"/>
          </a:xfrm>
        </p:spPr>
      </p:sp>
      <p:sp>
        <p:nvSpPr>
          <p:cNvPr id="3" name="ノート プレースホルダー 2"/>
          <p:cNvSpPr>
            <a:spLocks noGrp="1"/>
          </p:cNvSpPr>
          <p:nvPr>
            <p:ph type="body" idx="1"/>
          </p:nvPr>
        </p:nvSpPr>
        <p:spPr>
          <a:xfrm>
            <a:off x="723347" y="3875028"/>
            <a:ext cx="5756259" cy="5733667"/>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3</a:t>
            </a:fld>
            <a:endParaRPr kumimoji="1" lang="ja-JP" altLang="en-US" dirty="0"/>
          </a:p>
        </p:txBody>
      </p:sp>
    </p:spTree>
    <p:extLst>
      <p:ext uri="{BB962C8B-B14F-4D97-AF65-F5344CB8AC3E}">
        <p14:creationId xmlns:p14="http://schemas.microsoft.com/office/powerpoint/2010/main" val="135100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6600" y="487363"/>
            <a:ext cx="4084638" cy="3062287"/>
          </a:xfrm>
        </p:spPr>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4</a:t>
            </a:fld>
            <a:endParaRPr kumimoji="1" lang="ja-JP" altLang="en-US" dirty="0"/>
          </a:p>
        </p:txBody>
      </p:sp>
      <p:sp>
        <p:nvSpPr>
          <p:cNvPr id="7" name="ノート プレースホルダー 2">
            <a:extLst>
              <a:ext uri="{FF2B5EF4-FFF2-40B4-BE49-F238E27FC236}">
                <a16:creationId xmlns:a16="http://schemas.microsoft.com/office/drawing/2014/main" xmlns="" id="{7C5607A9-D94E-4390-931D-88F65140CF65}"/>
              </a:ext>
            </a:extLst>
          </p:cNvPr>
          <p:cNvSpPr txBox="1">
            <a:spLocks/>
          </p:cNvSpPr>
          <p:nvPr/>
        </p:nvSpPr>
        <p:spPr>
          <a:xfrm>
            <a:off x="703207" y="3710249"/>
            <a:ext cx="5809168" cy="5704826"/>
          </a:xfrm>
          <a:prstGeom prst="rect">
            <a:avLst/>
          </a:prstGeom>
        </p:spPr>
        <p:txBody>
          <a:bodyPr vert="horz" lIns="0" tIns="0" rIns="0" bIns="0" rtlCol="0"/>
          <a:lstStyle>
            <a:lvl1pPr marL="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1pPr>
            <a:lvl2pPr marL="18256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2pPr>
            <a:lvl3pPr marL="35401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3pPr>
            <a:lvl4pPr marL="536575"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4pPr>
            <a:lvl5pPr marL="720725" indent="0" algn="just" defTabSz="914400" rtl="0" eaLnBrk="1" latinLnBrk="0" hangingPunct="1">
              <a:lnSpc>
                <a:spcPts val="1200"/>
              </a:lnSpc>
              <a:spcAft>
                <a:spcPts val="200"/>
              </a:spcAft>
              <a:tabLst>
                <a:tab pos="720725" algn="l"/>
              </a:tabLs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a:buFont typeface="Arial" panose="020B0604020202020204" pitchFamily="34" charset="0"/>
              <a:buNone/>
            </a:pPr>
            <a:endParaRPr lang="en-US" altLang="ja-JP" dirty="0"/>
          </a:p>
        </p:txBody>
      </p:sp>
      <p:sp>
        <p:nvSpPr>
          <p:cNvPr id="3" name="ノート プレースホルダー 2">
            <a:extLst>
              <a:ext uri="{FF2B5EF4-FFF2-40B4-BE49-F238E27FC236}">
                <a16:creationId xmlns:a16="http://schemas.microsoft.com/office/drawing/2014/main" xmlns="" id="{AFFB8F4F-C79D-499C-A1A6-3C8A985BCEBA}"/>
              </a:ext>
            </a:extLst>
          </p:cNvPr>
          <p:cNvSpPr>
            <a:spLocks noGrp="1"/>
          </p:cNvSpPr>
          <p:nvPr>
            <p:ph type="body" idx="1"/>
          </p:nvPr>
        </p:nvSpPr>
        <p:spPr>
          <a:xfrm>
            <a:off x="703207" y="3856446"/>
            <a:ext cx="5756259" cy="5227593"/>
          </a:xfrm>
        </p:spPr>
        <p:txBody>
          <a:bodyPr/>
          <a:lstStyle/>
          <a:p>
            <a:endParaRPr kumimoji="1" lang="ja-JP" altLang="en-US" dirty="0"/>
          </a:p>
        </p:txBody>
      </p:sp>
    </p:spTree>
    <p:extLst>
      <p:ext uri="{BB962C8B-B14F-4D97-AF65-F5344CB8AC3E}">
        <p14:creationId xmlns:p14="http://schemas.microsoft.com/office/powerpoint/2010/main" val="382572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9300" y="487363"/>
            <a:ext cx="4084638" cy="3062287"/>
          </a:xfrm>
        </p:spPr>
      </p:sp>
      <p:sp>
        <p:nvSpPr>
          <p:cNvPr id="3" name="ノート プレースホルダー 2"/>
          <p:cNvSpPr>
            <a:spLocks noGrp="1"/>
          </p:cNvSpPr>
          <p:nvPr>
            <p:ph type="body" idx="1"/>
          </p:nvPr>
        </p:nvSpPr>
        <p:spPr>
          <a:xfrm>
            <a:off x="723347" y="3875027"/>
            <a:ext cx="5756259" cy="5872223"/>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5</a:t>
            </a:fld>
            <a:endParaRPr kumimoji="1" lang="ja-JP" altLang="en-US" dirty="0"/>
          </a:p>
        </p:txBody>
      </p:sp>
    </p:spTree>
    <p:extLst>
      <p:ext uri="{BB962C8B-B14F-4D97-AF65-F5344CB8AC3E}">
        <p14:creationId xmlns:p14="http://schemas.microsoft.com/office/powerpoint/2010/main" val="162730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9300" y="487363"/>
            <a:ext cx="4084638" cy="3062287"/>
          </a:xfrm>
        </p:spPr>
      </p:sp>
      <p:sp>
        <p:nvSpPr>
          <p:cNvPr id="3" name="ノート プレースホルダー 2"/>
          <p:cNvSpPr>
            <a:spLocks noGrp="1"/>
          </p:cNvSpPr>
          <p:nvPr>
            <p:ph type="body" idx="1"/>
          </p:nvPr>
        </p:nvSpPr>
        <p:spPr>
          <a:xfrm>
            <a:off x="723347" y="3862288"/>
            <a:ext cx="5756259" cy="6372325"/>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6</a:t>
            </a:fld>
            <a:endParaRPr kumimoji="1" lang="ja-JP" altLang="en-US" dirty="0"/>
          </a:p>
        </p:txBody>
      </p:sp>
    </p:spTree>
    <p:extLst>
      <p:ext uri="{BB962C8B-B14F-4D97-AF65-F5344CB8AC3E}">
        <p14:creationId xmlns:p14="http://schemas.microsoft.com/office/powerpoint/2010/main" val="417696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5013" y="487363"/>
            <a:ext cx="4083050" cy="3062287"/>
          </a:xfrm>
        </p:spPr>
      </p:sp>
      <p:sp>
        <p:nvSpPr>
          <p:cNvPr id="3" name="ノート プレースホルダー 2"/>
          <p:cNvSpPr>
            <a:spLocks noGrp="1"/>
          </p:cNvSpPr>
          <p:nvPr>
            <p:ph type="body" idx="1"/>
          </p:nvPr>
        </p:nvSpPr>
        <p:spPr>
          <a:xfrm>
            <a:off x="708416" y="3878805"/>
            <a:ext cx="5756259" cy="5842302"/>
          </a:xfrm>
        </p:spPr>
        <p:txBody>
          <a:bodyPr/>
          <a:lstStyle/>
          <a:p>
            <a:pPr defTabSz="947841">
              <a:lnSpc>
                <a:spcPct val="100000"/>
              </a:lnSpc>
              <a:spcAft>
                <a:spcPts val="0"/>
              </a:spcAft>
              <a:defRPr/>
            </a:pPr>
            <a:endParaRPr lang="en-US" altLang="ja-JP"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7</a:t>
            </a:fld>
            <a:endParaRPr kumimoji="1" lang="ja-JP" altLang="en-US" dirty="0"/>
          </a:p>
        </p:txBody>
      </p:sp>
    </p:spTree>
    <p:extLst>
      <p:ext uri="{BB962C8B-B14F-4D97-AF65-F5344CB8AC3E}">
        <p14:creationId xmlns:p14="http://schemas.microsoft.com/office/powerpoint/2010/main" val="31335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40153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89364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711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9472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10321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41226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39298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0465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3396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83953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8209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42162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4A3A339E-38F8-41E6-A53B-ED1E0C188068}"/>
              </a:ext>
            </a:extLst>
          </p:cNvPr>
          <p:cNvSpPr/>
          <p:nvPr/>
        </p:nvSpPr>
        <p:spPr>
          <a:xfrm>
            <a:off x="289558" y="1041988"/>
            <a:ext cx="8564884" cy="1866852"/>
          </a:xfrm>
          <a:prstGeom prst="rect">
            <a:avLst/>
          </a:prstGeom>
          <a:solidFill>
            <a:srgbClr val="CCF2FC"/>
          </a:solidFill>
          <a:ln>
            <a:solidFill>
              <a:srgbClr val="00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70C0"/>
                </a:solidFill>
              </a:ln>
            </a:endParaRPr>
          </a:p>
        </p:txBody>
      </p:sp>
      <p:sp>
        <p:nvSpPr>
          <p:cNvPr id="6" name="正方形/長方形 5">
            <a:extLst>
              <a:ext uri="{FF2B5EF4-FFF2-40B4-BE49-F238E27FC236}">
                <a16:creationId xmlns:a16="http://schemas.microsoft.com/office/drawing/2014/main" xmlns="" id="{19203562-9557-4592-94B0-60BE3F610AB0}"/>
              </a:ext>
            </a:extLst>
          </p:cNvPr>
          <p:cNvSpPr/>
          <p:nvPr/>
        </p:nvSpPr>
        <p:spPr>
          <a:xfrm>
            <a:off x="475488" y="1271201"/>
            <a:ext cx="8211312" cy="2017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東日本大震災により市に</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避難をしている女性たちへの支援活動を実施</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公募で集まった市民による</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「女性の視点でつくるかわさき防災プロジェクト（</a:t>
            </a:r>
            <a:r>
              <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JKB</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）」の活動</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（冊子作成、調査、講座企画、情報発信等）</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危機管理室をはじめ、</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他部局と連携しながら取組を実施</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endPar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4AEDB8F6-DD79-49E0-8188-3D9133F7274C}"/>
              </a:ext>
            </a:extLst>
          </p:cNvPr>
          <p:cNvSpPr txBox="1"/>
          <p:nvPr/>
        </p:nvSpPr>
        <p:spPr>
          <a:xfrm>
            <a:off x="307846" y="110085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取組の概要</a:t>
            </a:r>
          </a:p>
        </p:txBody>
      </p:sp>
      <p:sp>
        <p:nvSpPr>
          <p:cNvPr id="8" name="テキスト ボックス 7">
            <a:extLst>
              <a:ext uri="{FF2B5EF4-FFF2-40B4-BE49-F238E27FC236}">
                <a16:creationId xmlns:a16="http://schemas.microsoft.com/office/drawing/2014/main" xmlns="" id="{8DA6488C-0E00-40D9-934E-AF9C4E29A090}"/>
              </a:ext>
            </a:extLst>
          </p:cNvPr>
          <p:cNvSpPr txBox="1"/>
          <p:nvPr/>
        </p:nvSpPr>
        <p:spPr>
          <a:xfrm>
            <a:off x="307846" y="3086504"/>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背景・経緯</a:t>
            </a:r>
          </a:p>
        </p:txBody>
      </p:sp>
      <p:sp>
        <p:nvSpPr>
          <p:cNvPr id="9" name="四角形: 角を丸くする 8">
            <a:extLst>
              <a:ext uri="{FF2B5EF4-FFF2-40B4-BE49-F238E27FC236}">
                <a16:creationId xmlns:a16="http://schemas.microsoft.com/office/drawing/2014/main" xmlns="" id="{59294EB4-26D3-405B-A2E1-7C7B24527DDF}"/>
              </a:ext>
            </a:extLst>
          </p:cNvPr>
          <p:cNvSpPr/>
          <p:nvPr/>
        </p:nvSpPr>
        <p:spPr>
          <a:xfrm>
            <a:off x="2156065" y="3416870"/>
            <a:ext cx="4904895" cy="324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平成２３年（</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2011</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）３月１１日　東日本大震災発生</a:t>
            </a:r>
          </a:p>
        </p:txBody>
      </p:sp>
      <p:sp>
        <p:nvSpPr>
          <p:cNvPr id="10" name="四角形: 角を丸くする 9">
            <a:extLst>
              <a:ext uri="{FF2B5EF4-FFF2-40B4-BE49-F238E27FC236}">
                <a16:creationId xmlns:a16="http://schemas.microsoft.com/office/drawing/2014/main" xmlns="" id="{52338C7F-FD45-4591-848B-E9C85F971805}"/>
              </a:ext>
            </a:extLst>
          </p:cNvPr>
          <p:cNvSpPr/>
          <p:nvPr/>
        </p:nvSpPr>
        <p:spPr>
          <a:xfrm>
            <a:off x="507780" y="4061966"/>
            <a:ext cx="3925950" cy="432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川崎市でも、女性の視点を盛り込んだ防災の取組を進める動き</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xmlns="" id="{2E9FDE53-459A-4AD9-9DCE-2F3807ADAA2D}"/>
              </a:ext>
            </a:extLst>
          </p:cNvPr>
          <p:cNvSpPr/>
          <p:nvPr/>
        </p:nvSpPr>
        <p:spPr>
          <a:xfrm>
            <a:off x="4772601" y="4056584"/>
            <a:ext cx="3925950" cy="432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ea"/>
              <a:buAutoNum type="circleNumDbPlain"/>
            </a:pP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福島からの避難者の受け入れ（川崎市内のアリーナ）があり、その支援（物資支援・相談会）を実施</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xmlns="" id="{BB1F8914-60C8-4060-9C1B-6AAB2100E51C}"/>
              </a:ext>
            </a:extLst>
          </p:cNvPr>
          <p:cNvSpPr/>
          <p:nvPr/>
        </p:nvSpPr>
        <p:spPr>
          <a:xfrm>
            <a:off x="507780" y="5185094"/>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平成</a:t>
            </a:r>
            <a:r>
              <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年（２０１１）９月１日に防災冊子の制作準備メンバーを募集</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xmlns="" id="{858BD06D-F886-46F6-ABFD-DC6A8229D0B1}"/>
              </a:ext>
            </a:extLst>
          </p:cNvPr>
          <p:cNvSpPr/>
          <p:nvPr/>
        </p:nvSpPr>
        <p:spPr>
          <a:xfrm>
            <a:off x="499272" y="5660736"/>
            <a:ext cx="8208000" cy="369332"/>
          </a:xfrm>
          <a:prstGeom prst="round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ea"/>
              <a:buAutoNum type="circleNumDbPlain" startAt="2"/>
            </a:pPr>
            <a:r>
              <a:rPr kumimoji="1" lang="ja-JP" altLang="en-US" sz="1200" dirty="0">
                <a:solidFill>
                  <a:schemeClr val="bg1"/>
                </a:solidFill>
                <a:latin typeface="BIZ UDPゴシック" panose="020B0400000000000000" pitchFamily="50" charset="-128"/>
                <a:ea typeface="BIZ UDPゴシック" panose="020B0400000000000000" pitchFamily="50" charset="-128"/>
              </a:rPr>
              <a:t>平成</a:t>
            </a:r>
            <a:r>
              <a:rPr kumimoji="1" lang="en-US" altLang="ja-JP" sz="1200" dirty="0">
                <a:solidFill>
                  <a:schemeClr val="bg1"/>
                </a:solidFill>
                <a:latin typeface="BIZ UDPゴシック" panose="020B0400000000000000" pitchFamily="50" charset="-128"/>
                <a:ea typeface="BIZ UDPゴシック" panose="020B0400000000000000" pitchFamily="50" charset="-128"/>
              </a:rPr>
              <a:t>24</a:t>
            </a:r>
            <a:r>
              <a:rPr kumimoji="1" lang="ja-JP" altLang="en-US" sz="1200" dirty="0">
                <a:solidFill>
                  <a:schemeClr val="bg1"/>
                </a:solidFill>
                <a:latin typeface="BIZ UDPゴシック" panose="020B0400000000000000" pitchFamily="50" charset="-128"/>
                <a:ea typeface="BIZ UDPゴシック" panose="020B0400000000000000" pitchFamily="50" charset="-128"/>
              </a:rPr>
              <a:t>年（２０１２）９月に</a:t>
            </a:r>
            <a:r>
              <a:rPr kumimoji="1" lang="ja-JP" altLang="en-US" sz="1200" b="1" u="sng" dirty="0">
                <a:solidFill>
                  <a:schemeClr val="bg1"/>
                </a:solidFill>
                <a:latin typeface="BIZ UDPゴシック" panose="020B0400000000000000" pitchFamily="50" charset="-128"/>
                <a:ea typeface="BIZ UDPゴシック" panose="020B0400000000000000" pitchFamily="50" charset="-128"/>
              </a:rPr>
              <a:t>「女性の視点でつくるかわさき防災プロジェクト（</a:t>
            </a:r>
            <a:r>
              <a:rPr kumimoji="1" lang="en-US" altLang="ja-JP" sz="1200" b="1" u="sng" dirty="0">
                <a:solidFill>
                  <a:schemeClr val="bg1"/>
                </a:solidFill>
                <a:latin typeface="BIZ UDPゴシック" panose="020B0400000000000000" pitchFamily="50" charset="-128"/>
                <a:ea typeface="BIZ UDPゴシック" panose="020B0400000000000000" pitchFamily="50" charset="-128"/>
              </a:rPr>
              <a:t>JKB</a:t>
            </a:r>
            <a:r>
              <a:rPr kumimoji="1" lang="ja-JP" altLang="en-US" sz="1200" b="1" u="sng" dirty="0">
                <a:solidFill>
                  <a:schemeClr val="bg1"/>
                </a:solidFill>
                <a:latin typeface="BIZ UDPゴシック" panose="020B0400000000000000" pitchFamily="50" charset="-128"/>
                <a:ea typeface="BIZ UDPゴシック" panose="020B0400000000000000" pitchFamily="50" charset="-128"/>
              </a:rPr>
              <a:t>）」</a:t>
            </a:r>
            <a:r>
              <a:rPr kumimoji="1" lang="ja-JP" altLang="en-US" sz="1200" dirty="0">
                <a:solidFill>
                  <a:schemeClr val="bg1"/>
                </a:solidFill>
                <a:latin typeface="BIZ UDPゴシック" panose="020B0400000000000000" pitchFamily="50" charset="-128"/>
                <a:ea typeface="BIZ UDPゴシック" panose="020B0400000000000000" pitchFamily="50" charset="-128"/>
              </a:rPr>
              <a:t>を立ち上げ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cxnSp>
        <p:nvCxnSpPr>
          <p:cNvPr id="14" name="コネクタ: カギ線 13">
            <a:extLst>
              <a:ext uri="{FF2B5EF4-FFF2-40B4-BE49-F238E27FC236}">
                <a16:creationId xmlns:a16="http://schemas.microsoft.com/office/drawing/2014/main" xmlns="" id="{C38E34D9-FF04-495F-B7C2-4A4853E11975}"/>
              </a:ext>
            </a:extLst>
          </p:cNvPr>
          <p:cNvCxnSpPr>
            <a:cxnSpLocks/>
            <a:stCxn id="9" idx="2"/>
            <a:endCxn id="10" idx="0"/>
          </p:cNvCxnSpPr>
          <p:nvPr/>
        </p:nvCxnSpPr>
        <p:spPr>
          <a:xfrm rot="5400000">
            <a:off x="3379086" y="2832539"/>
            <a:ext cx="321096" cy="2137758"/>
          </a:xfrm>
          <a:prstGeom prst="bentConnector3">
            <a:avLst>
              <a:gd name="adj1" fmla="val 50000"/>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カギ線 14">
            <a:extLst>
              <a:ext uri="{FF2B5EF4-FFF2-40B4-BE49-F238E27FC236}">
                <a16:creationId xmlns:a16="http://schemas.microsoft.com/office/drawing/2014/main" xmlns="" id="{F9F7D3A9-96B3-4EDE-B2B3-58AD5F359924}"/>
              </a:ext>
            </a:extLst>
          </p:cNvPr>
          <p:cNvCxnSpPr>
            <a:cxnSpLocks/>
            <a:stCxn id="9" idx="2"/>
            <a:endCxn id="11" idx="0"/>
          </p:cNvCxnSpPr>
          <p:nvPr/>
        </p:nvCxnSpPr>
        <p:spPr>
          <a:xfrm rot="16200000" flipH="1">
            <a:off x="5514187" y="2835195"/>
            <a:ext cx="315714" cy="2127063"/>
          </a:xfrm>
          <a:prstGeom prst="bentConnector3">
            <a:avLst>
              <a:gd name="adj1" fmla="val 50000"/>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xmlns="" id="{31426FE9-5F24-4364-BA6E-953E77D6A9A6}"/>
              </a:ext>
            </a:extLst>
          </p:cNvPr>
          <p:cNvCxnSpPr>
            <a:cxnSpLocks/>
            <a:stCxn id="11" idx="2"/>
          </p:cNvCxnSpPr>
          <p:nvPr/>
        </p:nvCxnSpPr>
        <p:spPr>
          <a:xfrm>
            <a:off x="6735576" y="4488583"/>
            <a:ext cx="0" cy="216000"/>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xmlns="" id="{E4715E4F-6F9C-417D-B286-07C17E48DEBF}"/>
              </a:ext>
            </a:extLst>
          </p:cNvPr>
          <p:cNvCxnSpPr>
            <a:cxnSpLocks/>
            <a:stCxn id="12" idx="2"/>
            <a:endCxn id="13" idx="0"/>
          </p:cNvCxnSpPr>
          <p:nvPr/>
        </p:nvCxnSpPr>
        <p:spPr>
          <a:xfrm flipH="1">
            <a:off x="4603272" y="5473094"/>
            <a:ext cx="8508" cy="187642"/>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表 6">
            <a:extLst>
              <a:ext uri="{FF2B5EF4-FFF2-40B4-BE49-F238E27FC236}">
                <a16:creationId xmlns:a16="http://schemas.microsoft.com/office/drawing/2014/main" xmlns="" id="{5C2CD190-38A0-4E47-AFEA-22FFC2B78299}"/>
              </a:ext>
            </a:extLst>
          </p:cNvPr>
          <p:cNvGraphicFramePr>
            <a:graphicFrameLocks noGrp="1"/>
          </p:cNvGraphicFramePr>
          <p:nvPr>
            <p:extLst>
              <p:ext uri="{D42A27DB-BD31-4B8C-83A1-F6EECF244321}">
                <p14:modId xmlns:p14="http://schemas.microsoft.com/office/powerpoint/2010/main" val="219663242"/>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
        <p:nvSpPr>
          <p:cNvPr id="31" name="四角形: 角を丸くする 30">
            <a:extLst>
              <a:ext uri="{FF2B5EF4-FFF2-40B4-BE49-F238E27FC236}">
                <a16:creationId xmlns:a16="http://schemas.microsoft.com/office/drawing/2014/main" xmlns="" id="{617D288C-586F-44FC-8C1A-AF1EBF787B1F}"/>
              </a:ext>
            </a:extLst>
          </p:cNvPr>
          <p:cNvSpPr/>
          <p:nvPr/>
        </p:nvSpPr>
        <p:spPr>
          <a:xfrm>
            <a:off x="507780" y="4709452"/>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市民協働型での女性の視点からの防災の取組を検討</a:t>
            </a:r>
          </a:p>
        </p:txBody>
      </p:sp>
      <p:cxnSp>
        <p:nvCxnSpPr>
          <p:cNvPr id="35" name="直線矢印コネクタ 34">
            <a:extLst>
              <a:ext uri="{FF2B5EF4-FFF2-40B4-BE49-F238E27FC236}">
                <a16:creationId xmlns:a16="http://schemas.microsoft.com/office/drawing/2014/main" xmlns="" id="{D8AE67CF-8081-45B8-BE45-82640CC972C6}"/>
              </a:ext>
            </a:extLst>
          </p:cNvPr>
          <p:cNvCxnSpPr>
            <a:cxnSpLocks/>
            <a:stCxn id="10" idx="2"/>
          </p:cNvCxnSpPr>
          <p:nvPr/>
        </p:nvCxnSpPr>
        <p:spPr>
          <a:xfrm>
            <a:off x="2470755" y="4493965"/>
            <a:ext cx="0" cy="216000"/>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xmlns="" id="{E5FCEE3F-8619-421F-9333-E749AC161818}"/>
              </a:ext>
            </a:extLst>
          </p:cNvPr>
          <p:cNvCxnSpPr>
            <a:cxnSpLocks/>
            <a:stCxn id="31" idx="2"/>
            <a:endCxn id="12" idx="0"/>
          </p:cNvCxnSpPr>
          <p:nvPr/>
        </p:nvCxnSpPr>
        <p:spPr>
          <a:xfrm>
            <a:off x="4611780" y="4997452"/>
            <a:ext cx="0" cy="187642"/>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xmlns="" id="{5E3C2104-866E-4DB6-B00F-EDA8E5F65A2C}"/>
              </a:ext>
            </a:extLst>
          </p:cNvPr>
          <p:cNvSpPr/>
          <p:nvPr/>
        </p:nvSpPr>
        <p:spPr>
          <a:xfrm>
            <a:off x="499272" y="6217710"/>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インターンシップの大学生も巻き込み、様々な冊子を作成。冊子の作成準備過程で活動が多様化</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40" name="直線矢印コネクタ 39">
            <a:extLst>
              <a:ext uri="{FF2B5EF4-FFF2-40B4-BE49-F238E27FC236}">
                <a16:creationId xmlns:a16="http://schemas.microsoft.com/office/drawing/2014/main" xmlns="" id="{59430431-FD45-45E1-8D91-CDC5754AC65E}"/>
              </a:ext>
            </a:extLst>
          </p:cNvPr>
          <p:cNvCxnSpPr>
            <a:cxnSpLocks/>
            <a:stCxn id="13" idx="2"/>
            <a:endCxn id="29" idx="0"/>
          </p:cNvCxnSpPr>
          <p:nvPr/>
        </p:nvCxnSpPr>
        <p:spPr>
          <a:xfrm>
            <a:off x="4603272" y="6030068"/>
            <a:ext cx="0" cy="187642"/>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xmlns="" id="{56CFA813-1461-4912-B043-19A32B6FD006}"/>
              </a:ext>
            </a:extLst>
          </p:cNvPr>
          <p:cNvSpPr>
            <a:spLocks noGrp="1"/>
          </p:cNvSpPr>
          <p:nvPr>
            <p:ph type="sldNum" sz="quarter" idx="12"/>
          </p:nvPr>
        </p:nvSpPr>
        <p:spPr>
          <a:xfrm>
            <a:off x="7045452" y="6456299"/>
            <a:ext cx="2057400" cy="365125"/>
          </a:xfrm>
        </p:spPr>
        <p:txBody>
          <a:bodyPr/>
          <a:lstStyle/>
          <a:p>
            <a:r>
              <a:rPr kumimoji="1" lang="ja-JP" altLang="en-US" dirty="0"/>
              <a:t>１／７</a:t>
            </a:r>
            <a:endParaRPr kumimoji="1" lang="en-US" altLang="ja-JP" dirty="0"/>
          </a:p>
        </p:txBody>
      </p:sp>
    </p:spTree>
    <p:extLst>
      <p:ext uri="{BB962C8B-B14F-4D97-AF65-F5344CB8AC3E}">
        <p14:creationId xmlns:p14="http://schemas.microsoft.com/office/powerpoint/2010/main" val="165679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xmlns="" id="{2043DBE1-FF6D-4BEA-B5BD-0152D186F86E}"/>
              </a:ext>
            </a:extLst>
          </p:cNvPr>
          <p:cNvSpPr/>
          <p:nvPr/>
        </p:nvSpPr>
        <p:spPr>
          <a:xfrm>
            <a:off x="775152" y="4517602"/>
            <a:ext cx="3914718" cy="2232000"/>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6" name="テキスト ボックス 5">
            <a:extLst>
              <a:ext uri="{FF2B5EF4-FFF2-40B4-BE49-F238E27FC236}">
                <a16:creationId xmlns:a16="http://schemas.microsoft.com/office/drawing/2014/main" xmlns="" id="{3E7871AD-5BD1-4482-A17A-E8F9D7E1340B}"/>
              </a:ext>
            </a:extLst>
          </p:cNvPr>
          <p:cNvSpPr txBox="1"/>
          <p:nvPr/>
        </p:nvSpPr>
        <p:spPr>
          <a:xfrm>
            <a:off x="188974" y="1325666"/>
            <a:ext cx="8600696" cy="369332"/>
          </a:xfrm>
          <a:prstGeom prst="rect">
            <a:avLst/>
          </a:prstGeom>
          <a:noFill/>
        </p:spPr>
        <p:txBody>
          <a:bodyPr wrap="square">
            <a:spAutoFit/>
          </a:bodyPr>
          <a:lstStyle/>
          <a:p>
            <a:pPr marL="342900" indent="-342900">
              <a:spcAft>
                <a:spcPts val="600"/>
              </a:spcAft>
              <a:buFont typeface="+mj-ea"/>
              <a:buAutoNum type="circleNumDbPlain"/>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東日本大震災により市に避難をしている女性たちへの支援活動</a:t>
            </a:r>
          </a:p>
        </p:txBody>
      </p:sp>
      <p:sp>
        <p:nvSpPr>
          <p:cNvPr id="10" name="テキスト ボックス 9">
            <a:extLst>
              <a:ext uri="{FF2B5EF4-FFF2-40B4-BE49-F238E27FC236}">
                <a16:creationId xmlns:a16="http://schemas.microsoft.com/office/drawing/2014/main" xmlns="" id="{8F9B2FDD-5F8A-4E96-98FD-8DADDB47189D}"/>
              </a:ext>
            </a:extLst>
          </p:cNvPr>
          <p:cNvSpPr txBox="1"/>
          <p:nvPr/>
        </p:nvSpPr>
        <p:spPr>
          <a:xfrm>
            <a:off x="533400" y="1694998"/>
            <a:ext cx="7010400" cy="276999"/>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東日本大震災をはじめ、被災し避難生活を余儀なくされている女性のための長期的なサポートを実施</a:t>
            </a:r>
          </a:p>
        </p:txBody>
      </p:sp>
      <p:sp>
        <p:nvSpPr>
          <p:cNvPr id="11" name="四角形: 角を丸くする 10">
            <a:extLst>
              <a:ext uri="{FF2B5EF4-FFF2-40B4-BE49-F238E27FC236}">
                <a16:creationId xmlns:a16="http://schemas.microsoft.com/office/drawing/2014/main" xmlns="" id="{A19F04D8-651F-4713-B0E9-F14CA234A9D0}"/>
              </a:ext>
            </a:extLst>
          </p:cNvPr>
          <p:cNvSpPr/>
          <p:nvPr/>
        </p:nvSpPr>
        <p:spPr>
          <a:xfrm>
            <a:off x="607416" y="2189363"/>
            <a:ext cx="8002193" cy="1159109"/>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F0DB3D1C-6F2D-43FC-9F42-7DEEC2AEE5E5}"/>
              </a:ext>
            </a:extLst>
          </p:cNvPr>
          <p:cNvSpPr txBox="1"/>
          <p:nvPr/>
        </p:nvSpPr>
        <p:spPr>
          <a:xfrm>
            <a:off x="684215" y="2060435"/>
            <a:ext cx="3035300"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避難所（等々力アリーナ）への支援</a:t>
            </a:r>
          </a:p>
        </p:txBody>
      </p:sp>
      <p:sp>
        <p:nvSpPr>
          <p:cNvPr id="14" name="テキスト ボックス 13">
            <a:extLst>
              <a:ext uri="{FF2B5EF4-FFF2-40B4-BE49-F238E27FC236}">
                <a16:creationId xmlns:a16="http://schemas.microsoft.com/office/drawing/2014/main" xmlns="" id="{C6D3F454-0D64-4824-A1FC-5B9894C267FC}"/>
              </a:ext>
            </a:extLst>
          </p:cNvPr>
          <p:cNvSpPr txBox="1"/>
          <p:nvPr/>
        </p:nvSpPr>
        <p:spPr>
          <a:xfrm>
            <a:off x="684215" y="2373773"/>
            <a:ext cx="3035300" cy="307777"/>
          </a:xfrm>
          <a:prstGeom prst="rect">
            <a:avLst/>
          </a:prstGeom>
          <a:noFill/>
        </p:spPr>
        <p:txBody>
          <a:bodyPr wrap="square">
            <a:spAutoFit/>
          </a:bodyPr>
          <a:lstStyle/>
          <a:p>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支援物資の募集と提供</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xmlns="" id="{1E690153-8FE8-4FDD-93F2-971ECD807D92}"/>
              </a:ext>
            </a:extLst>
          </p:cNvPr>
          <p:cNvSpPr txBox="1"/>
          <p:nvPr/>
        </p:nvSpPr>
        <p:spPr>
          <a:xfrm>
            <a:off x="4689871" y="2250918"/>
            <a:ext cx="3035300" cy="307777"/>
          </a:xfrm>
          <a:prstGeom prst="rect">
            <a:avLst/>
          </a:prstGeom>
          <a:noFill/>
        </p:spPr>
        <p:txBody>
          <a:bodyPr wrap="square">
            <a:spAutoFit/>
          </a:bodyPr>
          <a:lstStyle/>
          <a:p>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女性の悩み相談＆健康相談の実施</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xmlns="" id="{D07B0BB3-2137-4523-A8D9-EB4D1FC2B744}"/>
              </a:ext>
            </a:extLst>
          </p:cNvPr>
          <p:cNvSpPr txBox="1"/>
          <p:nvPr/>
        </p:nvSpPr>
        <p:spPr>
          <a:xfrm>
            <a:off x="804048" y="2691495"/>
            <a:ext cx="3437751" cy="523220"/>
          </a:xfrm>
          <a:prstGeom prst="rect">
            <a:avLst/>
          </a:prstGeom>
          <a:noFill/>
        </p:spPr>
        <p:txBody>
          <a:bodyPr wrap="square" rtlCol="0">
            <a:spAutoFit/>
          </a:bodyPr>
          <a:lstStyle/>
          <a:p>
            <a:r>
              <a:rPr lang="ja-JP" altLang="en-US" sz="1400" b="0" i="0" dirty="0">
                <a:solidFill>
                  <a:srgbClr val="333333"/>
                </a:solidFill>
                <a:effectLst/>
                <a:latin typeface="BIZ UDPゴシック" panose="020B0400000000000000" pitchFamily="50" charset="-128"/>
                <a:ea typeface="BIZ UDPゴシック" panose="020B0400000000000000" pitchFamily="50" charset="-128"/>
              </a:rPr>
              <a:t>女性の被災者への支援につながる物資を期間限定で募集し提供</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xmlns="" id="{BF969B33-F3C5-4111-B5C9-E89AE3A205FA}"/>
              </a:ext>
            </a:extLst>
          </p:cNvPr>
          <p:cNvSpPr txBox="1"/>
          <p:nvPr/>
        </p:nvSpPr>
        <p:spPr>
          <a:xfrm>
            <a:off x="4689870" y="2558695"/>
            <a:ext cx="3793933" cy="738664"/>
          </a:xfrm>
          <a:prstGeom prst="rect">
            <a:avLst/>
          </a:prstGeom>
          <a:noFill/>
        </p:spPr>
        <p:txBody>
          <a:bodyPr wrap="square">
            <a:spAutoFit/>
          </a:bodyPr>
          <a:lstStyle/>
          <a:p>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心や体の不調等の悩みや要望について女性だけで話せる「女性の悩み相談＆健康相談」の相談会を避難所内で実施</a:t>
            </a:r>
            <a:endPar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xmlns="" id="{115E8D53-5712-4A97-8E28-F78414D039B5}"/>
              </a:ext>
            </a:extLst>
          </p:cNvPr>
          <p:cNvSpPr txBox="1"/>
          <p:nvPr/>
        </p:nvSpPr>
        <p:spPr>
          <a:xfrm>
            <a:off x="684214" y="3635590"/>
            <a:ext cx="3354385"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女性避難者のためのほっとサロン</a:t>
            </a:r>
          </a:p>
        </p:txBody>
      </p:sp>
      <p:sp>
        <p:nvSpPr>
          <p:cNvPr id="21" name="テキスト ボックス 20">
            <a:extLst>
              <a:ext uri="{FF2B5EF4-FFF2-40B4-BE49-F238E27FC236}">
                <a16:creationId xmlns:a16="http://schemas.microsoft.com/office/drawing/2014/main" xmlns="" id="{69795385-4D09-458C-AFFE-9C2CA962BEF1}"/>
              </a:ext>
            </a:extLst>
          </p:cNvPr>
          <p:cNvSpPr txBox="1"/>
          <p:nvPr/>
        </p:nvSpPr>
        <p:spPr>
          <a:xfrm>
            <a:off x="684214" y="3999652"/>
            <a:ext cx="5297485"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３</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１１東日本大震災で被災し、川崎市内に避難している女性の避難者のための「ほっとサロン」を２０１１年１２月８日より、毎月１回開催</a:t>
            </a:r>
          </a:p>
        </p:txBody>
      </p:sp>
      <p:pic>
        <p:nvPicPr>
          <p:cNvPr id="2050" name="Picture 2">
            <a:extLst>
              <a:ext uri="{FF2B5EF4-FFF2-40B4-BE49-F238E27FC236}">
                <a16:creationId xmlns:a16="http://schemas.microsoft.com/office/drawing/2014/main" xmlns="" id="{A98A6FD7-3A8B-4B11-BB42-8F9333258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923" y="5430062"/>
            <a:ext cx="2031605" cy="1235018"/>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xmlns="" id="{E8EF616F-CEE0-4EB7-97A9-454F09FDAF9A}"/>
              </a:ext>
            </a:extLst>
          </p:cNvPr>
          <p:cNvSpPr txBox="1"/>
          <p:nvPr/>
        </p:nvSpPr>
        <p:spPr>
          <a:xfrm>
            <a:off x="835786" y="4610960"/>
            <a:ext cx="3444245" cy="1538883"/>
          </a:xfrm>
          <a:prstGeom prst="rect">
            <a:avLst/>
          </a:prstGeom>
          <a:noFill/>
        </p:spPr>
        <p:txBody>
          <a:bodyPr wrap="square">
            <a:spAutoFit/>
          </a:bodyPr>
          <a:lstStyle/>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女性同士の交流の場</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今のこと、これから先のことなど悩みや困りごとを共有できる場</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あなたがあなた                             らしくいることを                            大事にする場</a:t>
            </a:r>
          </a:p>
        </p:txBody>
      </p:sp>
      <p:pic>
        <p:nvPicPr>
          <p:cNvPr id="2052" name="Picture 4">
            <a:extLst>
              <a:ext uri="{FF2B5EF4-FFF2-40B4-BE49-F238E27FC236}">
                <a16:creationId xmlns:a16="http://schemas.microsoft.com/office/drawing/2014/main" xmlns="" id="{7F641D72-0518-4910-9F48-E441DD94AC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63635" y="5163002"/>
            <a:ext cx="2331493" cy="1574046"/>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xmlns="" id="{CF1584E5-952A-4403-8413-57ECD61CE2CA}"/>
              </a:ext>
            </a:extLst>
          </p:cNvPr>
          <p:cNvSpPr txBox="1"/>
          <p:nvPr/>
        </p:nvSpPr>
        <p:spPr>
          <a:xfrm>
            <a:off x="7173856" y="6013582"/>
            <a:ext cx="1800592"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◀「ほっとサロン」の様子</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２０１２年４月</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xmlns="" id="{20598B1C-18E3-46DF-B3C2-6B182CEBCF23}"/>
              </a:ext>
            </a:extLst>
          </p:cNvPr>
          <p:cNvSpPr txBox="1"/>
          <p:nvPr/>
        </p:nvSpPr>
        <p:spPr>
          <a:xfrm>
            <a:off x="7319018" y="5107172"/>
            <a:ext cx="1978392" cy="461665"/>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▲「ほっとサロン」の様子</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２０１３年９月</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056" name="Picture 8">
            <a:extLst>
              <a:ext uri="{FF2B5EF4-FFF2-40B4-BE49-F238E27FC236}">
                <a16:creationId xmlns:a16="http://schemas.microsoft.com/office/drawing/2014/main" xmlns="" id="{6CEB681E-AE11-4EE8-8DC9-2ACDB7ED2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334" y="3538906"/>
            <a:ext cx="2265880" cy="1552128"/>
          </a:xfrm>
          <a:prstGeom prst="rect">
            <a:avLst/>
          </a:prstGeom>
          <a:noFill/>
          <a:extLst>
            <a:ext uri="{909E8E84-426E-40DD-AFC4-6F175D3DCCD1}">
              <a14:hiddenFill xmlns:a14="http://schemas.microsoft.com/office/drawing/2010/main">
                <a:solidFill>
                  <a:srgbClr val="FFFFFF"/>
                </a:solidFill>
              </a14:hiddenFill>
            </a:ext>
          </a:extLst>
        </p:spPr>
      </p:pic>
      <p:sp>
        <p:nvSpPr>
          <p:cNvPr id="22" name="スライド番号プレースホルダー 2">
            <a:extLst>
              <a:ext uri="{FF2B5EF4-FFF2-40B4-BE49-F238E27FC236}">
                <a16:creationId xmlns:a16="http://schemas.microsoft.com/office/drawing/2014/main" xmlns="" id="{3EA3EFF0-CD65-4FF8-9525-A2EA14704802}"/>
              </a:ext>
            </a:extLst>
          </p:cNvPr>
          <p:cNvSpPr>
            <a:spLocks noGrp="1"/>
          </p:cNvSpPr>
          <p:nvPr>
            <p:ph type="sldNum" sz="quarter" idx="12"/>
          </p:nvPr>
        </p:nvSpPr>
        <p:spPr>
          <a:xfrm>
            <a:off x="7045452" y="6456299"/>
            <a:ext cx="2057400" cy="365125"/>
          </a:xfrm>
        </p:spPr>
        <p:txBody>
          <a:bodyPr/>
          <a:lstStyle/>
          <a:p>
            <a:r>
              <a:rPr kumimoji="1" lang="ja-JP" altLang="en-US" dirty="0"/>
              <a:t>２／７</a:t>
            </a:r>
          </a:p>
        </p:txBody>
      </p:sp>
      <p:graphicFrame>
        <p:nvGraphicFramePr>
          <p:cNvPr id="23" name="表 6">
            <a:extLst>
              <a:ext uri="{FF2B5EF4-FFF2-40B4-BE49-F238E27FC236}">
                <a16:creationId xmlns:a16="http://schemas.microsoft.com/office/drawing/2014/main" xmlns="" id="{C307B16B-326E-47C9-A7E7-E8012EB1C3F5}"/>
              </a:ext>
            </a:extLst>
          </p:cNvPr>
          <p:cNvGraphicFramePr>
            <a:graphicFrameLocks noGrp="1"/>
          </p:cNvGraphicFramePr>
          <p:nvPr>
            <p:extLst>
              <p:ext uri="{D42A27DB-BD31-4B8C-83A1-F6EECF244321}">
                <p14:modId xmlns:p14="http://schemas.microsoft.com/office/powerpoint/2010/main" val="515104253"/>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61812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xmlns="" id="{F6F740E6-470A-4FC2-89FE-50CDDDEF1A4B}"/>
              </a:ext>
            </a:extLst>
          </p:cNvPr>
          <p:cNvSpPr/>
          <p:nvPr/>
        </p:nvSpPr>
        <p:spPr>
          <a:xfrm>
            <a:off x="4339417" y="3708538"/>
            <a:ext cx="4544893" cy="2971660"/>
          </a:xfrm>
          <a:prstGeom prst="roundRect">
            <a:avLst>
              <a:gd name="adj" fmla="val 6250"/>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xmlns="" id="{23924080-54B2-4F85-B58B-6C9460ED59F4}"/>
              </a:ext>
            </a:extLst>
          </p:cNvPr>
          <p:cNvSpPr/>
          <p:nvPr/>
        </p:nvSpPr>
        <p:spPr>
          <a:xfrm>
            <a:off x="439186" y="3708539"/>
            <a:ext cx="3756236" cy="2971660"/>
          </a:xfrm>
          <a:prstGeom prst="roundRect">
            <a:avLst>
              <a:gd name="adj" fmla="val 6250"/>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57673" y="84978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4647360" y="5906765"/>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4647360" y="5952207"/>
            <a:ext cx="286863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冊子ダウンロード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すくらむ２１</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https://www.scrum21.or.jp/disaster_prevention/jkb/</a:t>
            </a:r>
            <a:endParaRPr lang="ja-JP" altLang="en-US" sz="120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xmlns="" id="{70399F35-43EB-456E-84E2-49EBAE42984C}"/>
              </a:ext>
            </a:extLst>
          </p:cNvPr>
          <p:cNvSpPr txBox="1"/>
          <p:nvPr/>
        </p:nvSpPr>
        <p:spPr>
          <a:xfrm>
            <a:off x="188973" y="1207415"/>
            <a:ext cx="8797354" cy="646331"/>
          </a:xfrm>
          <a:prstGeom prst="rect">
            <a:avLst/>
          </a:prstGeom>
          <a:noFill/>
        </p:spPr>
        <p:txBody>
          <a:bodyPr wrap="square">
            <a:spAutoFit/>
          </a:bodyPr>
          <a:lstStyle/>
          <a:p>
            <a:pPr marL="342900" indent="-342900">
              <a:buFont typeface="+mj-ea"/>
              <a:buAutoNum type="circleNumDbPlain" startAt="2"/>
            </a:pPr>
            <a:r>
              <a:rPr lang="ja-JP" altLang="en-US" dirty="0">
                <a:solidFill>
                  <a:srgbClr val="0041FF"/>
                </a:solidFill>
                <a:latin typeface="BIZ UDPゴシック" panose="020B0400000000000000" pitchFamily="50" charset="-128"/>
                <a:ea typeface="BIZ UDPゴシック" panose="020B0400000000000000" pitchFamily="50" charset="-128"/>
              </a:rPr>
              <a:t>公募で集まった市民による</a:t>
            </a:r>
            <a:r>
              <a:rPr lang="ja-JP" altLang="en-US" b="1" dirty="0">
                <a:solidFill>
                  <a:srgbClr val="0041FF"/>
                </a:solidFill>
                <a:latin typeface="BIZ UDPゴシック" panose="020B0400000000000000" pitchFamily="50" charset="-128"/>
                <a:ea typeface="BIZ UDPゴシック" panose="020B0400000000000000" pitchFamily="50" charset="-128"/>
              </a:rPr>
              <a:t>「女性の視点でつくるかわさき防災プロジェクト（</a:t>
            </a:r>
            <a:r>
              <a:rPr lang="en-US" altLang="ja-JP" b="1" dirty="0">
                <a:solidFill>
                  <a:srgbClr val="0041FF"/>
                </a:solidFill>
                <a:latin typeface="BIZ UDPゴシック" panose="020B0400000000000000" pitchFamily="50" charset="-128"/>
                <a:ea typeface="BIZ UDPゴシック" panose="020B0400000000000000" pitchFamily="50" charset="-128"/>
              </a:rPr>
              <a:t>JKB</a:t>
            </a:r>
            <a:r>
              <a:rPr lang="ja-JP" altLang="en-US" b="1" dirty="0">
                <a:solidFill>
                  <a:srgbClr val="0041FF"/>
                </a:solidFill>
                <a:latin typeface="BIZ UDPゴシック" panose="020B0400000000000000" pitchFamily="50" charset="-128"/>
                <a:ea typeface="BIZ UDPゴシック" panose="020B0400000000000000" pitchFamily="50" charset="-128"/>
              </a:rPr>
              <a:t>）」の活動</a:t>
            </a:r>
          </a:p>
        </p:txBody>
      </p:sp>
      <p:sp>
        <p:nvSpPr>
          <p:cNvPr id="10" name="テキスト ボックス 9">
            <a:extLst>
              <a:ext uri="{FF2B5EF4-FFF2-40B4-BE49-F238E27FC236}">
                <a16:creationId xmlns:a16="http://schemas.microsoft.com/office/drawing/2014/main" xmlns="" id="{A9C3AF29-F460-4F5A-82A5-AFC6CB5664B7}"/>
              </a:ext>
            </a:extLst>
          </p:cNvPr>
          <p:cNvSpPr txBox="1"/>
          <p:nvPr/>
        </p:nvSpPr>
        <p:spPr>
          <a:xfrm>
            <a:off x="439186" y="1935137"/>
            <a:ext cx="8301784" cy="1323439"/>
          </a:xfrm>
          <a:prstGeom prst="rect">
            <a:avLst/>
          </a:prstGeom>
          <a:noFill/>
          <a:ln w="38100">
            <a:solidFill>
              <a:srgbClr val="FF99A0"/>
            </a:solidFill>
          </a:ln>
        </p:spPr>
        <p:txBody>
          <a:bodyPr wrap="square">
            <a:spAutoFit/>
          </a:bodyPr>
          <a:lstStyle/>
          <a:p>
            <a:r>
              <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プロジェクトで大切にしていること</a:t>
            </a:r>
            <a:r>
              <a:rPr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l"/>
            </a:pPr>
            <a:r>
              <a:rPr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１人ひとりが防災の主体であり続けること、自助力を高めていくために取り組むことを　活動の基本にする。</a:t>
            </a:r>
            <a:endParaRPr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取組を通じて、女性のエンパワメントにつなげ、地域の女性の防災リーダーを１人でも多く増やしていきたい。</a:t>
            </a:r>
          </a:p>
        </p:txBody>
      </p:sp>
      <p:sp>
        <p:nvSpPr>
          <p:cNvPr id="11" name="テキスト ボックス 10">
            <a:extLst>
              <a:ext uri="{FF2B5EF4-FFF2-40B4-BE49-F238E27FC236}">
                <a16:creationId xmlns:a16="http://schemas.microsoft.com/office/drawing/2014/main" xmlns="" id="{0C57C1AA-1447-4766-A43C-9C540B133B6A}"/>
              </a:ext>
            </a:extLst>
          </p:cNvPr>
          <p:cNvSpPr txBox="1"/>
          <p:nvPr/>
        </p:nvSpPr>
        <p:spPr>
          <a:xfrm>
            <a:off x="490812" y="3351563"/>
            <a:ext cx="3704610"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活動１　防災に関する調査活動・冊子の作成</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xmlns="" id="{AEC1D268-C1FD-4FFA-9DE8-2DAF5CB3C971}"/>
              </a:ext>
            </a:extLst>
          </p:cNvPr>
          <p:cNvSpPr txBox="1"/>
          <p:nvPr/>
        </p:nvSpPr>
        <p:spPr>
          <a:xfrm>
            <a:off x="554587" y="3731078"/>
            <a:ext cx="3621840" cy="523220"/>
          </a:xfrm>
          <a:prstGeom prst="rect">
            <a:avLst/>
          </a:prstGeom>
          <a:noFill/>
        </p:spPr>
        <p:txBody>
          <a:bodyPr wrap="square">
            <a:spAutoFit/>
          </a:bodyPr>
          <a:lstStyle/>
          <a:p>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女性の視点でつくる防災冊子</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（シニア版、女子版）</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平成２５年３月発行</a:t>
            </a:r>
          </a:p>
        </p:txBody>
      </p:sp>
      <p:pic>
        <p:nvPicPr>
          <p:cNvPr id="14" name="図 13">
            <a:extLst>
              <a:ext uri="{FF2B5EF4-FFF2-40B4-BE49-F238E27FC236}">
                <a16:creationId xmlns:a16="http://schemas.microsoft.com/office/drawing/2014/main" xmlns="" id="{15559EAE-4AC4-4706-AD4F-ADAD188027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8348" y="4274013"/>
            <a:ext cx="1268886" cy="1693543"/>
          </a:xfrm>
          <a:prstGeom prst="rect">
            <a:avLst/>
          </a:prstGeom>
          <a:noFill/>
          <a:ln w="6350">
            <a:solidFill>
              <a:schemeClr val="tx1"/>
            </a:solidFill>
          </a:ln>
        </p:spPr>
      </p:pic>
      <p:pic>
        <p:nvPicPr>
          <p:cNvPr id="15" name="図 14">
            <a:extLst>
              <a:ext uri="{FF2B5EF4-FFF2-40B4-BE49-F238E27FC236}">
                <a16:creationId xmlns:a16="http://schemas.microsoft.com/office/drawing/2014/main" xmlns="" id="{B0074534-0E71-4457-8863-D0321E0467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43153" y="4276837"/>
            <a:ext cx="1269480" cy="1690720"/>
          </a:xfrm>
          <a:prstGeom prst="rect">
            <a:avLst/>
          </a:prstGeom>
          <a:noFill/>
          <a:ln>
            <a:solidFill>
              <a:schemeClr val="tx1"/>
            </a:solidFill>
          </a:ln>
        </p:spPr>
      </p:pic>
      <p:pic>
        <p:nvPicPr>
          <p:cNvPr id="16" name="図 15">
            <a:extLst>
              <a:ext uri="{FF2B5EF4-FFF2-40B4-BE49-F238E27FC236}">
                <a16:creationId xmlns:a16="http://schemas.microsoft.com/office/drawing/2014/main" xmlns="" id="{3455B79E-8ABB-4083-9BA1-01AE1180E9A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08513" y="3861039"/>
            <a:ext cx="1420918" cy="1968311"/>
          </a:xfrm>
          <a:prstGeom prst="rect">
            <a:avLst/>
          </a:prstGeom>
          <a:ln w="6350">
            <a:solidFill>
              <a:schemeClr val="tx1"/>
            </a:solidFill>
          </a:ln>
        </p:spPr>
      </p:pic>
      <p:sp>
        <p:nvSpPr>
          <p:cNvPr id="20" name="テキスト ボックス 19">
            <a:extLst>
              <a:ext uri="{FF2B5EF4-FFF2-40B4-BE49-F238E27FC236}">
                <a16:creationId xmlns:a16="http://schemas.microsoft.com/office/drawing/2014/main" xmlns="" id="{4B87FB70-2EB4-4B05-ABFD-B4AE3A19E5DA}"/>
              </a:ext>
            </a:extLst>
          </p:cNvPr>
          <p:cNvSpPr txBox="1"/>
          <p:nvPr/>
        </p:nvSpPr>
        <p:spPr>
          <a:xfrm>
            <a:off x="6069829" y="3844419"/>
            <a:ext cx="2774083" cy="523220"/>
          </a:xfrm>
          <a:prstGeom prst="rect">
            <a:avLst/>
          </a:prstGeom>
          <a:noFill/>
        </p:spPr>
        <p:txBody>
          <a:bodyPr wrap="square">
            <a:spAutoFit/>
          </a:bodyPr>
          <a:lstStyle/>
          <a:p>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女性の視点でつくる防災 「これで安心トイレ対策編」（改訂版）</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sp>
        <p:nvSpPr>
          <p:cNvPr id="21" name="テキスト ボックス 20">
            <a:extLst>
              <a:ext uri="{FF2B5EF4-FFF2-40B4-BE49-F238E27FC236}">
                <a16:creationId xmlns:a16="http://schemas.microsoft.com/office/drawing/2014/main" xmlns="" id="{87BF6A79-B7B4-4624-A661-CB0EBCC58B4C}"/>
              </a:ext>
            </a:extLst>
          </p:cNvPr>
          <p:cNvSpPr txBox="1"/>
          <p:nvPr/>
        </p:nvSpPr>
        <p:spPr>
          <a:xfrm>
            <a:off x="628348" y="5967557"/>
            <a:ext cx="3385681" cy="646331"/>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災害時に声をあげにくいとされる一人暮らしの女性を対象とした防災冊子を作成。</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u="sng" dirty="0">
                <a:solidFill>
                  <a:schemeClr val="tx1">
                    <a:lumMod val="75000"/>
                    <a:lumOff val="25000"/>
                  </a:schemeClr>
                </a:solidFill>
                <a:latin typeface="BIZ UDPゴシック" panose="020B0400000000000000" pitchFamily="50" charset="-128"/>
                <a:ea typeface="BIZ UDPゴシック" panose="020B0400000000000000" pitchFamily="50" charset="-128"/>
              </a:rPr>
              <a:t>現在は、配布終了。</a:t>
            </a:r>
          </a:p>
        </p:txBody>
      </p:sp>
      <p:pic>
        <p:nvPicPr>
          <p:cNvPr id="23" name="図 22" descr="QR コード&#10;&#10;スクラム21　JKBのページ">
            <a:extLst>
              <a:ext uri="{FF2B5EF4-FFF2-40B4-BE49-F238E27FC236}">
                <a16:creationId xmlns:a16="http://schemas.microsoft.com/office/drawing/2014/main" xmlns="" id="{5DF089D4-8734-420D-A886-C47408E5B0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4203" y="5955123"/>
            <a:ext cx="773120" cy="773120"/>
          </a:xfrm>
          <a:prstGeom prst="rect">
            <a:avLst/>
          </a:prstGeom>
        </p:spPr>
      </p:pic>
      <p:sp>
        <p:nvSpPr>
          <p:cNvPr id="24" name="テキスト ボックス 23">
            <a:extLst>
              <a:ext uri="{FF2B5EF4-FFF2-40B4-BE49-F238E27FC236}">
                <a16:creationId xmlns:a16="http://schemas.microsoft.com/office/drawing/2014/main" xmlns="" id="{A468125F-93A9-43FA-AEC0-E489D4D04C6E}"/>
              </a:ext>
            </a:extLst>
          </p:cNvPr>
          <p:cNvSpPr txBox="1"/>
          <p:nvPr/>
        </p:nvSpPr>
        <p:spPr>
          <a:xfrm>
            <a:off x="6110227" y="4343926"/>
            <a:ext cx="2774083" cy="1538883"/>
          </a:xfrm>
          <a:prstGeom prst="rect">
            <a:avLst/>
          </a:prstGeom>
          <a:noFill/>
        </p:spPr>
        <p:txBody>
          <a:bodyPr wrap="square">
            <a:spAutoFit/>
          </a:bodyPr>
          <a:lstStyle/>
          <a:p>
            <a:pPr marL="171450" indent="-171450">
              <a:spcAft>
                <a:spcPts val="1200"/>
              </a:spcAft>
              <a:buFont typeface="Arial" panose="020B0604020202020204" pitchFamily="34" charset="0"/>
              <a:buChar char="•"/>
            </a:pP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JKB</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のメンバーが、トイレに関する　防災講座を企画する際に、調査の過程でわかったことを　まとめた冊子</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1450" indent="-17145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水道局や環境局、各部局にも　確認を取りながら進めた</a:t>
            </a:r>
            <a:endParaRPr lang="ja-JP" altLang="en-US" sz="1400"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スライド番号プレースホルダー 2">
            <a:extLst>
              <a:ext uri="{FF2B5EF4-FFF2-40B4-BE49-F238E27FC236}">
                <a16:creationId xmlns:a16="http://schemas.microsoft.com/office/drawing/2014/main" xmlns="" id="{0B399869-26E8-4165-B3F6-7182786106F5}"/>
              </a:ext>
            </a:extLst>
          </p:cNvPr>
          <p:cNvSpPr>
            <a:spLocks noGrp="1"/>
          </p:cNvSpPr>
          <p:nvPr>
            <p:ph type="sldNum" sz="quarter" idx="12"/>
          </p:nvPr>
        </p:nvSpPr>
        <p:spPr>
          <a:xfrm>
            <a:off x="7045452" y="6456299"/>
            <a:ext cx="2057400" cy="365125"/>
          </a:xfrm>
        </p:spPr>
        <p:txBody>
          <a:bodyPr/>
          <a:lstStyle/>
          <a:p>
            <a:r>
              <a:rPr kumimoji="1" lang="ja-JP" altLang="en-US" dirty="0"/>
              <a:t>３／７</a:t>
            </a:r>
          </a:p>
        </p:txBody>
      </p:sp>
      <p:graphicFrame>
        <p:nvGraphicFramePr>
          <p:cNvPr id="26" name="表 6">
            <a:extLst>
              <a:ext uri="{FF2B5EF4-FFF2-40B4-BE49-F238E27FC236}">
                <a16:creationId xmlns:a16="http://schemas.microsoft.com/office/drawing/2014/main" xmlns="" id="{24BB3F54-C42B-42B5-9F43-6D0B7F65D3E7}"/>
              </a:ext>
            </a:extLst>
          </p:cNvPr>
          <p:cNvGraphicFramePr>
            <a:graphicFrameLocks noGrp="1"/>
          </p:cNvGraphicFramePr>
          <p:nvPr>
            <p:extLst>
              <p:ext uri="{D42A27DB-BD31-4B8C-83A1-F6EECF244321}">
                <p14:modId xmlns:p14="http://schemas.microsoft.com/office/powerpoint/2010/main" val="2960135330"/>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8732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xmlns="" id="{013B8EDC-5275-4E93-ADBB-00953A292D36}"/>
              </a:ext>
            </a:extLst>
          </p:cNvPr>
          <p:cNvSpPr/>
          <p:nvPr/>
        </p:nvSpPr>
        <p:spPr>
          <a:xfrm>
            <a:off x="554215" y="4941929"/>
            <a:ext cx="8304388" cy="1526947"/>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5362540" y="5634013"/>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5362540" y="5679455"/>
            <a:ext cx="286863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防災ニュースレター</a:t>
            </a:r>
            <a:r>
              <a:rPr lang="en-US" altLang="ja-JP" sz="1200" dirty="0">
                <a:solidFill>
                  <a:schemeClr val="tx1">
                    <a:lumMod val="75000"/>
                    <a:lumOff val="25000"/>
                  </a:schemeClr>
                </a:solidFill>
              </a:rPr>
              <a:t>/</a:t>
            </a:r>
            <a:r>
              <a:rPr lang="ja-JP" altLang="en-US" sz="1200" dirty="0">
                <a:solidFill>
                  <a:schemeClr val="tx1">
                    <a:lumMod val="75000"/>
                    <a:lumOff val="25000"/>
                  </a:schemeClr>
                </a:solidFill>
              </a:rPr>
              <a:t>防災コラム</a:t>
            </a:r>
            <a:endParaRPr lang="en-US" altLang="ja-JP" sz="1200" dirty="0">
              <a:solidFill>
                <a:schemeClr val="tx1">
                  <a:lumMod val="75000"/>
                  <a:lumOff val="25000"/>
                </a:schemeClr>
              </a:solidFill>
            </a:endParaRPr>
          </a:p>
          <a:p>
            <a:r>
              <a:rPr lang="ja-JP" altLang="en-US" sz="1200" dirty="0">
                <a:solidFill>
                  <a:schemeClr val="tx1">
                    <a:lumMod val="75000"/>
                    <a:lumOff val="25000"/>
                  </a:schemeClr>
                </a:solidFill>
              </a:rPr>
              <a:t>　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すくらむ２１</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https://www.scrum21.or.jp/issue/bnews/</a:t>
            </a:r>
            <a:endParaRPr lang="ja-JP" altLang="en-US" sz="120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xmlns="" id="{70399F35-43EB-456E-84E2-49EBAE42984C}"/>
              </a:ext>
            </a:extLst>
          </p:cNvPr>
          <p:cNvSpPr txBox="1"/>
          <p:nvPr/>
        </p:nvSpPr>
        <p:spPr>
          <a:xfrm>
            <a:off x="188974" y="1325666"/>
            <a:ext cx="8015226" cy="369332"/>
          </a:xfrm>
          <a:prstGeom prst="rect">
            <a:avLst/>
          </a:prstGeom>
          <a:noFill/>
        </p:spPr>
        <p:txBody>
          <a:bodyPr wrap="square">
            <a:spAutoFit/>
          </a:bodyPr>
          <a:lstStyle/>
          <a:p>
            <a:r>
              <a:rPr lang="ja-JP" altLang="en-US" b="1" dirty="0">
                <a:solidFill>
                  <a:srgbClr val="0041FF"/>
                </a:solidFill>
                <a:latin typeface="BIZ UDPゴシック" panose="020B0400000000000000" pitchFamily="50" charset="-128"/>
                <a:ea typeface="BIZ UDPゴシック" panose="020B0400000000000000" pitchFamily="50" charset="-128"/>
              </a:rPr>
              <a:t>②「女性の視点でつくるかわさき防災プロジェクト（</a:t>
            </a:r>
            <a:r>
              <a:rPr lang="en-US" altLang="ja-JP" b="1" dirty="0">
                <a:solidFill>
                  <a:srgbClr val="0041FF"/>
                </a:solidFill>
                <a:latin typeface="BIZ UDPゴシック" panose="020B0400000000000000" pitchFamily="50" charset="-128"/>
                <a:ea typeface="BIZ UDPゴシック" panose="020B0400000000000000" pitchFamily="50" charset="-128"/>
              </a:rPr>
              <a:t>JKB</a:t>
            </a:r>
            <a:r>
              <a:rPr lang="ja-JP" altLang="en-US" b="1" dirty="0">
                <a:solidFill>
                  <a:srgbClr val="0041FF"/>
                </a:solidFill>
                <a:latin typeface="BIZ UDPゴシック" panose="020B0400000000000000" pitchFamily="50" charset="-128"/>
                <a:ea typeface="BIZ UDPゴシック" panose="020B0400000000000000" pitchFamily="50" charset="-128"/>
              </a:rPr>
              <a:t>）」の活動</a:t>
            </a:r>
            <a:r>
              <a:rPr lang="ja-JP" altLang="en-US" dirty="0">
                <a:solidFill>
                  <a:srgbClr val="0041FF"/>
                </a:solidFill>
                <a:latin typeface="BIZ UDPゴシック" panose="020B0400000000000000" pitchFamily="50" charset="-128"/>
                <a:ea typeface="BIZ UDPゴシック" panose="020B0400000000000000" pitchFamily="50" charset="-128"/>
              </a:rPr>
              <a:t>　（つづき）</a:t>
            </a:r>
          </a:p>
        </p:txBody>
      </p:sp>
      <p:sp>
        <p:nvSpPr>
          <p:cNvPr id="11" name="テキスト ボックス 10">
            <a:extLst>
              <a:ext uri="{FF2B5EF4-FFF2-40B4-BE49-F238E27FC236}">
                <a16:creationId xmlns:a16="http://schemas.microsoft.com/office/drawing/2014/main" xmlns="" id="{0C57C1AA-1447-4766-A43C-9C540B133B6A}"/>
              </a:ext>
            </a:extLst>
          </p:cNvPr>
          <p:cNvSpPr txBox="1"/>
          <p:nvPr/>
        </p:nvSpPr>
        <p:spPr>
          <a:xfrm>
            <a:off x="522112" y="1904644"/>
            <a:ext cx="2868788"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活動２　防災講座の企画・実施</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xmlns="" id="{9BBD666D-981B-4244-935D-E434C2042873}"/>
              </a:ext>
            </a:extLst>
          </p:cNvPr>
          <p:cNvSpPr txBox="1"/>
          <p:nvPr/>
        </p:nvSpPr>
        <p:spPr>
          <a:xfrm>
            <a:off x="522112" y="4284383"/>
            <a:ext cx="2868788"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活動３　情報の発信・普及活動</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xmlns="" id="{D91B54BF-5C07-464E-90C7-4ACA23EA5CAF}"/>
              </a:ext>
            </a:extLst>
          </p:cNvPr>
          <p:cNvSpPr txBox="1"/>
          <p:nvPr/>
        </p:nvSpPr>
        <p:spPr>
          <a:xfrm>
            <a:off x="522112" y="4643315"/>
            <a:ext cx="8304388" cy="276999"/>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メンバーが主体的に防災に関する収集した情報やプロジェクトの様子などを発信</a:t>
            </a:r>
          </a:p>
        </p:txBody>
      </p:sp>
      <p:pic>
        <p:nvPicPr>
          <p:cNvPr id="1026" name="Picture 2" descr="防災ニュースレターvol1">
            <a:extLst>
              <a:ext uri="{FF2B5EF4-FFF2-40B4-BE49-F238E27FC236}">
                <a16:creationId xmlns:a16="http://schemas.microsoft.com/office/drawing/2014/main" xmlns="" id="{D3E43824-159E-4A9D-A83F-C5E41573C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12" y="5000293"/>
            <a:ext cx="2428174" cy="182113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QR コード&#10;&#10;ニュースレター">
            <a:extLst>
              <a:ext uri="{FF2B5EF4-FFF2-40B4-BE49-F238E27FC236}">
                <a16:creationId xmlns:a16="http://schemas.microsoft.com/office/drawing/2014/main" xmlns="" id="{7E4E379B-56BD-403C-9394-C15A03887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257" y="5668988"/>
            <a:ext cx="796761" cy="796761"/>
          </a:xfrm>
          <a:prstGeom prst="rect">
            <a:avLst/>
          </a:prstGeom>
        </p:spPr>
      </p:pic>
      <p:sp>
        <p:nvSpPr>
          <p:cNvPr id="18" name="テキスト ボックス 17">
            <a:extLst>
              <a:ext uri="{FF2B5EF4-FFF2-40B4-BE49-F238E27FC236}">
                <a16:creationId xmlns:a16="http://schemas.microsoft.com/office/drawing/2014/main" xmlns="" id="{B0BF8CF1-79C1-4982-B423-2D370D6EE2D6}"/>
              </a:ext>
            </a:extLst>
          </p:cNvPr>
          <p:cNvSpPr txBox="1"/>
          <p:nvPr/>
        </p:nvSpPr>
        <p:spPr>
          <a:xfrm>
            <a:off x="2518353" y="6109255"/>
            <a:ext cx="1643320" cy="276999"/>
          </a:xfrm>
          <a:prstGeom prst="rect">
            <a:avLst/>
          </a:prstGeom>
          <a:noFill/>
        </p:spPr>
        <p:txBody>
          <a:bodyPr wrap="square">
            <a:spAutoFit/>
          </a:bodyPr>
          <a:lstStyle/>
          <a:p>
            <a:pPr algn="l"/>
            <a:r>
              <a:rPr lang="ja-JP" altLang="en-US" sz="120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防災ニュースレター</a:t>
            </a:r>
          </a:p>
        </p:txBody>
      </p:sp>
      <p:pic>
        <p:nvPicPr>
          <p:cNvPr id="17" name="図 16">
            <a:extLst>
              <a:ext uri="{FF2B5EF4-FFF2-40B4-BE49-F238E27FC236}">
                <a16:creationId xmlns:a16="http://schemas.microsoft.com/office/drawing/2014/main" xmlns="" id="{1874E06C-D8DD-4DF7-8797-B9AEBE33F2FD}"/>
              </a:ext>
            </a:extLst>
          </p:cNvPr>
          <p:cNvPicPr>
            <a:picLocks noChangeAspect="1"/>
          </p:cNvPicPr>
          <p:nvPr/>
        </p:nvPicPr>
        <p:blipFill>
          <a:blip r:embed="rId5"/>
          <a:stretch>
            <a:fillRect/>
          </a:stretch>
        </p:blipFill>
        <p:spPr>
          <a:xfrm>
            <a:off x="3701613" y="5000293"/>
            <a:ext cx="794148" cy="1136560"/>
          </a:xfrm>
          <a:prstGeom prst="rect">
            <a:avLst/>
          </a:prstGeom>
          <a:ln>
            <a:solidFill>
              <a:schemeClr val="tx1">
                <a:lumMod val="50000"/>
                <a:lumOff val="50000"/>
              </a:schemeClr>
            </a:solidFill>
          </a:ln>
        </p:spPr>
      </p:pic>
      <p:pic>
        <p:nvPicPr>
          <p:cNvPr id="21" name="図 20">
            <a:extLst>
              <a:ext uri="{FF2B5EF4-FFF2-40B4-BE49-F238E27FC236}">
                <a16:creationId xmlns:a16="http://schemas.microsoft.com/office/drawing/2014/main" xmlns="" id="{DD0048AF-6EE7-492E-A383-59A9D40DE4FB}"/>
              </a:ext>
            </a:extLst>
          </p:cNvPr>
          <p:cNvPicPr>
            <a:picLocks noChangeAspect="1"/>
          </p:cNvPicPr>
          <p:nvPr/>
        </p:nvPicPr>
        <p:blipFill>
          <a:blip r:embed="rId6"/>
          <a:stretch>
            <a:fillRect/>
          </a:stretch>
        </p:blipFill>
        <p:spPr>
          <a:xfrm rot="2274196">
            <a:off x="4298698" y="5020775"/>
            <a:ext cx="815420" cy="1166386"/>
          </a:xfrm>
          <a:prstGeom prst="rect">
            <a:avLst/>
          </a:prstGeom>
          <a:ln>
            <a:solidFill>
              <a:schemeClr val="tx1">
                <a:lumMod val="50000"/>
                <a:lumOff val="50000"/>
              </a:schemeClr>
            </a:solidFill>
          </a:ln>
        </p:spPr>
      </p:pic>
      <p:sp>
        <p:nvSpPr>
          <p:cNvPr id="23" name="テキスト ボックス 22">
            <a:extLst>
              <a:ext uri="{FF2B5EF4-FFF2-40B4-BE49-F238E27FC236}">
                <a16:creationId xmlns:a16="http://schemas.microsoft.com/office/drawing/2014/main" xmlns="" id="{28505546-A54D-4A04-98F0-A0E63BEB1763}"/>
              </a:ext>
            </a:extLst>
          </p:cNvPr>
          <p:cNvSpPr txBox="1"/>
          <p:nvPr/>
        </p:nvSpPr>
        <p:spPr>
          <a:xfrm>
            <a:off x="5277476" y="5000293"/>
            <a:ext cx="3258620" cy="461665"/>
          </a:xfrm>
          <a:prstGeom prst="rect">
            <a:avLst/>
          </a:prstGeom>
          <a:noFill/>
        </p:spPr>
        <p:txBody>
          <a:bodyPr wrap="square">
            <a:spAutoFit/>
          </a:bodyPr>
          <a:lstStyle/>
          <a:p>
            <a:pPr algn="l"/>
            <a:r>
              <a:rPr lang="ja-JP" altLang="en-US" sz="120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　防災コラム</a:t>
            </a:r>
            <a:endParaRPr lang="en-US" altLang="ja-JP" sz="120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algn="l"/>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120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「女性の視点で考える防災の知恵袋」</a:t>
            </a:r>
          </a:p>
        </p:txBody>
      </p:sp>
      <p:sp>
        <p:nvSpPr>
          <p:cNvPr id="24" name="四角形: 角を丸くする 23">
            <a:extLst>
              <a:ext uri="{FF2B5EF4-FFF2-40B4-BE49-F238E27FC236}">
                <a16:creationId xmlns:a16="http://schemas.microsoft.com/office/drawing/2014/main" xmlns="" id="{4199D6AD-694D-4333-86DA-1428AD394669}"/>
              </a:ext>
            </a:extLst>
          </p:cNvPr>
          <p:cNvSpPr/>
          <p:nvPr/>
        </p:nvSpPr>
        <p:spPr>
          <a:xfrm>
            <a:off x="554215" y="2358731"/>
            <a:ext cx="8304388" cy="1760912"/>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xmlns="" id="{653D74EC-C110-440C-803D-DC13F754780C}"/>
              </a:ext>
            </a:extLst>
          </p:cNvPr>
          <p:cNvGrpSpPr/>
          <p:nvPr/>
        </p:nvGrpSpPr>
        <p:grpSpPr>
          <a:xfrm>
            <a:off x="6194956" y="1776575"/>
            <a:ext cx="1747278" cy="1722282"/>
            <a:chOff x="3701612" y="2741234"/>
            <a:chExt cx="1747278" cy="1722282"/>
          </a:xfrm>
        </p:grpSpPr>
        <p:pic>
          <p:nvPicPr>
            <p:cNvPr id="27" name="図 26">
              <a:extLst>
                <a:ext uri="{FF2B5EF4-FFF2-40B4-BE49-F238E27FC236}">
                  <a16:creationId xmlns:a16="http://schemas.microsoft.com/office/drawing/2014/main" xmlns="" id="{4E55F55E-DAE3-4388-B060-41D88D8C2E74}"/>
                </a:ext>
              </a:extLst>
            </p:cNvPr>
            <p:cNvPicPr>
              <a:picLocks noChangeAspect="1"/>
            </p:cNvPicPr>
            <p:nvPr/>
          </p:nvPicPr>
          <p:blipFill>
            <a:blip r:embed="rId7"/>
            <a:stretch>
              <a:fillRect/>
            </a:stretch>
          </p:blipFill>
          <p:spPr>
            <a:xfrm rot="1679600">
              <a:off x="4304234" y="2820668"/>
              <a:ext cx="1144656" cy="1642848"/>
            </a:xfrm>
            <a:prstGeom prst="rect">
              <a:avLst/>
            </a:prstGeom>
            <a:ln>
              <a:solidFill>
                <a:schemeClr val="tx1">
                  <a:lumMod val="50000"/>
                  <a:lumOff val="50000"/>
                </a:schemeClr>
              </a:solidFill>
            </a:ln>
          </p:spPr>
        </p:pic>
        <p:pic>
          <p:nvPicPr>
            <p:cNvPr id="25" name="図 24">
              <a:extLst>
                <a:ext uri="{FF2B5EF4-FFF2-40B4-BE49-F238E27FC236}">
                  <a16:creationId xmlns:a16="http://schemas.microsoft.com/office/drawing/2014/main" xmlns="" id="{8A63478F-CEB5-4E55-8089-6BA21F259F4F}"/>
                </a:ext>
              </a:extLst>
            </p:cNvPr>
            <p:cNvPicPr>
              <a:picLocks noChangeAspect="1"/>
            </p:cNvPicPr>
            <p:nvPr/>
          </p:nvPicPr>
          <p:blipFill>
            <a:blip r:embed="rId8"/>
            <a:stretch>
              <a:fillRect/>
            </a:stretch>
          </p:blipFill>
          <p:spPr>
            <a:xfrm>
              <a:off x="3701612" y="2741234"/>
              <a:ext cx="1174951" cy="1672863"/>
            </a:xfrm>
            <a:prstGeom prst="rect">
              <a:avLst/>
            </a:prstGeom>
            <a:ln>
              <a:solidFill>
                <a:schemeClr val="tx1">
                  <a:lumMod val="50000"/>
                  <a:lumOff val="50000"/>
                </a:schemeClr>
              </a:solidFill>
            </a:ln>
          </p:spPr>
        </p:pic>
      </p:grpSp>
      <p:sp>
        <p:nvSpPr>
          <p:cNvPr id="30" name="正方形/長方形 29">
            <a:extLst>
              <a:ext uri="{FF2B5EF4-FFF2-40B4-BE49-F238E27FC236}">
                <a16:creationId xmlns:a16="http://schemas.microsoft.com/office/drawing/2014/main" xmlns="" id="{578DAF1F-74B7-40E6-A2B3-984E60C72B28}"/>
              </a:ext>
            </a:extLst>
          </p:cNvPr>
          <p:cNvSpPr/>
          <p:nvPr/>
        </p:nvSpPr>
        <p:spPr>
          <a:xfrm>
            <a:off x="5160595" y="3453415"/>
            <a:ext cx="3852000"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31" name="テキスト ボックス 30">
            <a:extLst>
              <a:ext uri="{FF2B5EF4-FFF2-40B4-BE49-F238E27FC236}">
                <a16:creationId xmlns:a16="http://schemas.microsoft.com/office/drawing/2014/main" xmlns="" id="{48A79AFC-9633-4E95-AF55-F489F891442F}"/>
              </a:ext>
            </a:extLst>
          </p:cNvPr>
          <p:cNvSpPr txBox="1"/>
          <p:nvPr/>
        </p:nvSpPr>
        <p:spPr>
          <a:xfrm>
            <a:off x="5160595" y="3498857"/>
            <a:ext cx="3179500"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冊子ダウンロード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川崎市高津区</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https://www.city.Kawasaki.jp/takatsu/page/0000067588.html</a:t>
            </a:r>
            <a:endParaRPr lang="ja-JP" altLang="en-US" sz="1200" dirty="0">
              <a:solidFill>
                <a:schemeClr val="tx1">
                  <a:lumMod val="75000"/>
                  <a:lumOff val="25000"/>
                </a:schemeClr>
              </a:solidFill>
            </a:endParaRPr>
          </a:p>
        </p:txBody>
      </p:sp>
      <p:sp>
        <p:nvSpPr>
          <p:cNvPr id="34" name="テキスト ボックス 33">
            <a:extLst>
              <a:ext uri="{FF2B5EF4-FFF2-40B4-BE49-F238E27FC236}">
                <a16:creationId xmlns:a16="http://schemas.microsoft.com/office/drawing/2014/main" xmlns="" id="{94851362-37B1-454B-B349-3B13B3D94DFC}"/>
              </a:ext>
            </a:extLst>
          </p:cNvPr>
          <p:cNvSpPr txBox="1"/>
          <p:nvPr/>
        </p:nvSpPr>
        <p:spPr>
          <a:xfrm>
            <a:off x="609598" y="2478391"/>
            <a:ext cx="4776787" cy="1538883"/>
          </a:xfrm>
          <a:prstGeom prst="rect">
            <a:avLst/>
          </a:prstGeom>
          <a:noFill/>
        </p:spPr>
        <p:txBody>
          <a:bodyPr wrap="square">
            <a:spAutoFit/>
          </a:bodyPr>
          <a:lstStyle/>
          <a:p>
            <a:pPr marL="177800" indent="-177800">
              <a:spcAft>
                <a:spcPts val="1200"/>
              </a:spcAft>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災害時の事情とその対策について、暮らしの身近な課題の解決につながるようなテーマ（トイレ、衛生、防犯対策　など）を決めて、１から企画・検討し、講座を実施している</a:t>
            </a:r>
          </a:p>
          <a:p>
            <a:pPr marL="177800" indent="-177800">
              <a:spcAft>
                <a:spcPts val="1200"/>
              </a:spcAft>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高津区</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と</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JKB</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が</a:t>
            </a: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共催した講座「集合住宅で災害　その時　　あなたは？」</a:t>
            </a:r>
            <a:r>
              <a:rPr lang="ja-JP" altLang="en-US" sz="12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（平成２６年１月２７日開催）</a:t>
            </a: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では、講座の内容　　を編集し、冊子を作成した</a:t>
            </a:r>
            <a:endPar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5" name="図 34" descr="QR コード&#10;&#10;集合住宅の防災マニュアル作りガイド">
            <a:extLst>
              <a:ext uri="{FF2B5EF4-FFF2-40B4-BE49-F238E27FC236}">
                <a16:creationId xmlns:a16="http://schemas.microsoft.com/office/drawing/2014/main" xmlns="" id="{F5F675EA-6079-49CB-8D3C-82E36141C8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1177" y="3512129"/>
            <a:ext cx="733781" cy="733781"/>
          </a:xfrm>
          <a:prstGeom prst="rect">
            <a:avLst/>
          </a:prstGeom>
        </p:spPr>
      </p:pic>
      <p:sp>
        <p:nvSpPr>
          <p:cNvPr id="26" name="スライド番号プレースホルダー 2">
            <a:extLst>
              <a:ext uri="{FF2B5EF4-FFF2-40B4-BE49-F238E27FC236}">
                <a16:creationId xmlns:a16="http://schemas.microsoft.com/office/drawing/2014/main" xmlns="" id="{A346FF9C-3107-4472-A833-7D9DB9C7496F}"/>
              </a:ext>
            </a:extLst>
          </p:cNvPr>
          <p:cNvSpPr>
            <a:spLocks noGrp="1"/>
          </p:cNvSpPr>
          <p:nvPr>
            <p:ph type="sldNum" sz="quarter" idx="12"/>
          </p:nvPr>
        </p:nvSpPr>
        <p:spPr>
          <a:xfrm>
            <a:off x="7045452" y="6456299"/>
            <a:ext cx="2057400" cy="365125"/>
          </a:xfrm>
        </p:spPr>
        <p:txBody>
          <a:bodyPr/>
          <a:lstStyle/>
          <a:p>
            <a:r>
              <a:rPr kumimoji="1" lang="ja-JP" altLang="en-US" dirty="0"/>
              <a:t>４／７</a:t>
            </a:r>
          </a:p>
        </p:txBody>
      </p:sp>
      <p:graphicFrame>
        <p:nvGraphicFramePr>
          <p:cNvPr id="29" name="表 6">
            <a:extLst>
              <a:ext uri="{FF2B5EF4-FFF2-40B4-BE49-F238E27FC236}">
                <a16:creationId xmlns:a16="http://schemas.microsoft.com/office/drawing/2014/main" xmlns="" id="{66F4AEEE-2D2F-4838-B573-E11E0732CD0B}"/>
              </a:ext>
            </a:extLst>
          </p:cNvPr>
          <p:cNvGraphicFramePr>
            <a:graphicFrameLocks noGrp="1"/>
          </p:cNvGraphicFramePr>
          <p:nvPr>
            <p:extLst>
              <p:ext uri="{D42A27DB-BD31-4B8C-83A1-F6EECF244321}">
                <p14:modId xmlns:p14="http://schemas.microsoft.com/office/powerpoint/2010/main" val="3577017832"/>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6713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xmlns="" id="{213F2826-1A3C-410E-BFF8-29084D32252A}"/>
              </a:ext>
            </a:extLst>
          </p:cNvPr>
          <p:cNvSpPr/>
          <p:nvPr/>
        </p:nvSpPr>
        <p:spPr>
          <a:xfrm>
            <a:off x="544253" y="2105265"/>
            <a:ext cx="8304388" cy="2005547"/>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5389698" y="3388727"/>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5389698" y="3434169"/>
            <a:ext cx="286863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冊子ダウンロード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すくらむ２１</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https://www.scrum21.or.jp/issue/operation_guide/</a:t>
            </a:r>
            <a:endParaRPr lang="ja-JP" altLang="en-US" sz="120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xmlns="" id="{70399F35-43EB-456E-84E2-49EBAE42984C}"/>
              </a:ext>
            </a:extLst>
          </p:cNvPr>
          <p:cNvSpPr txBox="1"/>
          <p:nvPr/>
        </p:nvSpPr>
        <p:spPr>
          <a:xfrm>
            <a:off x="188974" y="1325666"/>
            <a:ext cx="8015226" cy="369332"/>
          </a:xfrm>
          <a:prstGeom prst="rect">
            <a:avLst/>
          </a:prstGeom>
          <a:noFill/>
        </p:spPr>
        <p:txBody>
          <a:bodyPr wrap="square">
            <a:spAutoFit/>
          </a:bodyPr>
          <a:lstStyle/>
          <a:p>
            <a:r>
              <a:rPr lang="ja-JP" altLang="en-US" b="1" dirty="0">
                <a:solidFill>
                  <a:srgbClr val="0041FF"/>
                </a:solidFill>
                <a:latin typeface="BIZ UDPゴシック" panose="020B0400000000000000" pitchFamily="50" charset="-128"/>
                <a:ea typeface="BIZ UDPゴシック" panose="020B0400000000000000" pitchFamily="50" charset="-128"/>
              </a:rPr>
              <a:t>③危機管理室をはじめ、他部局と連携しながら取組を実施</a:t>
            </a:r>
          </a:p>
        </p:txBody>
      </p:sp>
      <p:sp>
        <p:nvSpPr>
          <p:cNvPr id="11" name="テキスト ボックス 10">
            <a:extLst>
              <a:ext uri="{FF2B5EF4-FFF2-40B4-BE49-F238E27FC236}">
                <a16:creationId xmlns:a16="http://schemas.microsoft.com/office/drawing/2014/main" xmlns="" id="{0C57C1AA-1447-4766-A43C-9C540B133B6A}"/>
              </a:ext>
            </a:extLst>
          </p:cNvPr>
          <p:cNvSpPr txBox="1"/>
          <p:nvPr/>
        </p:nvSpPr>
        <p:spPr>
          <a:xfrm>
            <a:off x="507011" y="4209937"/>
            <a:ext cx="2373487"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市各部との連携</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xmlns="" id="{9BBD666D-981B-4244-935D-E434C2042873}"/>
              </a:ext>
            </a:extLst>
          </p:cNvPr>
          <p:cNvSpPr txBox="1"/>
          <p:nvPr/>
        </p:nvSpPr>
        <p:spPr>
          <a:xfrm>
            <a:off x="507010" y="1757050"/>
            <a:ext cx="2373487"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危機管理室との連携</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pic>
        <p:nvPicPr>
          <p:cNvPr id="13" name="図 12" descr="男女共同参画の視点でつくる避難所運営ガイド">
            <a:extLst>
              <a:ext uri="{FF2B5EF4-FFF2-40B4-BE49-F238E27FC236}">
                <a16:creationId xmlns:a16="http://schemas.microsoft.com/office/drawing/2014/main" xmlns="" id="{1FCC4ECC-A834-4C54-97B7-C421F7B12F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19179" y="1805175"/>
            <a:ext cx="1167142" cy="1517550"/>
          </a:xfrm>
          <a:prstGeom prst="rect">
            <a:avLst/>
          </a:prstGeom>
          <a:noFill/>
          <a:ln w="6350">
            <a:solidFill>
              <a:schemeClr val="tx1"/>
            </a:solidFill>
          </a:ln>
        </p:spPr>
      </p:pic>
      <p:pic>
        <p:nvPicPr>
          <p:cNvPr id="14" name="図 13">
            <a:extLst>
              <a:ext uri="{FF2B5EF4-FFF2-40B4-BE49-F238E27FC236}">
                <a16:creationId xmlns:a16="http://schemas.microsoft.com/office/drawing/2014/main" xmlns="" id="{66FE56EF-023C-4DED-B511-66B3EAEA10D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38110" y="1805176"/>
            <a:ext cx="2140282" cy="1530610"/>
          </a:xfrm>
          <a:prstGeom prst="rect">
            <a:avLst/>
          </a:prstGeom>
          <a:ln w="6350">
            <a:solidFill>
              <a:schemeClr val="tx1"/>
            </a:solidFill>
          </a:ln>
        </p:spPr>
      </p:pic>
      <p:sp>
        <p:nvSpPr>
          <p:cNvPr id="15" name="テキスト ボックス 14">
            <a:extLst>
              <a:ext uri="{FF2B5EF4-FFF2-40B4-BE49-F238E27FC236}">
                <a16:creationId xmlns:a16="http://schemas.microsoft.com/office/drawing/2014/main" xmlns="" id="{2F2A0568-0816-4AE6-85CA-CAF81BA605CE}"/>
              </a:ext>
            </a:extLst>
          </p:cNvPr>
          <p:cNvSpPr txBox="1"/>
          <p:nvPr/>
        </p:nvSpPr>
        <p:spPr>
          <a:xfrm>
            <a:off x="632326" y="2164497"/>
            <a:ext cx="4757372" cy="1908215"/>
          </a:xfrm>
          <a:prstGeom prst="rect">
            <a:avLst/>
          </a:prstGeom>
          <a:noFill/>
        </p:spPr>
        <p:txBody>
          <a:bodyPr wrap="square">
            <a:spAutoFit/>
          </a:bodyPr>
          <a:lstStyle/>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「避難所運営マニュアル～地震災害対策編～」の改訂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（川崎市総務局危機管理室　平成２６年４月１日）</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にあわせて、　　「男女共同参画の視点でつくる避難所運営ガイド」（右）　を作成（市民向けの講座も一緒に実施）</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危機管理室にページ構成や内容を相談しながら作成した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すくらむ</a:t>
            </a:r>
            <a:r>
              <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21</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が実施した防災に関する１年間の取組報告書を、毎年、危機管理室に提出している</a:t>
            </a:r>
          </a:p>
        </p:txBody>
      </p:sp>
      <p:pic>
        <p:nvPicPr>
          <p:cNvPr id="9" name="図 8" descr="QR コード&#10;&#10;避難所運営ガイド">
            <a:extLst>
              <a:ext uri="{FF2B5EF4-FFF2-40B4-BE49-F238E27FC236}">
                <a16:creationId xmlns:a16="http://schemas.microsoft.com/office/drawing/2014/main" xmlns="" id="{F6005D34-BD41-497D-888A-F5E1F6780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76" y="3435753"/>
            <a:ext cx="777028" cy="777028"/>
          </a:xfrm>
          <a:prstGeom prst="rect">
            <a:avLst/>
          </a:prstGeom>
        </p:spPr>
      </p:pic>
      <p:sp>
        <p:nvSpPr>
          <p:cNvPr id="17" name="四角形: 角を丸くする 16">
            <a:extLst>
              <a:ext uri="{FF2B5EF4-FFF2-40B4-BE49-F238E27FC236}">
                <a16:creationId xmlns:a16="http://schemas.microsoft.com/office/drawing/2014/main" xmlns="" id="{9BAA3032-E728-4BD8-92F2-88BA3C2D87F3}"/>
              </a:ext>
            </a:extLst>
          </p:cNvPr>
          <p:cNvSpPr/>
          <p:nvPr/>
        </p:nvSpPr>
        <p:spPr>
          <a:xfrm>
            <a:off x="544253" y="4600014"/>
            <a:ext cx="8304388" cy="2092191"/>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xmlns="" id="{212CD7D2-87EB-4AB6-B9B2-85427055D1F7}"/>
              </a:ext>
            </a:extLst>
          </p:cNvPr>
          <p:cNvSpPr/>
          <p:nvPr/>
        </p:nvSpPr>
        <p:spPr>
          <a:xfrm>
            <a:off x="5502243" y="5244050"/>
            <a:ext cx="1080000" cy="1080000"/>
          </a:xfrm>
          <a:prstGeom prst="ellipse">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男女共同</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参画センター</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すくらむ２１</a:t>
            </a:r>
          </a:p>
        </p:txBody>
      </p:sp>
      <p:sp>
        <p:nvSpPr>
          <p:cNvPr id="20" name="楕円 19">
            <a:extLst>
              <a:ext uri="{FF2B5EF4-FFF2-40B4-BE49-F238E27FC236}">
                <a16:creationId xmlns:a16="http://schemas.microsoft.com/office/drawing/2014/main" xmlns="" id="{FAD43B18-DECC-4F2F-B75A-00B256EB70A9}"/>
              </a:ext>
            </a:extLst>
          </p:cNvPr>
          <p:cNvSpPr/>
          <p:nvPr/>
        </p:nvSpPr>
        <p:spPr>
          <a:xfrm>
            <a:off x="7657472" y="5250986"/>
            <a:ext cx="1080000" cy="1080000"/>
          </a:xfrm>
          <a:prstGeom prst="ellipse">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市各部</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（防災・水道</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・環境など）</a:t>
            </a:r>
          </a:p>
        </p:txBody>
      </p:sp>
      <p:sp>
        <p:nvSpPr>
          <p:cNvPr id="18" name="矢印: 右 17">
            <a:extLst>
              <a:ext uri="{FF2B5EF4-FFF2-40B4-BE49-F238E27FC236}">
                <a16:creationId xmlns:a16="http://schemas.microsoft.com/office/drawing/2014/main" xmlns="" id="{9323F8EA-F90D-495D-880F-74ED17ADDBEA}"/>
              </a:ext>
            </a:extLst>
          </p:cNvPr>
          <p:cNvSpPr/>
          <p:nvPr/>
        </p:nvSpPr>
        <p:spPr>
          <a:xfrm>
            <a:off x="6724814" y="4969084"/>
            <a:ext cx="796049" cy="254000"/>
          </a:xfrm>
          <a:prstGeom prst="rightArrow">
            <a:avLst/>
          </a:prstGeom>
          <a:solidFill>
            <a:srgbClr val="FFFF99"/>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xmlns="" id="{1409E1B6-B751-4C80-BF49-149C9E270207}"/>
              </a:ext>
            </a:extLst>
          </p:cNvPr>
          <p:cNvSpPr/>
          <p:nvPr/>
        </p:nvSpPr>
        <p:spPr>
          <a:xfrm rot="10800000">
            <a:off x="6723413" y="5665378"/>
            <a:ext cx="796049" cy="254000"/>
          </a:xfrm>
          <a:prstGeom prst="rightArrow">
            <a:avLst/>
          </a:prstGeom>
          <a:solidFill>
            <a:srgbClr val="FFFF99"/>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2038306F-1DA5-46E5-B767-1ECD57941631}"/>
              </a:ext>
            </a:extLst>
          </p:cNvPr>
          <p:cNvSpPr txBox="1"/>
          <p:nvPr/>
        </p:nvSpPr>
        <p:spPr>
          <a:xfrm>
            <a:off x="6612963" y="5259028"/>
            <a:ext cx="1080745" cy="461665"/>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協力して問題</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にアプローチ</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xmlns="" id="{1DB5B056-0598-4E97-9C9F-A8BC1D1C64BD}"/>
              </a:ext>
            </a:extLst>
          </p:cNvPr>
          <p:cNvSpPr txBox="1"/>
          <p:nvPr/>
        </p:nvSpPr>
        <p:spPr>
          <a:xfrm>
            <a:off x="6475738" y="4715796"/>
            <a:ext cx="1412566"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市民の質問を相談</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矢印: 右 23">
            <a:extLst>
              <a:ext uri="{FF2B5EF4-FFF2-40B4-BE49-F238E27FC236}">
                <a16:creationId xmlns:a16="http://schemas.microsoft.com/office/drawing/2014/main" xmlns="" id="{FB79264B-26AD-42C9-900C-E592580F3F58}"/>
              </a:ext>
            </a:extLst>
          </p:cNvPr>
          <p:cNvSpPr/>
          <p:nvPr/>
        </p:nvSpPr>
        <p:spPr>
          <a:xfrm>
            <a:off x="6723645" y="6351440"/>
            <a:ext cx="796049" cy="254000"/>
          </a:xfrm>
          <a:prstGeom prst="rightArrow">
            <a:avLst/>
          </a:prstGeom>
          <a:solidFill>
            <a:srgbClr val="FFFF99"/>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F8B2F1E1-C057-44A4-8919-86BF7CD2BB02}"/>
              </a:ext>
            </a:extLst>
          </p:cNvPr>
          <p:cNvSpPr txBox="1"/>
          <p:nvPr/>
        </p:nvSpPr>
        <p:spPr>
          <a:xfrm>
            <a:off x="6677884" y="6125966"/>
            <a:ext cx="950901"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結果を報告</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xmlns="" id="{380AF3DE-6722-4603-8199-AFDF7F02458B}"/>
              </a:ext>
            </a:extLst>
          </p:cNvPr>
          <p:cNvSpPr txBox="1"/>
          <p:nvPr/>
        </p:nvSpPr>
        <p:spPr>
          <a:xfrm>
            <a:off x="716588" y="4630102"/>
            <a:ext cx="5138112" cy="2062103"/>
          </a:xfrm>
          <a:prstGeom prst="rect">
            <a:avLst/>
          </a:prstGeom>
          <a:noFill/>
        </p:spPr>
        <p:txBody>
          <a:bodyPr wrap="square">
            <a:spAutoFit/>
          </a:bodyPr>
          <a:lstStyle/>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危機管理室に「市民から○○について質問が出ているので、誰に連絡したらいいか紹介してください」と頻繁に連絡し、他部局を紹介してもらう等、関係づくりをした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男女共同参画に理解のある職員から情報収集し、　　　　　　　意見交換の機会を持つことを繰り返し実施した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やったこと（結果）を紙面にまとめ、逐一報告した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職務関係者への研修を年２回程度実施している</a:t>
            </a:r>
            <a:endParaRPr lang="en-US" altLang="ja-JP" sz="1400" strike="sngStrike"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7" name="スライド番号プレースホルダー 2">
            <a:extLst>
              <a:ext uri="{FF2B5EF4-FFF2-40B4-BE49-F238E27FC236}">
                <a16:creationId xmlns:a16="http://schemas.microsoft.com/office/drawing/2014/main" xmlns="" id="{E9DB3830-E3B9-492E-A155-F7B85C8C1C40}"/>
              </a:ext>
            </a:extLst>
          </p:cNvPr>
          <p:cNvSpPr>
            <a:spLocks noGrp="1"/>
          </p:cNvSpPr>
          <p:nvPr>
            <p:ph type="sldNum" sz="quarter" idx="12"/>
          </p:nvPr>
        </p:nvSpPr>
        <p:spPr>
          <a:xfrm>
            <a:off x="7045452" y="6456299"/>
            <a:ext cx="2057400" cy="365125"/>
          </a:xfrm>
        </p:spPr>
        <p:txBody>
          <a:bodyPr/>
          <a:lstStyle/>
          <a:p>
            <a:r>
              <a:rPr kumimoji="1" lang="ja-JP" altLang="en-US" dirty="0"/>
              <a:t>５／７</a:t>
            </a:r>
          </a:p>
        </p:txBody>
      </p:sp>
      <p:graphicFrame>
        <p:nvGraphicFramePr>
          <p:cNvPr id="28" name="表 6">
            <a:extLst>
              <a:ext uri="{FF2B5EF4-FFF2-40B4-BE49-F238E27FC236}">
                <a16:creationId xmlns:a16="http://schemas.microsoft.com/office/drawing/2014/main" xmlns="" id="{454B86A1-B0AB-4456-BA21-99542A65721B}"/>
              </a:ext>
            </a:extLst>
          </p:cNvPr>
          <p:cNvGraphicFramePr>
            <a:graphicFrameLocks noGrp="1"/>
          </p:cNvGraphicFramePr>
          <p:nvPr>
            <p:extLst>
              <p:ext uri="{D42A27DB-BD31-4B8C-83A1-F6EECF244321}">
                <p14:modId xmlns:p14="http://schemas.microsoft.com/office/powerpoint/2010/main" val="2393700078"/>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03134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xmlns="" id="{C6A67816-7E91-40DA-A418-9473365A6FE7}"/>
              </a:ext>
            </a:extLst>
          </p:cNvPr>
          <p:cNvSpPr/>
          <p:nvPr/>
        </p:nvSpPr>
        <p:spPr>
          <a:xfrm>
            <a:off x="530410" y="4253169"/>
            <a:ext cx="8304388" cy="2007931"/>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xmlns="" id="{1F5F7A16-CFFA-456E-B959-824F283FD4A6}"/>
              </a:ext>
            </a:extLst>
          </p:cNvPr>
          <p:cNvSpPr/>
          <p:nvPr/>
        </p:nvSpPr>
        <p:spPr>
          <a:xfrm>
            <a:off x="544253" y="1889337"/>
            <a:ext cx="8304388" cy="1774521"/>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現在の活動</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5265481" y="2867141"/>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5265481" y="2912583"/>
            <a:ext cx="286863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冊子ダウンロード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すくらむ２１</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https://www.scrum21.or.jp/disaster_prevention/gender/</a:t>
            </a:r>
            <a:endParaRPr lang="ja-JP" altLang="en-US" sz="120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xmlns="" id="{1EF0722B-15CB-41C8-9B72-6AD94A0F6C46}"/>
              </a:ext>
            </a:extLst>
          </p:cNvPr>
          <p:cNvSpPr txBox="1"/>
          <p:nvPr/>
        </p:nvSpPr>
        <p:spPr>
          <a:xfrm>
            <a:off x="484012" y="1510332"/>
            <a:ext cx="4481688"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シニアシングルサバイバル読本</a:t>
            </a:r>
            <a:r>
              <a:rPr lang="ja-JP" altLang="en-US" sz="1200" dirty="0">
                <a:solidFill>
                  <a:schemeClr val="bg1"/>
                </a:solidFill>
                <a:latin typeface="BIZ UDPゴシック" panose="020B0400000000000000" pitchFamily="50" charset="-128"/>
                <a:ea typeface="BIZ UDPゴシック" panose="020B0400000000000000" pitchFamily="50" charset="-128"/>
              </a:rPr>
              <a:t>（令和２年２月発行）</a:t>
            </a:r>
            <a:r>
              <a:rPr lang="ja-JP" altLang="en-US" sz="1400" b="1" dirty="0">
                <a:solidFill>
                  <a:schemeClr val="bg1"/>
                </a:solidFill>
                <a:latin typeface="BIZ UDPゴシック" panose="020B0400000000000000" pitchFamily="50" charset="-128"/>
                <a:ea typeface="BIZ UDPゴシック" panose="020B0400000000000000" pitchFamily="50" charset="-128"/>
              </a:rPr>
              <a:t>の作成</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xmlns="" id="{9D127AAB-F566-4F3D-ADFF-C9A9A9CB31F3}"/>
              </a:ext>
            </a:extLst>
          </p:cNvPr>
          <p:cNvSpPr txBox="1"/>
          <p:nvPr/>
        </p:nvSpPr>
        <p:spPr>
          <a:xfrm>
            <a:off x="484012" y="3930908"/>
            <a:ext cx="3579988"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リーダー養成研修で行う「</a:t>
            </a:r>
            <a:r>
              <a:rPr lang="en-US" altLang="ja-JP" sz="1400" b="1" dirty="0">
                <a:solidFill>
                  <a:schemeClr val="bg1"/>
                </a:solidFill>
                <a:latin typeface="BIZ UDPゴシック" panose="020B0400000000000000" pitchFamily="50" charset="-128"/>
                <a:ea typeface="BIZ UDPゴシック" panose="020B0400000000000000" pitchFamily="50" charset="-128"/>
              </a:rPr>
              <a:t>KAWAHUG</a:t>
            </a:r>
            <a:r>
              <a:rPr lang="ja-JP" altLang="en-US" sz="1400" b="1" dirty="0">
                <a:solidFill>
                  <a:schemeClr val="bg1"/>
                </a:solidFill>
                <a:latin typeface="BIZ UDPゴシック" panose="020B0400000000000000" pitchFamily="50" charset="-128"/>
                <a:ea typeface="BIZ UDPゴシック" panose="020B0400000000000000" pitchFamily="50" charset="-128"/>
              </a:rPr>
              <a:t>」</a:t>
            </a:r>
            <a:endParaRPr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xmlns="" id="{F283D546-1C66-42DD-9106-1FF6C60F0111}"/>
              </a:ext>
            </a:extLst>
          </p:cNvPr>
          <p:cNvSpPr/>
          <p:nvPr/>
        </p:nvSpPr>
        <p:spPr>
          <a:xfrm>
            <a:off x="5461229" y="4107766"/>
            <a:ext cx="3238500" cy="2290887"/>
          </a:xfrm>
          <a:prstGeom prst="roundRect">
            <a:avLst>
              <a:gd name="adj" fmla="val 4944"/>
            </a:avLst>
          </a:prstGeom>
          <a:solidFill>
            <a:srgbClr val="FFFFD5"/>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リーダー養成研修に参加した</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メンバーを対象に、</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女性の防災ネットワーク</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を</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spcAft>
                <a:spcPts val="600"/>
              </a:spcAft>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作っていきたい</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ＪＫＢのパートナーになるような、</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地域防災活動をする女性たちの</a:t>
            </a:r>
            <a:endParaRPr kumimoji="1" lang="en-US" altLang="ja-JP"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つながり作りを後押し</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している</a:t>
            </a:r>
          </a:p>
        </p:txBody>
      </p:sp>
      <p:pic>
        <p:nvPicPr>
          <p:cNvPr id="11" name="図 10">
            <a:extLst>
              <a:ext uri="{FF2B5EF4-FFF2-40B4-BE49-F238E27FC236}">
                <a16:creationId xmlns:a16="http://schemas.microsoft.com/office/drawing/2014/main" xmlns="" id="{2EB96490-CB09-4CD5-8F53-8AF13D79C7B1}"/>
              </a:ext>
            </a:extLst>
          </p:cNvPr>
          <p:cNvPicPr/>
          <p:nvPr/>
        </p:nvPicPr>
        <p:blipFill>
          <a:blip r:embed="rId3">
            <a:extLst>
              <a:ext uri="{28A0092B-C50C-407E-A947-70E740481C1C}">
                <a14:useLocalDpi xmlns:a14="http://schemas.microsoft.com/office/drawing/2010/main" val="0"/>
              </a:ext>
            </a:extLst>
          </a:blip>
          <a:stretch>
            <a:fillRect/>
          </a:stretch>
        </p:blipFill>
        <p:spPr>
          <a:xfrm>
            <a:off x="5312406" y="1244296"/>
            <a:ext cx="1121285" cy="1558619"/>
          </a:xfrm>
          <a:prstGeom prst="rect">
            <a:avLst/>
          </a:prstGeom>
          <a:ln w="6350">
            <a:solidFill>
              <a:schemeClr val="tx1"/>
            </a:solidFill>
          </a:ln>
        </p:spPr>
      </p:pic>
      <p:sp>
        <p:nvSpPr>
          <p:cNvPr id="13" name="テキスト ボックス 12">
            <a:extLst>
              <a:ext uri="{FF2B5EF4-FFF2-40B4-BE49-F238E27FC236}">
                <a16:creationId xmlns:a16="http://schemas.microsoft.com/office/drawing/2014/main" xmlns="" id="{63303782-85C2-4E9E-814A-483EB019E2E5}"/>
              </a:ext>
            </a:extLst>
          </p:cNvPr>
          <p:cNvSpPr txBox="1"/>
          <p:nvPr/>
        </p:nvSpPr>
        <p:spPr>
          <a:xfrm>
            <a:off x="595405" y="2068787"/>
            <a:ext cx="4572000" cy="1538883"/>
          </a:xfrm>
          <a:prstGeom prst="rect">
            <a:avLst/>
          </a:prstGeom>
          <a:noFill/>
        </p:spPr>
        <p:txBody>
          <a:bodyPr wrap="square">
            <a:spAutoFit/>
          </a:bodyPr>
          <a:lstStyle/>
          <a:p>
            <a:pPr marL="177800" indent="-177800">
              <a:spcAft>
                <a:spcPts val="1200"/>
              </a:spcAft>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ひとり暮らしの高齢者が増加している実情を踏まえ、女性の視点に立って、ひとり暮らしのシニア向け防災・減災冊子をまとめた</a:t>
            </a:r>
            <a:endParaRPr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「女性に対する暴力」は被害者ではなく、加害者に問題があることから、「過去の災害に女性や子どもに向けて加害があった」という表現にした</a:t>
            </a:r>
          </a:p>
        </p:txBody>
      </p:sp>
      <p:pic>
        <p:nvPicPr>
          <p:cNvPr id="14" name="図 13">
            <a:extLst>
              <a:ext uri="{FF2B5EF4-FFF2-40B4-BE49-F238E27FC236}">
                <a16:creationId xmlns:a16="http://schemas.microsoft.com/office/drawing/2014/main" xmlns="" id="{5ED74DFF-29D3-434B-892A-6BEEE0FEED95}"/>
              </a:ext>
            </a:extLst>
          </p:cNvPr>
          <p:cNvPicPr>
            <a:picLocks noChangeAspect="1"/>
          </p:cNvPicPr>
          <p:nvPr/>
        </p:nvPicPr>
        <p:blipFill>
          <a:blip r:embed="rId4"/>
          <a:stretch>
            <a:fillRect/>
          </a:stretch>
        </p:blipFill>
        <p:spPr>
          <a:xfrm>
            <a:off x="6484478" y="1244296"/>
            <a:ext cx="2187471" cy="1546697"/>
          </a:xfrm>
          <a:prstGeom prst="rect">
            <a:avLst/>
          </a:prstGeom>
          <a:ln>
            <a:solidFill>
              <a:schemeClr val="tx1">
                <a:lumMod val="50000"/>
                <a:lumOff val="50000"/>
              </a:schemeClr>
            </a:solidFill>
          </a:ln>
        </p:spPr>
      </p:pic>
      <p:pic>
        <p:nvPicPr>
          <p:cNvPr id="17" name="図 16" descr="QR コード&#10;&#10;シニアシングル女性のためのサバイバル読本">
            <a:extLst>
              <a:ext uri="{FF2B5EF4-FFF2-40B4-BE49-F238E27FC236}">
                <a16:creationId xmlns:a16="http://schemas.microsoft.com/office/drawing/2014/main" xmlns="" id="{9184C764-EDD1-4D40-8C9E-7E27217EAD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4411" y="2938369"/>
            <a:ext cx="762306" cy="762306"/>
          </a:xfrm>
          <a:prstGeom prst="rect">
            <a:avLst/>
          </a:prstGeom>
        </p:spPr>
      </p:pic>
      <p:sp>
        <p:nvSpPr>
          <p:cNvPr id="20" name="テキスト ボックス 19">
            <a:extLst>
              <a:ext uri="{FF2B5EF4-FFF2-40B4-BE49-F238E27FC236}">
                <a16:creationId xmlns:a16="http://schemas.microsoft.com/office/drawing/2014/main" xmlns="" id="{F79E352C-B51D-45D9-9204-8EE8C9EEE711}"/>
              </a:ext>
            </a:extLst>
          </p:cNvPr>
          <p:cNvSpPr txBox="1"/>
          <p:nvPr/>
        </p:nvSpPr>
        <p:spPr>
          <a:xfrm>
            <a:off x="595405" y="4390262"/>
            <a:ext cx="4572000" cy="1754326"/>
          </a:xfrm>
          <a:prstGeom prst="rect">
            <a:avLst/>
          </a:prstGeom>
          <a:noFill/>
        </p:spPr>
        <p:txBody>
          <a:bodyPr wrap="square">
            <a:spAutoFit/>
          </a:bodyPr>
          <a:lstStyle/>
          <a:p>
            <a:pPr marL="177800" indent="-177800">
              <a:spcAft>
                <a:spcPts val="1200"/>
              </a:spcAft>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危機管理室と一緒に、各区を回り、自主防災組織のリーダー養成研修を実施。そこで、すくらむ２１も参加して男女共同参画の視点を入れた防災研修を</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実施し</a:t>
            </a: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ている。</a:t>
            </a:r>
            <a:endParaRPr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77800" indent="-177800">
              <a:spcAft>
                <a:spcPts val="1200"/>
              </a:spcAft>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川崎のオリジナル版ＨＵＧ（</a:t>
            </a:r>
            <a:r>
              <a:rPr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KAWAHUG</a:t>
            </a: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）の解説の中で、男女共同参画の視点を交え、どういう問題があるのについて、解説に力を入れている。</a:t>
            </a:r>
            <a:endParaRPr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sp>
        <p:nvSpPr>
          <p:cNvPr id="18" name="スライド番号プレースホルダー 2">
            <a:extLst>
              <a:ext uri="{FF2B5EF4-FFF2-40B4-BE49-F238E27FC236}">
                <a16:creationId xmlns:a16="http://schemas.microsoft.com/office/drawing/2014/main" xmlns="" id="{46B09CE1-1396-4EA4-B0DA-3B091B1441CF}"/>
              </a:ext>
            </a:extLst>
          </p:cNvPr>
          <p:cNvSpPr>
            <a:spLocks noGrp="1"/>
          </p:cNvSpPr>
          <p:nvPr>
            <p:ph type="sldNum" sz="quarter" idx="12"/>
          </p:nvPr>
        </p:nvSpPr>
        <p:spPr>
          <a:xfrm>
            <a:off x="7045452" y="6456299"/>
            <a:ext cx="2057400" cy="365125"/>
          </a:xfrm>
        </p:spPr>
        <p:txBody>
          <a:bodyPr/>
          <a:lstStyle/>
          <a:p>
            <a:r>
              <a:rPr kumimoji="1" lang="ja-JP" altLang="en-US" dirty="0"/>
              <a:t>６／７</a:t>
            </a:r>
          </a:p>
        </p:txBody>
      </p:sp>
      <p:graphicFrame>
        <p:nvGraphicFramePr>
          <p:cNvPr id="21" name="表 6">
            <a:extLst>
              <a:ext uri="{FF2B5EF4-FFF2-40B4-BE49-F238E27FC236}">
                <a16:creationId xmlns:a16="http://schemas.microsoft.com/office/drawing/2014/main" xmlns="" id="{05B16D9D-1C44-416A-8C81-0A013561AC57}"/>
              </a:ext>
            </a:extLst>
          </p:cNvPr>
          <p:cNvGraphicFramePr>
            <a:graphicFrameLocks noGrp="1"/>
          </p:cNvGraphicFramePr>
          <p:nvPr>
            <p:extLst>
              <p:ext uri="{D42A27DB-BD31-4B8C-83A1-F6EECF244321}">
                <p14:modId xmlns:p14="http://schemas.microsoft.com/office/powerpoint/2010/main" val="3678375402"/>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41421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3D01045C-D087-40B5-8F8C-493A6715017D}"/>
              </a:ext>
            </a:extLst>
          </p:cNvPr>
          <p:cNvSpPr/>
          <p:nvPr/>
        </p:nvSpPr>
        <p:spPr>
          <a:xfrm>
            <a:off x="344556" y="4079900"/>
            <a:ext cx="8454887" cy="1047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r>
              <a:rPr kumimoji="1" lang="ja-JP" altLang="en-US" sz="1600" dirty="0">
                <a:solidFill>
                  <a:srgbClr val="0041FF"/>
                </a:solidFill>
                <a:latin typeface="BIZ UDPゴシック" panose="020B0400000000000000" pitchFamily="50" charset="-128"/>
                <a:ea typeface="BIZ UDPゴシック" panose="020B0400000000000000" pitchFamily="50" charset="-128"/>
              </a:rPr>
              <a:t>担当者のメッセージ</a:t>
            </a:r>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p>
          <a:p>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　日ごろのセンターの事業活動を通じて、様々な分野で活躍されている方と顔の見える関係をつくり、情報を提供いただいたり、提供したり、地道なかかわりの積み重ねを大切にしています。</a:t>
            </a:r>
          </a:p>
        </p:txBody>
      </p:sp>
      <p:sp>
        <p:nvSpPr>
          <p:cNvPr id="9" name="四角形: 角を丸くする 8">
            <a:extLst>
              <a:ext uri="{FF2B5EF4-FFF2-40B4-BE49-F238E27FC236}">
                <a16:creationId xmlns:a16="http://schemas.microsoft.com/office/drawing/2014/main" xmlns="" id="{38922AAD-9559-4682-970E-A435170F0549}"/>
              </a:ext>
            </a:extLst>
          </p:cNvPr>
          <p:cNvSpPr/>
          <p:nvPr/>
        </p:nvSpPr>
        <p:spPr>
          <a:xfrm>
            <a:off x="344556" y="926644"/>
            <a:ext cx="8454887" cy="2861847"/>
          </a:xfrm>
          <a:prstGeom prst="roundRect">
            <a:avLst>
              <a:gd name="adj" fmla="val 12107"/>
            </a:avLst>
          </a:prstGeom>
          <a:solidFill>
            <a:srgbClr val="FFFFD5"/>
          </a:solid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338F8315-112A-4074-AAFD-F83089D2CDBD}"/>
              </a:ext>
            </a:extLst>
          </p:cNvPr>
          <p:cNvSpPr txBox="1"/>
          <p:nvPr/>
        </p:nvSpPr>
        <p:spPr>
          <a:xfrm>
            <a:off x="596901" y="1009889"/>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FF2800"/>
                </a:solidFill>
                <a:latin typeface="BIZ UDPゴシック" panose="020B0400000000000000" pitchFamily="50" charset="-128"/>
                <a:ea typeface="BIZ UDPゴシック" panose="020B0400000000000000" pitchFamily="50" charset="-128"/>
              </a:rPr>
              <a:t>取組のポイント</a:t>
            </a:r>
          </a:p>
        </p:txBody>
      </p:sp>
      <p:sp>
        <p:nvSpPr>
          <p:cNvPr id="12" name="テキスト ボックス 11">
            <a:extLst>
              <a:ext uri="{FF2B5EF4-FFF2-40B4-BE49-F238E27FC236}">
                <a16:creationId xmlns:a16="http://schemas.microsoft.com/office/drawing/2014/main" xmlns="" id="{90607D01-F556-41F0-BF33-E3A541C5AE3F}"/>
              </a:ext>
            </a:extLst>
          </p:cNvPr>
          <p:cNvSpPr txBox="1"/>
          <p:nvPr/>
        </p:nvSpPr>
        <p:spPr>
          <a:xfrm>
            <a:off x="565149" y="1537769"/>
            <a:ext cx="8013700" cy="1938992"/>
          </a:xfrm>
          <a:prstGeom prst="rect">
            <a:avLst/>
          </a:prstGeom>
          <a:noFill/>
        </p:spPr>
        <p:txBody>
          <a:bodyPr wrap="square">
            <a:spAutoFit/>
          </a:bodyPr>
          <a:lstStyle/>
          <a:p>
            <a:pPr marL="285750" indent="-285750">
              <a:spcAft>
                <a:spcPts val="12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理解してほしい側にいる</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「市民」とともに女性の視点に立った防災のプロジェクト</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を作り上げた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地域で防災に取り組む</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女性たちのつながり作り</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を後押しした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危機管理室や他部局に質問、報告等を積極的に行い、</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顔の見える関係</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を作った</a:t>
            </a:r>
          </a:p>
        </p:txBody>
      </p:sp>
      <p:graphicFrame>
        <p:nvGraphicFramePr>
          <p:cNvPr id="13" name="表 6">
            <a:extLst>
              <a:ext uri="{FF2B5EF4-FFF2-40B4-BE49-F238E27FC236}">
                <a16:creationId xmlns:a16="http://schemas.microsoft.com/office/drawing/2014/main" xmlns="" id="{1DB52666-B737-4CC8-86FC-D8AA2C9D5B8D}"/>
              </a:ext>
            </a:extLst>
          </p:cNvPr>
          <p:cNvGraphicFramePr>
            <a:graphicFrameLocks noGrp="1"/>
          </p:cNvGraphicFramePr>
          <p:nvPr>
            <p:extLst>
              <p:ext uri="{D42A27DB-BD31-4B8C-83A1-F6EECF244321}">
                <p14:modId xmlns:p14="http://schemas.microsoft.com/office/powerpoint/2010/main" val="3377972493"/>
              </p:ext>
            </p:extLst>
          </p:nvPr>
        </p:nvGraphicFramePr>
        <p:xfrm>
          <a:off x="344556" y="5441708"/>
          <a:ext cx="8454888" cy="1047992"/>
        </p:xfrm>
        <a:graphic>
          <a:graphicData uri="http://schemas.openxmlformats.org/drawingml/2006/table">
            <a:tbl>
              <a:tblPr firstRow="1" bandRow="1">
                <a:tableStyleId>{5C22544A-7EE6-4342-B048-85BDC9FD1C3A}</a:tableStyleId>
              </a:tblPr>
              <a:tblGrid>
                <a:gridCol w="1423842">
                  <a:extLst>
                    <a:ext uri="{9D8B030D-6E8A-4147-A177-3AD203B41FA5}">
                      <a16:colId xmlns:a16="http://schemas.microsoft.com/office/drawing/2014/main" xmlns="" val="2891368264"/>
                    </a:ext>
                  </a:extLst>
                </a:gridCol>
                <a:gridCol w="7031046">
                  <a:extLst>
                    <a:ext uri="{9D8B030D-6E8A-4147-A177-3AD203B41FA5}">
                      <a16:colId xmlns:a16="http://schemas.microsoft.com/office/drawing/2014/main" xmlns="" val="216582114"/>
                    </a:ext>
                  </a:extLst>
                </a:gridCol>
              </a:tblGrid>
              <a:tr h="1047992">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団体の概要</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問い合わせ先</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r>
                        <a:rPr kumimoji="1" lang="ja-JP" altLang="en-US" sz="1800" b="1" dirty="0">
                          <a:solidFill>
                            <a:srgbClr val="0041FF"/>
                          </a:solidFill>
                          <a:latin typeface="BIZ UDPゴシック" panose="020B0400000000000000" pitchFamily="50" charset="-128"/>
                          <a:ea typeface="BIZ UDPゴシック" panose="020B0400000000000000" pitchFamily="50" charset="-128"/>
                        </a:rPr>
                        <a:t>川崎市男女共同参画センターすくらむ２１</a:t>
                      </a:r>
                    </a:p>
                    <a:p>
                      <a:pPr algn="l"/>
                      <a:r>
                        <a:rPr kumimoji="1" lang="ja-JP" altLang="en-US" sz="1200" b="0" dirty="0">
                          <a:solidFill>
                            <a:srgbClr val="0041FF"/>
                          </a:solidFill>
                          <a:latin typeface="BIZ UDPゴシック" panose="020B0400000000000000" pitchFamily="50" charset="-128"/>
                          <a:ea typeface="BIZ UDPゴシック" panose="020B0400000000000000" pitchFamily="50" charset="-128"/>
                        </a:rPr>
                        <a:t>〒２１３</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０００１</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 </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神奈川県川崎市高津区溝口 ２</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２０</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１</a:t>
                      </a:r>
                      <a:endParaRPr kumimoji="1" lang="en-US" altLang="ja-JP" sz="1200" b="0" dirty="0">
                        <a:solidFill>
                          <a:srgbClr val="0041FF"/>
                        </a:solidFill>
                        <a:latin typeface="BIZ UDPゴシック" panose="020B0400000000000000" pitchFamily="50" charset="-128"/>
                        <a:ea typeface="BIZ UDPゴシック" panose="020B0400000000000000" pitchFamily="50" charset="-128"/>
                      </a:endParaRP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TEL : </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０４４</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８１３</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０８０８</a:t>
                      </a:r>
                      <a:endParaRPr kumimoji="1" lang="en-US" altLang="ja-JP" sz="1200" b="0" dirty="0">
                        <a:solidFill>
                          <a:srgbClr val="0041FF"/>
                        </a:solidFill>
                        <a:latin typeface="BIZ UDPゴシック" panose="020B0400000000000000" pitchFamily="50" charset="-128"/>
                        <a:ea typeface="BIZ UDPゴシック" panose="020B0400000000000000" pitchFamily="50" charset="-128"/>
                      </a:endParaRP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https://www.scrum</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２１</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.or.jp/</a:t>
                      </a:r>
                      <a:endParaRPr kumimoji="1" lang="ja-JP" altLang="en-US" sz="1200" b="0"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3043214"/>
                  </a:ext>
                </a:extLst>
              </a:tr>
            </a:tbl>
          </a:graphicData>
        </a:graphic>
      </p:graphicFrame>
      <p:pic>
        <p:nvPicPr>
          <p:cNvPr id="3" name="図 2" descr="QR コード&#10;&#10;すくらむ21HP">
            <a:extLst>
              <a:ext uri="{FF2B5EF4-FFF2-40B4-BE49-F238E27FC236}">
                <a16:creationId xmlns:a16="http://schemas.microsoft.com/office/drawing/2014/main" xmlns="" id="{EB62B84D-3DC1-42E7-9484-157B06A58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178" y="5493871"/>
            <a:ext cx="943665" cy="943665"/>
          </a:xfrm>
          <a:prstGeom prst="rect">
            <a:avLst/>
          </a:prstGeom>
        </p:spPr>
      </p:pic>
      <p:sp>
        <p:nvSpPr>
          <p:cNvPr id="11" name="スライド番号プレースホルダー 2">
            <a:extLst>
              <a:ext uri="{FF2B5EF4-FFF2-40B4-BE49-F238E27FC236}">
                <a16:creationId xmlns:a16="http://schemas.microsoft.com/office/drawing/2014/main" xmlns="" id="{1B48C219-0A99-49FB-A0AF-624AD673F48E}"/>
              </a:ext>
            </a:extLst>
          </p:cNvPr>
          <p:cNvSpPr>
            <a:spLocks noGrp="1"/>
          </p:cNvSpPr>
          <p:nvPr>
            <p:ph type="sldNum" sz="quarter" idx="12"/>
          </p:nvPr>
        </p:nvSpPr>
        <p:spPr>
          <a:xfrm>
            <a:off x="7045452" y="6456299"/>
            <a:ext cx="2057400" cy="365125"/>
          </a:xfrm>
        </p:spPr>
        <p:txBody>
          <a:bodyPr/>
          <a:lstStyle/>
          <a:p>
            <a:r>
              <a:rPr kumimoji="1" lang="ja-JP" altLang="en-US" dirty="0"/>
              <a:t>７／７</a:t>
            </a:r>
          </a:p>
        </p:txBody>
      </p:sp>
      <p:graphicFrame>
        <p:nvGraphicFramePr>
          <p:cNvPr id="15" name="表 6">
            <a:extLst>
              <a:ext uri="{FF2B5EF4-FFF2-40B4-BE49-F238E27FC236}">
                <a16:creationId xmlns:a16="http://schemas.microsoft.com/office/drawing/2014/main" xmlns="" id="{454EB20F-EEB0-462B-849E-5E4820EC888F}"/>
              </a:ext>
            </a:extLst>
          </p:cNvPr>
          <p:cNvGraphicFramePr>
            <a:graphicFrameLocks noGrp="1"/>
          </p:cNvGraphicFramePr>
          <p:nvPr>
            <p:extLst>
              <p:ext uri="{D42A27DB-BD31-4B8C-83A1-F6EECF244321}">
                <p14:modId xmlns:p14="http://schemas.microsoft.com/office/powerpoint/2010/main" val="1199945039"/>
              </p:ext>
            </p:extLst>
          </p:nvPr>
        </p:nvGraphicFramePr>
        <p:xfrm>
          <a:off x="41148" y="36576"/>
          <a:ext cx="9061704" cy="73152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815845">
                  <a:extLst>
                    <a:ext uri="{9D8B030D-6E8A-4147-A177-3AD203B41FA5}">
                      <a16:colId xmlns:a16="http://schemas.microsoft.com/office/drawing/2014/main" xmlns="" val="216582114"/>
                    </a:ext>
                  </a:extLst>
                </a:gridCol>
                <a:gridCol w="2046262">
                  <a:extLst>
                    <a:ext uri="{9D8B030D-6E8A-4147-A177-3AD203B41FA5}">
                      <a16:colId xmlns:a16="http://schemas.microsoft.com/office/drawing/2014/main" xmlns="" val="255611106"/>
                    </a:ext>
                  </a:extLst>
                </a:gridCol>
              </a:tblGrid>
              <a:tr h="272008">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事例１４</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女性の防災人材をつなげて地域防災力を強化する取組</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川崎市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男女共同参画センター</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すくらむ２１</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3577619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1262</Words>
  <Application>Microsoft Office PowerPoint</Application>
  <PresentationFormat>画面に合わせる (4:3)</PresentationFormat>
  <Paragraphs>159</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BIZ UDPゴシック</vt:lpstr>
      <vt:lpstr>HGPｺﾞｼｯｸM</vt:lpstr>
      <vt:lpstr>ＭＳ Ｐゴシック</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2021-05-13T15:50:22Z</dcterms:created>
  <dcterms:modified xsi:type="dcterms:W3CDTF">2021-05-13T15:50:35Z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